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6" d="100"/>
          <a:sy n="86" d="100"/>
        </p:scale>
        <p:origin x="518"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24813" y="353695"/>
            <a:ext cx="6894372" cy="574040"/>
          </a:xfrm>
          <a:prstGeom prst="rect">
            <a:avLst/>
          </a:prstGeom>
        </p:spPr>
        <p:txBody>
          <a:bodyPr wrap="square" lIns="0" tIns="0" rIns="0" bIns="0">
            <a:spAutoFit/>
          </a:bodyPr>
          <a:lstStyle>
            <a:lvl1pPr>
              <a:defRPr sz="3600" b="0" i="0">
                <a:solidFill>
                  <a:schemeClr val="tx1"/>
                </a:solidFill>
                <a:latin typeface="华文新魏"/>
                <a:cs typeface="华文新魏"/>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a:cs typeface="Arial"/>
              </a:defRPr>
            </a:lvl1pPr>
          </a:lstStyle>
          <a:p>
            <a:endParaRPr/>
          </a:p>
        </p:txBody>
      </p:sp>
      <p:sp>
        <p:nvSpPr>
          <p:cNvPr id="3" name="Holder 3"/>
          <p:cNvSpPr>
            <a:spLocks noGrp="1"/>
          </p:cNvSpPr>
          <p:nvPr>
            <p:ph sz="half" idx="2"/>
          </p:nvPr>
        </p:nvSpPr>
        <p:spPr>
          <a:xfrm>
            <a:off x="1051052" y="1153160"/>
            <a:ext cx="1936114" cy="4598035"/>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4" name="Holder 4"/>
          <p:cNvSpPr>
            <a:spLocks noGrp="1"/>
          </p:cNvSpPr>
          <p:nvPr>
            <p:ph sz="half" idx="3"/>
          </p:nvPr>
        </p:nvSpPr>
        <p:spPr>
          <a:xfrm>
            <a:off x="5009515" y="1510410"/>
            <a:ext cx="2594609" cy="4204335"/>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728213" y="353695"/>
            <a:ext cx="3687572" cy="574040"/>
          </a:xfrm>
          <a:prstGeom prst="rect">
            <a:avLst/>
          </a:prstGeom>
        </p:spPr>
        <p:txBody>
          <a:bodyPr wrap="square" lIns="0" tIns="0" rIns="0" bIns="0">
            <a:spAutoFit/>
          </a:bodyPr>
          <a:lstStyle>
            <a:lvl1pPr>
              <a:defRPr sz="3600" b="0" i="0">
                <a:solidFill>
                  <a:schemeClr val="tx1"/>
                </a:solidFill>
                <a:latin typeface="Arial"/>
                <a:cs typeface="Arial"/>
              </a:defRPr>
            </a:lvl1pPr>
          </a:lstStyle>
          <a:p>
            <a:endParaRPr/>
          </a:p>
        </p:txBody>
      </p:sp>
      <p:sp>
        <p:nvSpPr>
          <p:cNvPr id="3" name="Holder 3"/>
          <p:cNvSpPr>
            <a:spLocks noGrp="1"/>
          </p:cNvSpPr>
          <p:nvPr>
            <p:ph type="body" idx="1"/>
          </p:nvPr>
        </p:nvSpPr>
        <p:spPr>
          <a:xfrm>
            <a:off x="561543" y="3321761"/>
            <a:ext cx="4961255" cy="3319145"/>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17.xml.rels><?xml version="1.0" encoding="UTF-8" standalone="yes"?>
<Relationships xmlns="http://schemas.openxmlformats.org/package/2006/relationships"><Relationship Id="rId3" Type="http://schemas.openxmlformats.org/officeDocument/2006/relationships/image" Target="../media/image90.jpg"/><Relationship Id="rId7" Type="http://schemas.openxmlformats.org/officeDocument/2006/relationships/image" Target="../media/image94.jpg"/><Relationship Id="rId2"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image" Target="../media/image93.jpg"/><Relationship Id="rId5" Type="http://schemas.openxmlformats.org/officeDocument/2006/relationships/image" Target="../media/image92.png"/><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mailto:2000bu@tongji.edu.cn"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MatlabLecture@163.com"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hyperlink" Target="http://www.mathworks.cn/products/simmechanics/download_smlink.html%E7%BD%91%E7%AB%99%E4%B8%AD"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144.png"/></Relationships>
</file>

<file path=ppt/slides/_rels/slide1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79.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162.jpg"/><Relationship Id="rId3" Type="http://schemas.openxmlformats.org/officeDocument/2006/relationships/image" Target="../media/image157.jpg"/><Relationship Id="rId7" Type="http://schemas.openxmlformats.org/officeDocument/2006/relationships/image" Target="../media/image161.jpg"/><Relationship Id="rId2" Type="http://schemas.openxmlformats.org/officeDocument/2006/relationships/image" Target="../media/image156.jpg"/><Relationship Id="rId1" Type="http://schemas.openxmlformats.org/officeDocument/2006/relationships/slideLayout" Target="../slideLayouts/slideLayout1.xml"/><Relationship Id="rId6" Type="http://schemas.openxmlformats.org/officeDocument/2006/relationships/image" Target="../media/image160.jpg"/><Relationship Id="rId5" Type="http://schemas.openxmlformats.org/officeDocument/2006/relationships/image" Target="../media/image159.jpg"/><Relationship Id="rId4" Type="http://schemas.openxmlformats.org/officeDocument/2006/relationships/image" Target="../media/image158.jpg"/></Relationships>
</file>

<file path=ppt/slides/_rels/slide181.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2.xml"/><Relationship Id="rId5" Type="http://schemas.openxmlformats.org/officeDocument/2006/relationships/image" Target="../media/image166.jpg"/><Relationship Id="rId4" Type="http://schemas.openxmlformats.org/officeDocument/2006/relationships/image" Target="../media/image165.jpg"/></Relationships>
</file>

<file path=ppt/slides/_rels/slide18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xml"/><Relationship Id="rId5" Type="http://schemas.openxmlformats.org/officeDocument/2006/relationships/image" Target="../media/image170.jpg"/><Relationship Id="rId4" Type="http://schemas.openxmlformats.org/officeDocument/2006/relationships/image" Target="../media/image169.jpg"/></Relationships>
</file>

<file path=ppt/slides/_rels/slide183.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jpg"/><Relationship Id="rId1" Type="http://schemas.openxmlformats.org/officeDocument/2006/relationships/slideLayout" Target="../slideLayouts/slideLayout1.xml"/><Relationship Id="rId5" Type="http://schemas.openxmlformats.org/officeDocument/2006/relationships/image" Target="../media/image174.png"/><Relationship Id="rId4" Type="http://schemas.openxmlformats.org/officeDocument/2006/relationships/image" Target="../media/image173.jpg"/></Relationships>
</file>

<file path=ppt/slides/_rels/slide1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9838" y="2473528"/>
            <a:ext cx="7569200" cy="848994"/>
          </a:xfrm>
          <a:prstGeom prst="rect">
            <a:avLst/>
          </a:prstGeom>
        </p:spPr>
        <p:txBody>
          <a:bodyPr vert="horz" wrap="square" lIns="0" tIns="12700" rIns="0" bIns="0" rtlCol="0">
            <a:spAutoFit/>
          </a:bodyPr>
          <a:lstStyle/>
          <a:p>
            <a:pPr marL="12700">
              <a:lnSpc>
                <a:spcPct val="100000"/>
              </a:lnSpc>
              <a:spcBef>
                <a:spcPts val="100"/>
              </a:spcBef>
            </a:pPr>
            <a:r>
              <a:rPr sz="5400" dirty="0"/>
              <a:t>MA</a:t>
            </a:r>
            <a:r>
              <a:rPr sz="5400" spc="-30" dirty="0"/>
              <a:t>T</a:t>
            </a:r>
            <a:r>
              <a:rPr sz="5400" dirty="0"/>
              <a:t>LA</a:t>
            </a:r>
            <a:r>
              <a:rPr sz="5400" spc="-10" dirty="0"/>
              <a:t>B</a:t>
            </a:r>
            <a:r>
              <a:rPr sz="5400" dirty="0">
                <a:latin typeface="微软雅黑"/>
                <a:cs typeface="微软雅黑"/>
              </a:rPr>
              <a:t>基础及工程应用</a:t>
            </a:r>
            <a:endParaRPr sz="5400">
              <a:latin typeface="微软雅黑"/>
              <a:cs typeface="微软雅黑"/>
            </a:endParaRPr>
          </a:p>
        </p:txBody>
      </p:sp>
      <p:sp>
        <p:nvSpPr>
          <p:cNvPr id="3" name="object 3"/>
          <p:cNvSpPr txBox="1"/>
          <p:nvPr/>
        </p:nvSpPr>
        <p:spPr>
          <a:xfrm>
            <a:off x="2268727" y="4438497"/>
            <a:ext cx="4606925" cy="1489710"/>
          </a:xfrm>
          <a:prstGeom prst="rect">
            <a:avLst/>
          </a:prstGeom>
        </p:spPr>
        <p:txBody>
          <a:bodyPr vert="horz" wrap="square" lIns="0" tIns="134620" rIns="0" bIns="0" rtlCol="0">
            <a:spAutoFit/>
          </a:bodyPr>
          <a:lstStyle/>
          <a:p>
            <a:pPr marL="1270" algn="ctr">
              <a:lnSpc>
                <a:spcPct val="100000"/>
              </a:lnSpc>
              <a:spcBef>
                <a:spcPts val="1060"/>
              </a:spcBef>
            </a:pPr>
            <a:r>
              <a:rPr sz="4000" spc="5" dirty="0">
                <a:latin typeface="华文新魏"/>
                <a:cs typeface="华文新魏"/>
              </a:rPr>
              <a:t>卜王辉</a:t>
            </a:r>
            <a:endParaRPr sz="4000">
              <a:latin typeface="华文新魏"/>
              <a:cs typeface="华文新魏"/>
            </a:endParaRPr>
          </a:p>
          <a:p>
            <a:pPr algn="ctr">
              <a:lnSpc>
                <a:spcPct val="100000"/>
              </a:lnSpc>
              <a:spcBef>
                <a:spcPts val="960"/>
              </a:spcBef>
            </a:pPr>
            <a:r>
              <a:rPr sz="4000" spc="5" dirty="0">
                <a:latin typeface="华文新魏"/>
                <a:cs typeface="华文新魏"/>
              </a:rPr>
              <a:t>机械与能源工程学院</a:t>
            </a:r>
            <a:endParaRPr sz="4000">
              <a:latin typeface="华文新魏"/>
              <a:cs typeface="华文新魏"/>
            </a:endParaRPr>
          </a:p>
        </p:txBody>
      </p:sp>
      <p:sp>
        <p:nvSpPr>
          <p:cNvPr id="4" name="object 4"/>
          <p:cNvSpPr/>
          <p:nvPr/>
        </p:nvSpPr>
        <p:spPr>
          <a:xfrm>
            <a:off x="6934200" y="152400"/>
            <a:ext cx="1981200" cy="19507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678" y="353695"/>
            <a:ext cx="1854200" cy="574040"/>
          </a:xfrm>
          <a:prstGeom prst="rect">
            <a:avLst/>
          </a:prstGeom>
        </p:spPr>
        <p:txBody>
          <a:bodyPr vert="horz" wrap="square" lIns="0" tIns="12700" rIns="0" bIns="0" rtlCol="0">
            <a:spAutoFit/>
          </a:bodyPr>
          <a:lstStyle/>
          <a:p>
            <a:pPr marL="12700">
              <a:lnSpc>
                <a:spcPct val="100000"/>
              </a:lnSpc>
              <a:spcBef>
                <a:spcPts val="100"/>
              </a:spcBef>
            </a:pPr>
            <a:r>
              <a:rPr dirty="0">
                <a:latin typeface="华文新魏"/>
                <a:cs typeface="华文新魏"/>
              </a:rPr>
              <a:t>课程内容</a:t>
            </a:r>
          </a:p>
        </p:txBody>
      </p:sp>
      <p:sp>
        <p:nvSpPr>
          <p:cNvPr id="3" name="object 3"/>
          <p:cNvSpPr/>
          <p:nvPr/>
        </p:nvSpPr>
        <p:spPr>
          <a:xfrm>
            <a:off x="396240" y="1935479"/>
            <a:ext cx="4608576" cy="38496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58255" y="1249680"/>
            <a:ext cx="2953511" cy="261213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867400" y="4078223"/>
            <a:ext cx="2953511" cy="260908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7876"/>
            <a:ext cx="8161655" cy="5643245"/>
          </a:xfrm>
          <a:prstGeom prst="rect">
            <a:avLst/>
          </a:prstGeom>
        </p:spPr>
        <p:txBody>
          <a:bodyPr vert="horz" wrap="square" lIns="0" tIns="165735" rIns="0" bIns="0" rtlCol="0">
            <a:spAutoFit/>
          </a:bodyPr>
          <a:lstStyle/>
          <a:p>
            <a:pPr marL="13970">
              <a:lnSpc>
                <a:spcPct val="100000"/>
              </a:lnSpc>
              <a:spcBef>
                <a:spcPts val="130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a:lnSpc>
                <a:spcPct val="100000"/>
              </a:lnSpc>
              <a:spcBef>
                <a:spcPts val="770"/>
              </a:spcBef>
            </a:pPr>
            <a:r>
              <a:rPr sz="1800" dirty="0">
                <a:latin typeface="Arial"/>
                <a:cs typeface="Arial"/>
              </a:rPr>
              <a:t>F01x = F03x + a1x </a:t>
            </a:r>
            <a:r>
              <a:rPr sz="1800" spc="-5" dirty="0">
                <a:latin typeface="Arial"/>
                <a:cs typeface="Arial"/>
              </a:rPr>
              <a:t>* </a:t>
            </a:r>
            <a:r>
              <a:rPr sz="1800" dirty="0">
                <a:latin typeface="Arial"/>
                <a:cs typeface="Arial"/>
              </a:rPr>
              <a:t>m1 + a2x </a:t>
            </a:r>
            <a:r>
              <a:rPr sz="1800" spc="-5" dirty="0">
                <a:latin typeface="Arial"/>
                <a:cs typeface="Arial"/>
              </a:rPr>
              <a:t>* </a:t>
            </a:r>
            <a:r>
              <a:rPr sz="1800" dirty="0">
                <a:latin typeface="Arial"/>
                <a:cs typeface="Arial"/>
              </a:rPr>
              <a:t>m2 + a3x </a:t>
            </a:r>
            <a:r>
              <a:rPr sz="1800" spc="-5" dirty="0">
                <a:latin typeface="Arial"/>
                <a:cs typeface="Arial"/>
              </a:rPr>
              <a:t>*</a:t>
            </a:r>
            <a:r>
              <a:rPr sz="1800" spc="-180" dirty="0">
                <a:latin typeface="Arial"/>
                <a:cs typeface="Arial"/>
              </a:rPr>
              <a:t> </a:t>
            </a:r>
            <a:r>
              <a:rPr sz="1800" spc="5" dirty="0">
                <a:latin typeface="Arial"/>
                <a:cs typeface="Arial"/>
              </a:rPr>
              <a:t>m3;</a:t>
            </a:r>
            <a:endParaRPr sz="1800">
              <a:latin typeface="Arial"/>
              <a:cs typeface="Arial"/>
            </a:endParaRPr>
          </a:p>
          <a:p>
            <a:pPr>
              <a:lnSpc>
                <a:spcPct val="100000"/>
              </a:lnSpc>
              <a:spcBef>
                <a:spcPts val="35"/>
              </a:spcBef>
            </a:pPr>
            <a:endParaRPr sz="1850">
              <a:latin typeface="Times New Roman"/>
              <a:cs typeface="Times New Roman"/>
            </a:endParaRPr>
          </a:p>
          <a:p>
            <a:pPr marL="12700">
              <a:lnSpc>
                <a:spcPct val="100000"/>
              </a:lnSpc>
            </a:pPr>
            <a:r>
              <a:rPr sz="1800" dirty="0">
                <a:latin typeface="Arial"/>
                <a:cs typeface="Arial"/>
              </a:rPr>
              <a:t>F21x = F03x + a2x </a:t>
            </a:r>
            <a:r>
              <a:rPr sz="1800" spc="-5" dirty="0">
                <a:latin typeface="Arial"/>
                <a:cs typeface="Arial"/>
              </a:rPr>
              <a:t>* </a:t>
            </a:r>
            <a:r>
              <a:rPr sz="1800" dirty="0">
                <a:latin typeface="Arial"/>
                <a:cs typeface="Arial"/>
              </a:rPr>
              <a:t>m2 + a3x </a:t>
            </a:r>
            <a:r>
              <a:rPr sz="1800" spc="-5" dirty="0">
                <a:latin typeface="Arial"/>
                <a:cs typeface="Arial"/>
              </a:rPr>
              <a:t>*</a:t>
            </a:r>
            <a:r>
              <a:rPr sz="1800" spc="-140" dirty="0">
                <a:latin typeface="Arial"/>
                <a:cs typeface="Arial"/>
              </a:rPr>
              <a:t> </a:t>
            </a:r>
            <a:r>
              <a:rPr sz="1800" spc="5" dirty="0">
                <a:latin typeface="Arial"/>
                <a:cs typeface="Arial"/>
              </a:rPr>
              <a:t>m3;</a:t>
            </a:r>
            <a:endParaRPr sz="1800">
              <a:latin typeface="Arial"/>
              <a:cs typeface="Arial"/>
            </a:endParaRPr>
          </a:p>
          <a:p>
            <a:pPr>
              <a:lnSpc>
                <a:spcPct val="100000"/>
              </a:lnSpc>
              <a:spcBef>
                <a:spcPts val="30"/>
              </a:spcBef>
            </a:pPr>
            <a:endParaRPr sz="1850">
              <a:latin typeface="Times New Roman"/>
              <a:cs typeface="Times New Roman"/>
            </a:endParaRPr>
          </a:p>
          <a:p>
            <a:pPr marL="12700" marR="71120">
              <a:lnSpc>
                <a:spcPct val="100000"/>
              </a:lnSpc>
              <a:spcBef>
                <a:spcPts val="5"/>
              </a:spcBef>
            </a:pPr>
            <a:r>
              <a:rPr sz="1800" dirty="0">
                <a:latin typeface="Arial"/>
                <a:cs typeface="Arial"/>
              </a:rPr>
              <a:t>F01y = </a:t>
            </a:r>
            <a:r>
              <a:rPr sz="1800" spc="-5" dirty="0">
                <a:latin typeface="Arial"/>
                <a:cs typeface="Arial"/>
              </a:rPr>
              <a:t>-(2 </a:t>
            </a:r>
            <a:r>
              <a:rPr sz="1800" dirty="0">
                <a:latin typeface="Arial"/>
                <a:cs typeface="Arial"/>
              </a:rPr>
              <a:t>* I2 * alpha2 – 2 * </a:t>
            </a:r>
            <a:r>
              <a:rPr sz="1800" spc="-5" dirty="0">
                <a:latin typeface="Arial"/>
                <a:cs typeface="Arial"/>
              </a:rPr>
              <a:t>G1 </a:t>
            </a:r>
            <a:r>
              <a:rPr sz="1800" dirty="0">
                <a:latin typeface="Arial"/>
                <a:cs typeface="Arial"/>
              </a:rPr>
              <a:t>* L2 * cos(thetaC) - </a:t>
            </a:r>
            <a:r>
              <a:rPr sz="1800" spc="-10" dirty="0">
                <a:latin typeface="Arial"/>
                <a:cs typeface="Arial"/>
              </a:rPr>
              <a:t>G2 </a:t>
            </a:r>
            <a:r>
              <a:rPr sz="1800" dirty="0">
                <a:latin typeface="Arial"/>
                <a:cs typeface="Arial"/>
              </a:rPr>
              <a:t>* L2 * cos(thetaC) + 2 *  F03x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L2 </a:t>
            </a:r>
            <a:r>
              <a:rPr sz="1800" spc="-5" dirty="0">
                <a:latin typeface="Arial"/>
                <a:cs typeface="Arial"/>
              </a:rPr>
              <a:t>* </a:t>
            </a:r>
            <a:r>
              <a:rPr sz="1800" dirty="0">
                <a:latin typeface="Arial"/>
                <a:cs typeface="Arial"/>
              </a:rPr>
              <a:t>a1y </a:t>
            </a:r>
            <a:r>
              <a:rPr sz="1800" spc="-5" dirty="0">
                <a:latin typeface="Arial"/>
                <a:cs typeface="Arial"/>
              </a:rPr>
              <a:t>* </a:t>
            </a:r>
            <a:r>
              <a:rPr sz="1800" dirty="0">
                <a:latin typeface="Arial"/>
                <a:cs typeface="Arial"/>
              </a:rPr>
              <a:t>m1 </a:t>
            </a:r>
            <a:r>
              <a:rPr sz="1800" spc="-5" dirty="0">
                <a:latin typeface="Arial"/>
                <a:cs typeface="Arial"/>
              </a:rPr>
              <a:t>* </a:t>
            </a:r>
            <a:r>
              <a:rPr sz="1800" dirty="0">
                <a:latin typeface="Arial"/>
                <a:cs typeface="Arial"/>
              </a:rPr>
              <a:t>cos(thetaC) - L2 </a:t>
            </a:r>
            <a:r>
              <a:rPr sz="1800" spc="-5" dirty="0">
                <a:latin typeface="Arial"/>
                <a:cs typeface="Arial"/>
              </a:rPr>
              <a:t>* </a:t>
            </a:r>
            <a:r>
              <a:rPr sz="1800" dirty="0">
                <a:latin typeface="Arial"/>
                <a:cs typeface="Arial"/>
              </a:rPr>
              <a:t>a2y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cos(thetaC) + L2 * a2x * m2 * sin(thetaC) + 2 * L2 * a3x * m3 * sin(thetaC)) / (2</a:t>
            </a:r>
            <a:r>
              <a:rPr sz="1800" spc="-305" dirty="0">
                <a:latin typeface="Arial"/>
                <a:cs typeface="Arial"/>
              </a:rPr>
              <a:t> </a:t>
            </a:r>
            <a:r>
              <a:rPr sz="1800" dirty="0">
                <a:latin typeface="Arial"/>
                <a:cs typeface="Arial"/>
              </a:rPr>
              <a:t>*  L2 </a:t>
            </a:r>
            <a:r>
              <a:rPr sz="1800" spc="-5" dirty="0">
                <a:latin typeface="Arial"/>
                <a:cs typeface="Arial"/>
              </a:rPr>
              <a:t>*</a:t>
            </a:r>
            <a:r>
              <a:rPr sz="1800" spc="-20" dirty="0">
                <a:latin typeface="Arial"/>
                <a:cs typeface="Arial"/>
              </a:rPr>
              <a:t> </a:t>
            </a:r>
            <a:r>
              <a:rPr sz="1800" dirty="0">
                <a:latin typeface="Arial"/>
                <a:cs typeface="Arial"/>
              </a:rPr>
              <a:t>cos(thetaC));</a:t>
            </a:r>
            <a:endParaRPr sz="1800">
              <a:latin typeface="Arial"/>
              <a:cs typeface="Arial"/>
            </a:endParaRPr>
          </a:p>
          <a:p>
            <a:pPr>
              <a:lnSpc>
                <a:spcPct val="100000"/>
              </a:lnSpc>
              <a:spcBef>
                <a:spcPts val="35"/>
              </a:spcBef>
            </a:pPr>
            <a:endParaRPr sz="1850">
              <a:latin typeface="Times New Roman"/>
              <a:cs typeface="Times New Roman"/>
            </a:endParaRPr>
          </a:p>
          <a:p>
            <a:pPr marL="12700" marR="286385" algn="just">
              <a:lnSpc>
                <a:spcPct val="100000"/>
              </a:lnSpc>
            </a:pPr>
            <a:r>
              <a:rPr sz="1800" dirty="0">
                <a:latin typeface="Arial"/>
                <a:cs typeface="Arial"/>
              </a:rPr>
              <a:t>F21y = - (2 * I2 * alpha2 - </a:t>
            </a:r>
            <a:r>
              <a:rPr sz="1800" spc="-10" dirty="0">
                <a:latin typeface="Arial"/>
                <a:cs typeface="Arial"/>
              </a:rPr>
              <a:t>G2 </a:t>
            </a:r>
            <a:r>
              <a:rPr sz="1800" dirty="0">
                <a:latin typeface="Arial"/>
                <a:cs typeface="Arial"/>
              </a:rPr>
              <a:t>* L2 * cos(thetaC) + 2 * F03x * L2 * sin(thetaC)</a:t>
            </a:r>
            <a:r>
              <a:rPr sz="1800" spc="-200" dirty="0">
                <a:latin typeface="Arial"/>
                <a:cs typeface="Arial"/>
              </a:rPr>
              <a:t> </a:t>
            </a:r>
            <a:r>
              <a:rPr sz="1800" dirty="0">
                <a:latin typeface="Arial"/>
                <a:cs typeface="Arial"/>
              </a:rPr>
              <a:t>-  L2 </a:t>
            </a:r>
            <a:r>
              <a:rPr sz="1800" spc="-5" dirty="0">
                <a:latin typeface="Arial"/>
                <a:cs typeface="Arial"/>
              </a:rPr>
              <a:t>* </a:t>
            </a:r>
            <a:r>
              <a:rPr sz="1800" dirty="0">
                <a:latin typeface="Arial"/>
                <a:cs typeface="Arial"/>
              </a:rPr>
              <a:t>a2y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cos(thetaC) + L2 </a:t>
            </a:r>
            <a:r>
              <a:rPr sz="1800" spc="-5" dirty="0">
                <a:latin typeface="Arial"/>
                <a:cs typeface="Arial"/>
              </a:rPr>
              <a:t>* </a:t>
            </a:r>
            <a:r>
              <a:rPr sz="1800" dirty="0">
                <a:latin typeface="Arial"/>
                <a:cs typeface="Arial"/>
              </a:rPr>
              <a:t>a2x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L2 </a:t>
            </a:r>
            <a:r>
              <a:rPr sz="1800" spc="-5" dirty="0">
                <a:latin typeface="Arial"/>
                <a:cs typeface="Arial"/>
              </a:rPr>
              <a:t>* </a:t>
            </a:r>
            <a:r>
              <a:rPr sz="1800" dirty="0">
                <a:latin typeface="Arial"/>
                <a:cs typeface="Arial"/>
              </a:rPr>
              <a:t>a3x </a:t>
            </a:r>
            <a:r>
              <a:rPr sz="1800" spc="-5" dirty="0">
                <a:latin typeface="Arial"/>
                <a:cs typeface="Arial"/>
              </a:rPr>
              <a:t>* </a:t>
            </a:r>
            <a:r>
              <a:rPr sz="1800" dirty="0">
                <a:latin typeface="Arial"/>
                <a:cs typeface="Arial"/>
              </a:rPr>
              <a:t>m3</a:t>
            </a:r>
            <a:r>
              <a:rPr sz="1800" spc="-155" dirty="0">
                <a:latin typeface="Arial"/>
                <a:cs typeface="Arial"/>
              </a:rPr>
              <a:t>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L2 </a:t>
            </a:r>
            <a:r>
              <a:rPr sz="1800" spc="-5" dirty="0">
                <a:latin typeface="Arial"/>
                <a:cs typeface="Arial"/>
              </a:rPr>
              <a:t>*</a:t>
            </a:r>
            <a:r>
              <a:rPr sz="1800" spc="-75" dirty="0">
                <a:latin typeface="Arial"/>
                <a:cs typeface="Arial"/>
              </a:rPr>
              <a:t> </a:t>
            </a:r>
            <a:r>
              <a:rPr sz="1800" dirty="0">
                <a:latin typeface="Arial"/>
                <a:cs typeface="Arial"/>
              </a:rPr>
              <a:t>cos(thetaC));</a:t>
            </a:r>
            <a:endParaRPr sz="1800">
              <a:latin typeface="Arial"/>
              <a:cs typeface="Arial"/>
            </a:endParaRPr>
          </a:p>
          <a:p>
            <a:pPr>
              <a:lnSpc>
                <a:spcPct val="100000"/>
              </a:lnSpc>
              <a:spcBef>
                <a:spcPts val="35"/>
              </a:spcBef>
            </a:pPr>
            <a:endParaRPr sz="1850">
              <a:latin typeface="Times New Roman"/>
              <a:cs typeface="Times New Roman"/>
            </a:endParaRPr>
          </a:p>
          <a:p>
            <a:pPr marL="12700">
              <a:lnSpc>
                <a:spcPct val="100000"/>
              </a:lnSpc>
              <a:spcBef>
                <a:spcPts val="5"/>
              </a:spcBef>
            </a:pPr>
            <a:r>
              <a:rPr sz="1800" dirty="0">
                <a:latin typeface="Arial"/>
                <a:cs typeface="Arial"/>
              </a:rPr>
              <a:t>F32x = F03x + a3x </a:t>
            </a:r>
            <a:r>
              <a:rPr sz="1800" spc="-5" dirty="0">
                <a:latin typeface="Arial"/>
                <a:cs typeface="Arial"/>
              </a:rPr>
              <a:t>*</a:t>
            </a:r>
            <a:r>
              <a:rPr sz="1800" spc="-90" dirty="0">
                <a:latin typeface="Arial"/>
                <a:cs typeface="Arial"/>
              </a:rPr>
              <a:t> </a:t>
            </a:r>
            <a:r>
              <a:rPr sz="1800" spc="5" dirty="0">
                <a:latin typeface="Arial"/>
                <a:cs typeface="Arial"/>
              </a:rPr>
              <a:t>m3;</a:t>
            </a:r>
            <a:endParaRPr sz="1800">
              <a:latin typeface="Arial"/>
              <a:cs typeface="Arial"/>
            </a:endParaRPr>
          </a:p>
          <a:p>
            <a:pPr>
              <a:lnSpc>
                <a:spcPct val="100000"/>
              </a:lnSpc>
              <a:spcBef>
                <a:spcPts val="30"/>
              </a:spcBef>
            </a:pPr>
            <a:endParaRPr sz="1850">
              <a:latin typeface="Times New Roman"/>
              <a:cs typeface="Times New Roman"/>
            </a:endParaRPr>
          </a:p>
          <a:p>
            <a:pPr marL="12700">
              <a:lnSpc>
                <a:spcPct val="100000"/>
              </a:lnSpc>
              <a:spcBef>
                <a:spcPts val="5"/>
              </a:spcBef>
            </a:pPr>
            <a:r>
              <a:rPr sz="1800" dirty="0">
                <a:latin typeface="Arial"/>
                <a:cs typeface="Arial"/>
              </a:rPr>
              <a:t>F32y = </a:t>
            </a:r>
            <a:r>
              <a:rPr sz="1800" spc="-5" dirty="0">
                <a:latin typeface="Arial"/>
                <a:cs typeface="Arial"/>
              </a:rPr>
              <a:t>(2 * </a:t>
            </a:r>
            <a:r>
              <a:rPr sz="1800" dirty="0">
                <a:latin typeface="Arial"/>
                <a:cs typeface="Arial"/>
              </a:rPr>
              <a:t>I2 </a:t>
            </a:r>
            <a:r>
              <a:rPr sz="1800" spc="-5" dirty="0">
                <a:latin typeface="Arial"/>
                <a:cs typeface="Arial"/>
              </a:rPr>
              <a:t>* </a:t>
            </a:r>
            <a:r>
              <a:rPr sz="1800" dirty="0">
                <a:latin typeface="Arial"/>
                <a:cs typeface="Arial"/>
              </a:rPr>
              <a:t>alpha2 + </a:t>
            </a:r>
            <a:r>
              <a:rPr sz="1800" spc="-5" dirty="0">
                <a:latin typeface="Arial"/>
                <a:cs typeface="Arial"/>
              </a:rPr>
              <a:t>G2 * </a:t>
            </a:r>
            <a:r>
              <a:rPr sz="1800" dirty="0">
                <a:latin typeface="Arial"/>
                <a:cs typeface="Arial"/>
              </a:rPr>
              <a:t>L2 </a:t>
            </a:r>
            <a:r>
              <a:rPr sz="1800" spc="-5" dirty="0">
                <a:latin typeface="Arial"/>
                <a:cs typeface="Arial"/>
              </a:rPr>
              <a:t>* </a:t>
            </a:r>
            <a:r>
              <a:rPr sz="1800" dirty="0">
                <a:latin typeface="Arial"/>
                <a:cs typeface="Arial"/>
              </a:rPr>
              <a:t>cos(thetaC) + </a:t>
            </a:r>
            <a:r>
              <a:rPr sz="1800" spc="-5" dirty="0">
                <a:latin typeface="Arial"/>
                <a:cs typeface="Arial"/>
              </a:rPr>
              <a:t>2 * </a:t>
            </a:r>
            <a:r>
              <a:rPr sz="1800" dirty="0">
                <a:latin typeface="Arial"/>
                <a:cs typeface="Arial"/>
              </a:rPr>
              <a:t>F03x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sin(thetaC) +</a:t>
            </a:r>
            <a:r>
              <a:rPr sz="1800" spc="-150" dirty="0">
                <a:latin typeface="Arial"/>
                <a:cs typeface="Arial"/>
              </a:rPr>
              <a:t> </a:t>
            </a:r>
            <a:r>
              <a:rPr sz="1800" dirty="0">
                <a:latin typeface="Arial"/>
                <a:cs typeface="Arial"/>
              </a:rPr>
              <a:t>L2</a:t>
            </a:r>
            <a:endParaRPr sz="1800">
              <a:latin typeface="Arial"/>
              <a:cs typeface="Arial"/>
            </a:endParaRPr>
          </a:p>
          <a:p>
            <a:pPr marL="12700">
              <a:lnSpc>
                <a:spcPct val="100000"/>
              </a:lnSpc>
            </a:pPr>
            <a:r>
              <a:rPr sz="1800" spc="-5" dirty="0">
                <a:latin typeface="Arial"/>
                <a:cs typeface="Arial"/>
              </a:rPr>
              <a:t>* </a:t>
            </a:r>
            <a:r>
              <a:rPr sz="1800" dirty="0">
                <a:latin typeface="Arial"/>
                <a:cs typeface="Arial"/>
              </a:rPr>
              <a:t>a2y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cos(thetaC) + L2 </a:t>
            </a:r>
            <a:r>
              <a:rPr sz="1800" spc="-5" dirty="0">
                <a:latin typeface="Arial"/>
                <a:cs typeface="Arial"/>
              </a:rPr>
              <a:t>* </a:t>
            </a:r>
            <a:r>
              <a:rPr sz="1800" dirty="0">
                <a:latin typeface="Arial"/>
                <a:cs typeface="Arial"/>
              </a:rPr>
              <a:t>a2x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L2 </a:t>
            </a:r>
            <a:r>
              <a:rPr sz="1800" spc="-5" dirty="0">
                <a:latin typeface="Arial"/>
                <a:cs typeface="Arial"/>
              </a:rPr>
              <a:t>* </a:t>
            </a:r>
            <a:r>
              <a:rPr sz="1800" dirty="0">
                <a:latin typeface="Arial"/>
                <a:cs typeface="Arial"/>
              </a:rPr>
              <a:t>a3x </a:t>
            </a:r>
            <a:r>
              <a:rPr sz="1800" spc="-5" dirty="0">
                <a:latin typeface="Arial"/>
                <a:cs typeface="Arial"/>
              </a:rPr>
              <a:t>* </a:t>
            </a:r>
            <a:r>
              <a:rPr sz="1800" dirty="0">
                <a:latin typeface="Arial"/>
                <a:cs typeface="Arial"/>
              </a:rPr>
              <a:t>m3</a:t>
            </a:r>
            <a:r>
              <a:rPr sz="1800" spc="-170" dirty="0">
                <a:latin typeface="Arial"/>
                <a:cs typeface="Arial"/>
              </a:rPr>
              <a:t> </a:t>
            </a:r>
            <a:r>
              <a:rPr sz="1800" spc="-5" dirty="0">
                <a:latin typeface="Arial"/>
                <a:cs typeface="Arial"/>
              </a:rPr>
              <a:t>*</a:t>
            </a:r>
            <a:endParaRPr sz="1800">
              <a:latin typeface="Arial"/>
              <a:cs typeface="Arial"/>
            </a:endParaRPr>
          </a:p>
          <a:p>
            <a:pPr marL="12700">
              <a:lnSpc>
                <a:spcPct val="100000"/>
              </a:lnSpc>
            </a:pPr>
            <a:r>
              <a:rPr sz="1800" dirty="0">
                <a:latin typeface="Arial"/>
                <a:cs typeface="Arial"/>
              </a:rPr>
              <a:t>sin(thetaC)) / (2 * L2 *</a:t>
            </a:r>
            <a:r>
              <a:rPr sz="1800" spc="-90" dirty="0">
                <a:latin typeface="Arial"/>
                <a:cs typeface="Arial"/>
              </a:rPr>
              <a:t> </a:t>
            </a:r>
            <a:r>
              <a:rPr sz="1800" dirty="0">
                <a:latin typeface="Arial"/>
                <a:cs typeface="Arial"/>
              </a:rPr>
              <a:t>cos(thetaC));</a:t>
            </a:r>
            <a:endParaRPr sz="1800">
              <a:latin typeface="Arial"/>
              <a:cs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1028628"/>
            <a:ext cx="8126095" cy="5729605"/>
          </a:xfrm>
          <a:prstGeom prst="rect">
            <a:avLst/>
          </a:prstGeom>
        </p:spPr>
        <p:txBody>
          <a:bodyPr vert="horz" wrap="square" lIns="0" tIns="135255" rIns="0" bIns="0" rtlCol="0">
            <a:spAutoFit/>
          </a:bodyPr>
          <a:lstStyle/>
          <a:p>
            <a:pPr marL="13970">
              <a:lnSpc>
                <a:spcPct val="100000"/>
              </a:lnSpc>
              <a:spcBef>
                <a:spcPts val="106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a:lnSpc>
                <a:spcPct val="100000"/>
              </a:lnSpc>
              <a:spcBef>
                <a:spcPts val="615"/>
              </a:spcBef>
            </a:pPr>
            <a:r>
              <a:rPr sz="1800" spc="-10" dirty="0">
                <a:latin typeface="Arial"/>
                <a:cs typeface="Arial"/>
              </a:rPr>
              <a:t>T01 </a:t>
            </a:r>
            <a:r>
              <a:rPr sz="1800" dirty="0">
                <a:latin typeface="Arial"/>
                <a:cs typeface="Arial"/>
              </a:rPr>
              <a:t>= (2 * I2 * L1 * alpha2 * cos(thetaA) – 2 * I1 * L2 * </a:t>
            </a:r>
            <a:r>
              <a:rPr sz="1800" spc="5" dirty="0">
                <a:latin typeface="Arial"/>
                <a:cs typeface="Arial"/>
              </a:rPr>
              <a:t>alpha1 </a:t>
            </a:r>
            <a:r>
              <a:rPr sz="1800" dirty="0">
                <a:latin typeface="Arial"/>
                <a:cs typeface="Arial"/>
              </a:rPr>
              <a:t>* </a:t>
            </a:r>
            <a:r>
              <a:rPr sz="1800" spc="5" dirty="0">
                <a:latin typeface="Arial"/>
                <a:cs typeface="Arial"/>
              </a:rPr>
              <a:t>cos(thetaC) </a:t>
            </a:r>
            <a:r>
              <a:rPr sz="1800" dirty="0">
                <a:latin typeface="Arial"/>
                <a:cs typeface="Arial"/>
              </a:rPr>
              <a:t>-</a:t>
            </a:r>
            <a:r>
              <a:rPr sz="1800" spc="-275" dirty="0">
                <a:latin typeface="Arial"/>
                <a:cs typeface="Arial"/>
              </a:rPr>
              <a:t> </a:t>
            </a:r>
            <a:r>
              <a:rPr sz="1800" spc="-10" dirty="0">
                <a:latin typeface="Arial"/>
                <a:cs typeface="Arial"/>
              </a:rPr>
              <a:t>G1</a:t>
            </a:r>
            <a:endParaRPr sz="1800">
              <a:latin typeface="Arial"/>
              <a:cs typeface="Arial"/>
            </a:endParaRPr>
          </a:p>
          <a:p>
            <a:pPr marL="12700" marR="5080">
              <a:lnSpc>
                <a:spcPct val="100000"/>
              </a:lnSpc>
              <a:spcBef>
                <a:spcPts val="5"/>
              </a:spcBef>
            </a:pPr>
            <a:r>
              <a:rPr sz="1800" spc="-5" dirty="0">
                <a:latin typeface="Arial"/>
                <a:cs typeface="Arial"/>
              </a:rPr>
              <a:t>* </a:t>
            </a:r>
            <a:r>
              <a:rPr sz="1800" dirty="0">
                <a:latin typeface="Arial"/>
                <a:cs typeface="Arial"/>
              </a:rPr>
              <a:t>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cos(thetaC) - </a:t>
            </a:r>
            <a:r>
              <a:rPr sz="1800" spc="-5" dirty="0">
                <a:latin typeface="Arial"/>
                <a:cs typeface="Arial"/>
              </a:rPr>
              <a:t>G2 * </a:t>
            </a:r>
            <a:r>
              <a:rPr sz="1800" dirty="0">
                <a:latin typeface="Arial"/>
                <a:cs typeface="Arial"/>
              </a:rPr>
              <a:t>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cos(thetaC) +  </a:t>
            </a:r>
            <a:r>
              <a:rPr sz="1800" spc="-5" dirty="0">
                <a:latin typeface="Arial"/>
                <a:cs typeface="Arial"/>
              </a:rPr>
              <a:t>2 * </a:t>
            </a:r>
            <a:r>
              <a:rPr sz="1800" dirty="0">
                <a:latin typeface="Arial"/>
                <a:cs typeface="Arial"/>
              </a:rPr>
              <a:t>F03x </a:t>
            </a:r>
            <a:r>
              <a:rPr sz="1800" spc="-5" dirty="0">
                <a:latin typeface="Arial"/>
                <a:cs typeface="Arial"/>
              </a:rPr>
              <a:t>* </a:t>
            </a:r>
            <a:r>
              <a:rPr sz="1800" dirty="0">
                <a:latin typeface="Arial"/>
                <a:cs typeface="Arial"/>
              </a:rPr>
              <a:t>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F03x </a:t>
            </a:r>
            <a:r>
              <a:rPr sz="1800" spc="-5" dirty="0">
                <a:latin typeface="Arial"/>
                <a:cs typeface="Arial"/>
              </a:rPr>
              <a:t>* </a:t>
            </a:r>
            <a:r>
              <a:rPr sz="1800" dirty="0">
                <a:latin typeface="Arial"/>
                <a:cs typeface="Arial"/>
              </a:rPr>
              <a:t>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cos(thetaC)</a:t>
            </a:r>
            <a:r>
              <a:rPr sz="1800" spc="-165" dirty="0">
                <a:latin typeface="Arial"/>
                <a:cs typeface="Arial"/>
              </a:rPr>
              <a:t> </a:t>
            </a:r>
            <a:r>
              <a:rPr sz="1800" spc="-5" dirty="0">
                <a:latin typeface="Arial"/>
                <a:cs typeface="Arial"/>
              </a:rPr>
              <a:t>*  </a:t>
            </a:r>
            <a:r>
              <a:rPr sz="1800" dirty="0">
                <a:latin typeface="Arial"/>
                <a:cs typeface="Arial"/>
              </a:rPr>
              <a:t>sin(thetaA) - 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a1y </a:t>
            </a:r>
            <a:r>
              <a:rPr sz="1800" spc="-5" dirty="0">
                <a:latin typeface="Arial"/>
                <a:cs typeface="Arial"/>
              </a:rPr>
              <a:t>* </a:t>
            </a:r>
            <a:r>
              <a:rPr sz="1800" dirty="0">
                <a:latin typeface="Arial"/>
                <a:cs typeface="Arial"/>
              </a:rPr>
              <a:t>m1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cos(thetaC) - L1 *L2 *a2y </a:t>
            </a:r>
            <a:r>
              <a:rPr sz="1800" spc="-5" dirty="0">
                <a:latin typeface="Arial"/>
                <a:cs typeface="Arial"/>
              </a:rPr>
              <a:t>* </a:t>
            </a:r>
            <a:r>
              <a:rPr sz="1800" spc="5" dirty="0">
                <a:latin typeface="Arial"/>
                <a:cs typeface="Arial"/>
              </a:rPr>
              <a:t>m2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cos(thetaC) + 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a1x </a:t>
            </a:r>
            <a:r>
              <a:rPr sz="1800" spc="-5" dirty="0">
                <a:latin typeface="Arial"/>
                <a:cs typeface="Arial"/>
              </a:rPr>
              <a:t>* </a:t>
            </a:r>
            <a:r>
              <a:rPr sz="1800" dirty="0">
                <a:latin typeface="Arial"/>
                <a:cs typeface="Arial"/>
              </a:rPr>
              <a:t>m1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sin(thetaA) + L1 </a:t>
            </a:r>
            <a:r>
              <a:rPr sz="1800" spc="-5" dirty="0">
                <a:latin typeface="Arial"/>
                <a:cs typeface="Arial"/>
              </a:rPr>
              <a:t>*  </a:t>
            </a:r>
            <a:r>
              <a:rPr sz="1800" dirty="0">
                <a:latin typeface="Arial"/>
                <a:cs typeface="Arial"/>
              </a:rPr>
              <a:t>L2 * a2x * m2 * cos(thetaA) * sin(thetaC) + 2 * L1 * L2 * a2x * m2 * cos(thetaC) *  sin(thetaA) + </a:t>
            </a:r>
            <a:r>
              <a:rPr sz="1800" spc="-5" dirty="0">
                <a:latin typeface="Arial"/>
                <a:cs typeface="Arial"/>
              </a:rPr>
              <a:t>2 * </a:t>
            </a:r>
            <a:r>
              <a:rPr sz="1800" dirty="0">
                <a:latin typeface="Arial"/>
                <a:cs typeface="Arial"/>
              </a:rPr>
              <a:t>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a3x </a:t>
            </a:r>
            <a:r>
              <a:rPr sz="1800" spc="-5" dirty="0">
                <a:latin typeface="Arial"/>
                <a:cs typeface="Arial"/>
              </a:rPr>
              <a:t>* </a:t>
            </a:r>
            <a:r>
              <a:rPr sz="1800" dirty="0">
                <a:latin typeface="Arial"/>
                <a:cs typeface="Arial"/>
              </a:rPr>
              <a:t>m3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a3x </a:t>
            </a:r>
            <a:r>
              <a:rPr sz="1800" spc="-5" dirty="0">
                <a:latin typeface="Arial"/>
                <a:cs typeface="Arial"/>
              </a:rPr>
              <a:t>* </a:t>
            </a:r>
            <a:r>
              <a:rPr sz="1800" dirty="0">
                <a:latin typeface="Arial"/>
                <a:cs typeface="Arial"/>
              </a:rPr>
              <a:t>m3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sin(thetaA)) / </a:t>
            </a:r>
            <a:r>
              <a:rPr sz="1800" spc="-5" dirty="0">
                <a:latin typeface="Arial"/>
                <a:cs typeface="Arial"/>
              </a:rPr>
              <a:t>(2 * </a:t>
            </a:r>
            <a:r>
              <a:rPr sz="1800" dirty="0">
                <a:latin typeface="Arial"/>
                <a:cs typeface="Arial"/>
              </a:rPr>
              <a:t>L2 </a:t>
            </a:r>
            <a:r>
              <a:rPr sz="1800" spc="-5" dirty="0">
                <a:latin typeface="Arial"/>
                <a:cs typeface="Arial"/>
              </a:rPr>
              <a:t>*</a:t>
            </a:r>
            <a:r>
              <a:rPr sz="1800" spc="-145" dirty="0">
                <a:latin typeface="Arial"/>
                <a:cs typeface="Arial"/>
              </a:rPr>
              <a:t> </a:t>
            </a:r>
            <a:r>
              <a:rPr sz="1800" dirty="0">
                <a:latin typeface="Arial"/>
                <a:cs typeface="Arial"/>
              </a:rPr>
              <a:t>cos(thetaC));</a:t>
            </a:r>
            <a:endParaRPr sz="1800">
              <a:latin typeface="Arial"/>
              <a:cs typeface="Arial"/>
            </a:endParaRPr>
          </a:p>
          <a:p>
            <a:pPr marL="12700" marR="359410">
              <a:lnSpc>
                <a:spcPct val="99500"/>
              </a:lnSpc>
              <a:spcBef>
                <a:spcPts val="910"/>
              </a:spcBef>
            </a:pPr>
            <a:r>
              <a:rPr sz="1800" dirty="0">
                <a:latin typeface="宋体"/>
                <a:cs typeface="宋体"/>
              </a:rPr>
              <a:t>根据杆件质心位移方程的二阶导数，可以获得杆件质心加速度的表达式：  </a:t>
            </a:r>
            <a:r>
              <a:rPr sz="1800" dirty="0">
                <a:latin typeface="Arial"/>
                <a:cs typeface="Arial"/>
              </a:rPr>
              <a:t>a1x = - (L1 * cos(thetaA) * </a:t>
            </a:r>
            <a:r>
              <a:rPr sz="1800" spc="-5" dirty="0">
                <a:latin typeface="Arial"/>
                <a:cs typeface="Arial"/>
              </a:rPr>
              <a:t>thetaAdt^2) </a:t>
            </a:r>
            <a:r>
              <a:rPr sz="1800" dirty="0">
                <a:latin typeface="Arial"/>
                <a:cs typeface="Arial"/>
              </a:rPr>
              <a:t>/ 2 - (L1 * sin(thetaA) * thetaAdtdt) /</a:t>
            </a:r>
            <a:r>
              <a:rPr sz="1800" spc="-195" dirty="0">
                <a:latin typeface="Arial"/>
                <a:cs typeface="Arial"/>
              </a:rPr>
              <a:t> </a:t>
            </a:r>
            <a:r>
              <a:rPr sz="1800" dirty="0">
                <a:latin typeface="Arial"/>
                <a:cs typeface="Arial"/>
              </a:rPr>
              <a:t>2;  a1y = (L1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thetaAdtdt) / </a:t>
            </a:r>
            <a:r>
              <a:rPr sz="1800" spc="-5" dirty="0">
                <a:latin typeface="Arial"/>
                <a:cs typeface="Arial"/>
              </a:rPr>
              <a:t>2 </a:t>
            </a:r>
            <a:r>
              <a:rPr sz="1800" dirty="0">
                <a:latin typeface="Arial"/>
                <a:cs typeface="Arial"/>
              </a:rPr>
              <a:t>- (L1 </a:t>
            </a:r>
            <a:r>
              <a:rPr sz="1800" spc="-5" dirty="0">
                <a:latin typeface="Arial"/>
                <a:cs typeface="Arial"/>
              </a:rPr>
              <a:t>* </a:t>
            </a:r>
            <a:r>
              <a:rPr sz="1800" dirty="0">
                <a:latin typeface="Arial"/>
                <a:cs typeface="Arial"/>
              </a:rPr>
              <a:t>sin(thetaA) </a:t>
            </a:r>
            <a:r>
              <a:rPr sz="1800" spc="-5" dirty="0">
                <a:latin typeface="Arial"/>
                <a:cs typeface="Arial"/>
              </a:rPr>
              <a:t>* </a:t>
            </a:r>
            <a:r>
              <a:rPr sz="1800" dirty="0">
                <a:latin typeface="Arial"/>
                <a:cs typeface="Arial"/>
              </a:rPr>
              <a:t>thetaAdt^2) /</a:t>
            </a:r>
            <a:r>
              <a:rPr sz="1800" spc="-160" dirty="0">
                <a:latin typeface="Arial"/>
                <a:cs typeface="Arial"/>
              </a:rPr>
              <a:t> </a:t>
            </a:r>
            <a:r>
              <a:rPr sz="1800" dirty="0">
                <a:latin typeface="Arial"/>
                <a:cs typeface="Arial"/>
              </a:rPr>
              <a:t>2;</a:t>
            </a:r>
            <a:endParaRPr sz="1800">
              <a:latin typeface="Arial"/>
              <a:cs typeface="Arial"/>
            </a:endParaRPr>
          </a:p>
          <a:p>
            <a:pPr marL="12700">
              <a:lnSpc>
                <a:spcPct val="100000"/>
              </a:lnSpc>
            </a:pPr>
            <a:r>
              <a:rPr sz="1800" dirty="0">
                <a:latin typeface="Arial"/>
                <a:cs typeface="Arial"/>
              </a:rPr>
              <a:t>a2x = - L1 * cos(thetaA) * </a:t>
            </a:r>
            <a:r>
              <a:rPr sz="1800" spc="-5" dirty="0">
                <a:latin typeface="Arial"/>
                <a:cs typeface="Arial"/>
              </a:rPr>
              <a:t>thetaAdt^2 </a:t>
            </a:r>
            <a:r>
              <a:rPr sz="1800" dirty="0">
                <a:latin typeface="Arial"/>
                <a:cs typeface="Arial"/>
              </a:rPr>
              <a:t>- (L2 * cos(thetaC) * </a:t>
            </a:r>
            <a:r>
              <a:rPr sz="1800" spc="-5" dirty="0">
                <a:latin typeface="Arial"/>
                <a:cs typeface="Arial"/>
              </a:rPr>
              <a:t>thetaCdt^2) </a:t>
            </a:r>
            <a:r>
              <a:rPr sz="1800" dirty="0">
                <a:latin typeface="Arial"/>
                <a:cs typeface="Arial"/>
              </a:rPr>
              <a:t>/ 2 - L1</a:t>
            </a:r>
            <a:r>
              <a:rPr sz="1800" spc="-140" dirty="0">
                <a:latin typeface="Arial"/>
                <a:cs typeface="Arial"/>
              </a:rPr>
              <a:t> </a:t>
            </a:r>
            <a:r>
              <a:rPr sz="1800" dirty="0">
                <a:latin typeface="Arial"/>
                <a:cs typeface="Arial"/>
              </a:rPr>
              <a:t>*</a:t>
            </a:r>
            <a:endParaRPr sz="1800">
              <a:latin typeface="Arial"/>
              <a:cs typeface="Arial"/>
            </a:endParaRPr>
          </a:p>
          <a:p>
            <a:pPr marL="12700">
              <a:lnSpc>
                <a:spcPct val="100000"/>
              </a:lnSpc>
              <a:spcBef>
                <a:spcPts val="5"/>
              </a:spcBef>
            </a:pPr>
            <a:r>
              <a:rPr sz="1800" dirty="0">
                <a:latin typeface="Arial"/>
                <a:cs typeface="Arial"/>
              </a:rPr>
              <a:t>sin(thetaA) </a:t>
            </a:r>
            <a:r>
              <a:rPr sz="1800" spc="-5" dirty="0">
                <a:latin typeface="Arial"/>
                <a:cs typeface="Arial"/>
              </a:rPr>
              <a:t>* </a:t>
            </a:r>
            <a:r>
              <a:rPr sz="1800" dirty="0">
                <a:latin typeface="Arial"/>
                <a:cs typeface="Arial"/>
              </a:rPr>
              <a:t>thetaAdtdt - (L2 </a:t>
            </a:r>
            <a:r>
              <a:rPr sz="1800" spc="-5" dirty="0">
                <a:latin typeface="Arial"/>
                <a:cs typeface="Arial"/>
              </a:rPr>
              <a:t>* </a:t>
            </a:r>
            <a:r>
              <a:rPr sz="1800" dirty="0">
                <a:latin typeface="Arial"/>
                <a:cs typeface="Arial"/>
              </a:rPr>
              <a:t>sin(thetaC) </a:t>
            </a:r>
            <a:r>
              <a:rPr sz="1800" spc="-5" dirty="0">
                <a:latin typeface="Arial"/>
                <a:cs typeface="Arial"/>
              </a:rPr>
              <a:t>* </a:t>
            </a:r>
            <a:r>
              <a:rPr sz="1800" dirty="0">
                <a:latin typeface="Arial"/>
                <a:cs typeface="Arial"/>
              </a:rPr>
              <a:t>thetaCdtdt) /</a:t>
            </a:r>
            <a:r>
              <a:rPr sz="1800" spc="-195" dirty="0">
                <a:latin typeface="Arial"/>
                <a:cs typeface="Arial"/>
              </a:rPr>
              <a:t> </a:t>
            </a:r>
            <a:r>
              <a:rPr sz="1800" dirty="0">
                <a:latin typeface="Arial"/>
                <a:cs typeface="Arial"/>
              </a:rPr>
              <a:t>2;</a:t>
            </a:r>
            <a:endParaRPr sz="1800">
              <a:latin typeface="Arial"/>
              <a:cs typeface="Arial"/>
            </a:endParaRPr>
          </a:p>
          <a:p>
            <a:pPr marL="12700">
              <a:lnSpc>
                <a:spcPct val="100000"/>
              </a:lnSpc>
            </a:pPr>
            <a:r>
              <a:rPr sz="1800" dirty="0">
                <a:latin typeface="Arial"/>
                <a:cs typeface="Arial"/>
              </a:rPr>
              <a:t>a2y = (L2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thetaCdtdt) / </a:t>
            </a:r>
            <a:r>
              <a:rPr sz="1800" spc="-5" dirty="0">
                <a:latin typeface="Arial"/>
                <a:cs typeface="Arial"/>
              </a:rPr>
              <a:t>2 </a:t>
            </a:r>
            <a:r>
              <a:rPr sz="1800" dirty="0">
                <a:latin typeface="Arial"/>
                <a:cs typeface="Arial"/>
              </a:rPr>
              <a:t>- (L2 </a:t>
            </a:r>
            <a:r>
              <a:rPr sz="1800" spc="-5" dirty="0">
                <a:latin typeface="Arial"/>
                <a:cs typeface="Arial"/>
              </a:rPr>
              <a:t>* </a:t>
            </a:r>
            <a:r>
              <a:rPr sz="1800" dirty="0">
                <a:latin typeface="Arial"/>
                <a:cs typeface="Arial"/>
              </a:rPr>
              <a:t>sin(thetaC) </a:t>
            </a:r>
            <a:r>
              <a:rPr sz="1800" spc="-5" dirty="0">
                <a:latin typeface="Arial"/>
                <a:cs typeface="Arial"/>
              </a:rPr>
              <a:t>* thetaCdt^2) </a:t>
            </a:r>
            <a:r>
              <a:rPr sz="1800" dirty="0">
                <a:latin typeface="Arial"/>
                <a:cs typeface="Arial"/>
              </a:rPr>
              <a:t>/</a:t>
            </a:r>
            <a:r>
              <a:rPr sz="1800" spc="-95" dirty="0">
                <a:latin typeface="Arial"/>
                <a:cs typeface="Arial"/>
              </a:rPr>
              <a:t> </a:t>
            </a:r>
            <a:r>
              <a:rPr sz="1800" dirty="0">
                <a:latin typeface="Arial"/>
                <a:cs typeface="Arial"/>
              </a:rPr>
              <a:t>2;</a:t>
            </a:r>
            <a:endParaRPr sz="1800">
              <a:latin typeface="Arial"/>
              <a:cs typeface="Arial"/>
            </a:endParaRPr>
          </a:p>
          <a:p>
            <a:pPr marL="12700">
              <a:lnSpc>
                <a:spcPct val="100000"/>
              </a:lnSpc>
            </a:pPr>
            <a:r>
              <a:rPr sz="1800" dirty="0">
                <a:latin typeface="Arial"/>
                <a:cs typeface="Arial"/>
              </a:rPr>
              <a:t>a3x =</a:t>
            </a:r>
            <a:r>
              <a:rPr sz="1800" spc="-40" dirty="0">
                <a:latin typeface="Arial"/>
                <a:cs typeface="Arial"/>
              </a:rPr>
              <a:t> </a:t>
            </a:r>
            <a:r>
              <a:rPr sz="1800" dirty="0">
                <a:latin typeface="Arial"/>
                <a:cs typeface="Arial"/>
              </a:rPr>
              <a:t>LACdtdt;</a:t>
            </a:r>
            <a:endParaRPr sz="1800">
              <a:latin typeface="Arial"/>
              <a:cs typeface="Arial"/>
            </a:endParaRPr>
          </a:p>
          <a:p>
            <a:pPr marL="12700">
              <a:lnSpc>
                <a:spcPts val="2150"/>
              </a:lnSpc>
              <a:spcBef>
                <a:spcPts val="229"/>
              </a:spcBef>
            </a:pPr>
            <a:r>
              <a:rPr sz="1800" spc="-5" dirty="0">
                <a:latin typeface="宋体"/>
                <a:cs typeface="宋体"/>
              </a:rPr>
              <a:t>显然，杆件质心的角加速度的表达式即：</a:t>
            </a:r>
            <a:endParaRPr sz="1800">
              <a:latin typeface="宋体"/>
              <a:cs typeface="宋体"/>
            </a:endParaRPr>
          </a:p>
          <a:p>
            <a:pPr marL="12700" marR="6038850">
              <a:lnSpc>
                <a:spcPts val="2160"/>
              </a:lnSpc>
              <a:spcBef>
                <a:spcPts val="60"/>
              </a:spcBef>
            </a:pPr>
            <a:r>
              <a:rPr sz="1800" dirty="0">
                <a:latin typeface="Arial"/>
                <a:cs typeface="Arial"/>
              </a:rPr>
              <a:t>alpha1 = thetaAdtdt;  alpha2 =</a:t>
            </a:r>
            <a:r>
              <a:rPr sz="1800" spc="-110" dirty="0">
                <a:latin typeface="Arial"/>
                <a:cs typeface="Arial"/>
              </a:rPr>
              <a:t> </a:t>
            </a:r>
            <a:r>
              <a:rPr sz="1800" dirty="0">
                <a:latin typeface="Arial"/>
                <a:cs typeface="Arial"/>
              </a:rPr>
              <a:t>thetaCdtdt;</a:t>
            </a:r>
            <a:endParaRPr sz="1800">
              <a:latin typeface="Arial"/>
              <a:cs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3122"/>
            <a:ext cx="8145145" cy="1534795"/>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marR="5080">
              <a:lnSpc>
                <a:spcPct val="100000"/>
              </a:lnSpc>
              <a:spcBef>
                <a:spcPts val="790"/>
              </a:spcBef>
            </a:pPr>
            <a:r>
              <a:rPr sz="1800" dirty="0">
                <a:latin typeface="宋体"/>
                <a:cs typeface="宋体"/>
              </a:rPr>
              <a:t>设曲柄质量</a:t>
            </a:r>
            <a:r>
              <a:rPr sz="1800" spc="5" dirty="0">
                <a:latin typeface="Arial"/>
                <a:cs typeface="Arial"/>
              </a:rPr>
              <a:t>m1=2kg</a:t>
            </a:r>
            <a:r>
              <a:rPr sz="1800" spc="5" dirty="0">
                <a:latin typeface="宋体"/>
                <a:cs typeface="宋体"/>
              </a:rPr>
              <a:t>，</a:t>
            </a:r>
            <a:r>
              <a:rPr sz="1800" dirty="0">
                <a:latin typeface="宋体"/>
                <a:cs typeface="宋体"/>
              </a:rPr>
              <a:t>连杆质量</a:t>
            </a:r>
            <a:r>
              <a:rPr sz="1800" dirty="0">
                <a:latin typeface="Arial"/>
                <a:cs typeface="Arial"/>
              </a:rPr>
              <a:t>m2=4kg</a:t>
            </a:r>
            <a:r>
              <a:rPr sz="1800" dirty="0">
                <a:latin typeface="宋体"/>
                <a:cs typeface="宋体"/>
              </a:rPr>
              <a:t>，滑块质量</a:t>
            </a:r>
            <a:r>
              <a:rPr sz="1800" spc="-5" dirty="0">
                <a:latin typeface="Arial"/>
                <a:cs typeface="Arial"/>
              </a:rPr>
              <a:t>m3=10kg</a:t>
            </a:r>
            <a:r>
              <a:rPr sz="1800" dirty="0">
                <a:latin typeface="宋体"/>
                <a:cs typeface="宋体"/>
              </a:rPr>
              <a:t>。</a:t>
            </a:r>
            <a:r>
              <a:rPr sz="1800" spc="-5" dirty="0">
                <a:latin typeface="Arial"/>
                <a:cs typeface="Arial"/>
              </a:rPr>
              <a:t>L1=1m</a:t>
            </a:r>
            <a:r>
              <a:rPr sz="1800" spc="-5" dirty="0">
                <a:latin typeface="宋体"/>
                <a:cs typeface="宋体"/>
              </a:rPr>
              <a:t>，</a:t>
            </a:r>
            <a:r>
              <a:rPr sz="1800" spc="-5" dirty="0">
                <a:latin typeface="Arial"/>
                <a:cs typeface="Arial"/>
              </a:rPr>
              <a:t>L2=4m</a:t>
            </a:r>
            <a:r>
              <a:rPr sz="1800" dirty="0">
                <a:latin typeface="宋体"/>
                <a:cs typeface="宋体"/>
              </a:rPr>
              <a:t>。 </a:t>
            </a:r>
            <a:r>
              <a:rPr sz="1800" spc="-5" dirty="0">
                <a:latin typeface="宋体"/>
                <a:cs typeface="宋体"/>
              </a:rPr>
              <a:t>假设外载</a:t>
            </a:r>
            <a:r>
              <a:rPr sz="1800" dirty="0">
                <a:latin typeface="宋体"/>
                <a:cs typeface="宋体"/>
              </a:rPr>
              <a:t>荷</a:t>
            </a:r>
            <a:r>
              <a:rPr sz="1800" spc="-5" dirty="0">
                <a:latin typeface="Arial"/>
                <a:cs typeface="Arial"/>
              </a:rPr>
              <a:t>F03x=0</a:t>
            </a:r>
            <a:r>
              <a:rPr sz="1800" spc="-5" dirty="0">
                <a:latin typeface="宋体"/>
                <a:cs typeface="宋体"/>
              </a:rPr>
              <a:t>。则</a:t>
            </a:r>
            <a:r>
              <a:rPr sz="1800" dirty="0">
                <a:latin typeface="宋体"/>
                <a:cs typeface="宋体"/>
              </a:rPr>
              <a:t>在</a:t>
            </a:r>
            <a:r>
              <a:rPr sz="1800" dirty="0">
                <a:latin typeface="Arial"/>
                <a:cs typeface="Arial"/>
              </a:rPr>
              <a:t>8.2</a:t>
            </a:r>
            <a:r>
              <a:rPr sz="1800" spc="-5" dirty="0">
                <a:latin typeface="宋体"/>
                <a:cs typeface="宋体"/>
              </a:rPr>
              <a:t>节机构加速度仿真模型的基础上，构建机构反向动 </a:t>
            </a:r>
            <a:r>
              <a:rPr sz="1800" dirty="0">
                <a:latin typeface="宋体"/>
                <a:cs typeface="宋体"/>
              </a:rPr>
              <a:t>力学模型，如图</a:t>
            </a:r>
            <a:r>
              <a:rPr sz="1800" dirty="0">
                <a:latin typeface="Arial"/>
                <a:cs typeface="Arial"/>
              </a:rPr>
              <a:t>8.16</a:t>
            </a:r>
            <a:r>
              <a:rPr sz="1800" dirty="0">
                <a:latin typeface="宋体"/>
                <a:cs typeface="宋体"/>
              </a:rPr>
              <a:t>所示。</a:t>
            </a:r>
            <a:endParaRPr sz="1800">
              <a:latin typeface="宋体"/>
              <a:cs typeface="宋体"/>
            </a:endParaRPr>
          </a:p>
        </p:txBody>
      </p:sp>
      <p:sp>
        <p:nvSpPr>
          <p:cNvPr id="4" name="object 4"/>
          <p:cNvSpPr/>
          <p:nvPr/>
        </p:nvSpPr>
        <p:spPr>
          <a:xfrm>
            <a:off x="2106167" y="2590800"/>
            <a:ext cx="5236463" cy="4114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3122"/>
            <a:ext cx="8032115" cy="572770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a:lnSpc>
                <a:spcPct val="100000"/>
              </a:lnSpc>
              <a:spcBef>
                <a:spcPts val="790"/>
              </a:spcBef>
            </a:pPr>
            <a:r>
              <a:rPr sz="1800" dirty="0">
                <a:latin typeface="宋体"/>
                <a:cs typeface="宋体"/>
              </a:rPr>
              <a:t>新调入</a:t>
            </a:r>
            <a:r>
              <a:rPr sz="1800" dirty="0">
                <a:latin typeface="Arial"/>
                <a:cs typeface="Arial"/>
              </a:rPr>
              <a:t>Simulink</a:t>
            </a:r>
            <a:r>
              <a:rPr sz="1800" spc="-55" dirty="0">
                <a:latin typeface="Arial"/>
                <a:cs typeface="Arial"/>
              </a:rPr>
              <a:t> </a:t>
            </a:r>
            <a:r>
              <a:rPr sz="1800" dirty="0">
                <a:latin typeface="Arial"/>
                <a:cs typeface="Arial"/>
              </a:rPr>
              <a:t>/</a:t>
            </a:r>
            <a:r>
              <a:rPr sz="1800" spc="15" dirty="0">
                <a:latin typeface="Arial"/>
                <a:cs typeface="Arial"/>
              </a:rPr>
              <a:t> </a:t>
            </a:r>
            <a:r>
              <a:rPr sz="1800" dirty="0">
                <a:latin typeface="Arial"/>
                <a:cs typeface="Arial"/>
              </a:rPr>
              <a:t>User-Defined</a:t>
            </a:r>
            <a:r>
              <a:rPr sz="1800" spc="-60" dirty="0">
                <a:latin typeface="Arial"/>
                <a:cs typeface="Arial"/>
              </a:rPr>
              <a:t> </a:t>
            </a:r>
            <a:r>
              <a:rPr sz="1800" dirty="0">
                <a:latin typeface="Arial"/>
                <a:cs typeface="Arial"/>
              </a:rPr>
              <a:t>Functions</a:t>
            </a:r>
            <a:r>
              <a:rPr sz="1800" spc="-50" dirty="0">
                <a:latin typeface="Arial"/>
                <a:cs typeface="Arial"/>
              </a:rPr>
              <a:t> </a:t>
            </a:r>
            <a:r>
              <a:rPr sz="1800" dirty="0">
                <a:latin typeface="Arial"/>
                <a:cs typeface="Arial"/>
              </a:rPr>
              <a:t>/</a:t>
            </a:r>
            <a:r>
              <a:rPr sz="1800" spc="10" dirty="0">
                <a:latin typeface="Arial"/>
                <a:cs typeface="Arial"/>
              </a:rPr>
              <a:t> </a:t>
            </a:r>
            <a:r>
              <a:rPr sz="1800" spc="-35" dirty="0">
                <a:latin typeface="Arial"/>
                <a:cs typeface="Arial"/>
              </a:rPr>
              <a:t>MATLAB</a:t>
            </a:r>
            <a:r>
              <a:rPr sz="1800" spc="60" dirty="0">
                <a:latin typeface="Arial"/>
                <a:cs typeface="Arial"/>
              </a:rPr>
              <a:t> </a:t>
            </a:r>
            <a:r>
              <a:rPr sz="1800" spc="5" dirty="0">
                <a:latin typeface="Arial"/>
                <a:cs typeface="Arial"/>
              </a:rPr>
              <a:t>Function</a:t>
            </a:r>
            <a:r>
              <a:rPr sz="1800" dirty="0">
                <a:latin typeface="宋体"/>
                <a:cs typeface="宋体"/>
              </a:rPr>
              <a:t>模块，在仿真模型</a:t>
            </a:r>
            <a:endParaRPr sz="1800">
              <a:latin typeface="宋体"/>
              <a:cs typeface="宋体"/>
            </a:endParaRPr>
          </a:p>
          <a:p>
            <a:pPr marL="12700">
              <a:lnSpc>
                <a:spcPct val="100000"/>
              </a:lnSpc>
            </a:pPr>
            <a:r>
              <a:rPr sz="1800" spc="-5" dirty="0">
                <a:latin typeface="宋体"/>
                <a:cs typeface="宋体"/>
              </a:rPr>
              <a:t>中双</a:t>
            </a:r>
            <a:r>
              <a:rPr sz="1800" dirty="0">
                <a:latin typeface="宋体"/>
                <a:cs typeface="宋体"/>
              </a:rPr>
              <a:t>击</a:t>
            </a:r>
            <a:r>
              <a:rPr sz="1800" spc="-35" dirty="0">
                <a:latin typeface="Arial"/>
                <a:cs typeface="Arial"/>
              </a:rPr>
              <a:t>MATLAB</a:t>
            </a:r>
            <a:r>
              <a:rPr sz="1800" spc="40" dirty="0">
                <a:latin typeface="Arial"/>
                <a:cs typeface="Arial"/>
              </a:rPr>
              <a:t> </a:t>
            </a:r>
            <a:r>
              <a:rPr sz="1800" spc="5" dirty="0">
                <a:latin typeface="Arial"/>
                <a:cs typeface="Arial"/>
              </a:rPr>
              <a:t>Function3</a:t>
            </a:r>
            <a:r>
              <a:rPr sz="1800" spc="-5" dirty="0">
                <a:latin typeface="宋体"/>
                <a:cs typeface="宋体"/>
              </a:rPr>
              <a:t>模块图标，在弹出</a:t>
            </a:r>
            <a:r>
              <a:rPr sz="1800" dirty="0">
                <a:latin typeface="宋体"/>
                <a:cs typeface="宋体"/>
              </a:rPr>
              <a:t>的</a:t>
            </a:r>
            <a:r>
              <a:rPr sz="1800" spc="5" dirty="0">
                <a:latin typeface="Arial"/>
                <a:cs typeface="Arial"/>
              </a:rPr>
              <a:t>.m</a:t>
            </a:r>
            <a:r>
              <a:rPr sz="1800" spc="-5" dirty="0">
                <a:latin typeface="宋体"/>
                <a:cs typeface="宋体"/>
              </a:rPr>
              <a:t>文件中填写下列程序：</a:t>
            </a:r>
            <a:endParaRPr sz="1800">
              <a:latin typeface="宋体"/>
              <a:cs typeface="宋体"/>
            </a:endParaRPr>
          </a:p>
          <a:p>
            <a:pPr marL="21590">
              <a:lnSpc>
                <a:spcPct val="100000"/>
              </a:lnSpc>
              <a:spcBef>
                <a:spcPts val="610"/>
              </a:spcBef>
            </a:pPr>
            <a:r>
              <a:rPr sz="1800" dirty="0">
                <a:latin typeface="Arial"/>
                <a:cs typeface="Arial"/>
              </a:rPr>
              <a:t>function </a:t>
            </a:r>
            <a:r>
              <a:rPr sz="1800" spc="-10" dirty="0">
                <a:latin typeface="Arial"/>
                <a:cs typeface="Arial"/>
              </a:rPr>
              <a:t>[F01x, </a:t>
            </a:r>
            <a:r>
              <a:rPr sz="1800" spc="-30" dirty="0">
                <a:latin typeface="Arial"/>
                <a:cs typeface="Arial"/>
              </a:rPr>
              <a:t>F01y, </a:t>
            </a:r>
            <a:r>
              <a:rPr sz="1800" spc="-10" dirty="0">
                <a:latin typeface="Arial"/>
                <a:cs typeface="Arial"/>
              </a:rPr>
              <a:t>F21x, </a:t>
            </a:r>
            <a:r>
              <a:rPr sz="1800" spc="-30" dirty="0">
                <a:latin typeface="Arial"/>
                <a:cs typeface="Arial"/>
              </a:rPr>
              <a:t>F21y, </a:t>
            </a:r>
            <a:r>
              <a:rPr sz="1800" spc="-10" dirty="0">
                <a:latin typeface="Arial"/>
                <a:cs typeface="Arial"/>
              </a:rPr>
              <a:t>F32x, </a:t>
            </a:r>
            <a:r>
              <a:rPr sz="1800" spc="-30" dirty="0">
                <a:latin typeface="Arial"/>
                <a:cs typeface="Arial"/>
              </a:rPr>
              <a:t>F32y, </a:t>
            </a:r>
            <a:r>
              <a:rPr sz="1800" spc="-5" dirty="0">
                <a:latin typeface="Arial"/>
                <a:cs typeface="Arial"/>
              </a:rPr>
              <a:t>T01] </a:t>
            </a:r>
            <a:r>
              <a:rPr sz="1800" dirty="0">
                <a:latin typeface="Arial"/>
                <a:cs typeface="Arial"/>
              </a:rPr>
              <a:t>= fcn(thetaA,</a:t>
            </a:r>
            <a:r>
              <a:rPr sz="1800" spc="5" dirty="0">
                <a:latin typeface="Arial"/>
                <a:cs typeface="Arial"/>
              </a:rPr>
              <a:t> </a:t>
            </a:r>
            <a:r>
              <a:rPr sz="1800" dirty="0">
                <a:latin typeface="Arial"/>
                <a:cs typeface="Arial"/>
              </a:rPr>
              <a:t>thetaC,</a:t>
            </a:r>
            <a:endParaRPr sz="1800">
              <a:latin typeface="Arial"/>
              <a:cs typeface="Arial"/>
            </a:endParaRPr>
          </a:p>
          <a:p>
            <a:pPr marL="21590" marR="2783205">
              <a:lnSpc>
                <a:spcPct val="100000"/>
              </a:lnSpc>
            </a:pPr>
            <a:r>
              <a:rPr sz="1800" dirty="0">
                <a:latin typeface="Arial"/>
                <a:cs typeface="Arial"/>
              </a:rPr>
              <a:t>thetaAdt, thetaCdt, thetaAdtdt, thetaCdtdt,</a:t>
            </a:r>
            <a:r>
              <a:rPr sz="1800" spc="-190" dirty="0">
                <a:latin typeface="Arial"/>
                <a:cs typeface="Arial"/>
              </a:rPr>
              <a:t> </a:t>
            </a:r>
            <a:r>
              <a:rPr sz="1800" dirty="0">
                <a:latin typeface="Arial"/>
                <a:cs typeface="Arial"/>
              </a:rPr>
              <a:t>LACdtdt)  L1=1;</a:t>
            </a:r>
            <a:endParaRPr sz="1800">
              <a:latin typeface="Arial"/>
              <a:cs typeface="Arial"/>
            </a:endParaRPr>
          </a:p>
          <a:p>
            <a:pPr marL="21590" marR="7228840">
              <a:lnSpc>
                <a:spcPct val="100000"/>
              </a:lnSpc>
            </a:pPr>
            <a:r>
              <a:rPr sz="1800" dirty="0">
                <a:latin typeface="Arial"/>
                <a:cs typeface="Arial"/>
              </a:rPr>
              <a:t>L2=4;  </a:t>
            </a:r>
            <a:r>
              <a:rPr sz="1800" spc="5" dirty="0">
                <a:latin typeface="Arial"/>
                <a:cs typeface="Arial"/>
              </a:rPr>
              <a:t>m1=2;  </a:t>
            </a:r>
            <a:r>
              <a:rPr sz="1800" dirty="0">
                <a:latin typeface="Arial"/>
                <a:cs typeface="Arial"/>
              </a:rPr>
              <a:t>m2=8;  </a:t>
            </a:r>
            <a:r>
              <a:rPr sz="1800" spc="10" dirty="0">
                <a:latin typeface="Arial"/>
                <a:cs typeface="Arial"/>
              </a:rPr>
              <a:t>m</a:t>
            </a:r>
            <a:r>
              <a:rPr sz="1800" dirty="0">
                <a:latin typeface="Arial"/>
                <a:cs typeface="Arial"/>
              </a:rPr>
              <a:t>3</a:t>
            </a:r>
            <a:r>
              <a:rPr sz="1800" spc="-5" dirty="0">
                <a:latin typeface="Arial"/>
                <a:cs typeface="Arial"/>
              </a:rPr>
              <a:t>=</a:t>
            </a:r>
            <a:r>
              <a:rPr sz="1800" spc="5" dirty="0">
                <a:latin typeface="Arial"/>
                <a:cs typeface="Arial"/>
              </a:rPr>
              <a:t>1</a:t>
            </a:r>
            <a:r>
              <a:rPr sz="1800" dirty="0">
                <a:latin typeface="Arial"/>
                <a:cs typeface="Arial"/>
              </a:rPr>
              <a:t>0;  g=9.8;</a:t>
            </a:r>
            <a:endParaRPr sz="1800">
              <a:latin typeface="Arial"/>
              <a:cs typeface="Arial"/>
            </a:endParaRPr>
          </a:p>
          <a:p>
            <a:pPr marL="21590">
              <a:lnSpc>
                <a:spcPct val="100000"/>
              </a:lnSpc>
              <a:spcBef>
                <a:spcPts val="5"/>
              </a:spcBef>
            </a:pPr>
            <a:r>
              <a:rPr sz="1800" spc="-10" dirty="0">
                <a:latin typeface="Arial"/>
                <a:cs typeface="Arial"/>
              </a:rPr>
              <a:t>G1 </a:t>
            </a:r>
            <a:r>
              <a:rPr sz="1800" dirty="0">
                <a:latin typeface="Arial"/>
                <a:cs typeface="Arial"/>
              </a:rPr>
              <a:t>= m1 *</a:t>
            </a:r>
            <a:r>
              <a:rPr sz="1800" spc="-110" dirty="0">
                <a:latin typeface="Arial"/>
                <a:cs typeface="Arial"/>
              </a:rPr>
              <a:t> </a:t>
            </a:r>
            <a:r>
              <a:rPr sz="1800" dirty="0">
                <a:latin typeface="Arial"/>
                <a:cs typeface="Arial"/>
              </a:rPr>
              <a:t>g;</a:t>
            </a:r>
            <a:endParaRPr sz="1800">
              <a:latin typeface="Arial"/>
              <a:cs typeface="Arial"/>
            </a:endParaRPr>
          </a:p>
          <a:p>
            <a:pPr marL="21590">
              <a:lnSpc>
                <a:spcPct val="100000"/>
              </a:lnSpc>
              <a:spcBef>
                <a:spcPts val="5"/>
              </a:spcBef>
            </a:pPr>
            <a:r>
              <a:rPr sz="1800" spc="-5" dirty="0">
                <a:latin typeface="Arial"/>
                <a:cs typeface="Arial"/>
              </a:rPr>
              <a:t>G2 </a:t>
            </a:r>
            <a:r>
              <a:rPr sz="1800" dirty="0">
                <a:latin typeface="Arial"/>
                <a:cs typeface="Arial"/>
              </a:rPr>
              <a:t>= m2 </a:t>
            </a:r>
            <a:r>
              <a:rPr sz="1800" spc="-5" dirty="0">
                <a:latin typeface="Arial"/>
                <a:cs typeface="Arial"/>
              </a:rPr>
              <a:t>*</a:t>
            </a:r>
            <a:r>
              <a:rPr sz="1800" spc="-105" dirty="0">
                <a:latin typeface="Arial"/>
                <a:cs typeface="Arial"/>
              </a:rPr>
              <a:t> </a:t>
            </a:r>
            <a:r>
              <a:rPr sz="1800" dirty="0">
                <a:latin typeface="Arial"/>
                <a:cs typeface="Arial"/>
              </a:rPr>
              <a:t>g;</a:t>
            </a:r>
            <a:endParaRPr sz="1800">
              <a:latin typeface="Arial"/>
              <a:cs typeface="Arial"/>
            </a:endParaRPr>
          </a:p>
          <a:p>
            <a:pPr marL="21590" marR="5806440" algn="just">
              <a:lnSpc>
                <a:spcPct val="100000"/>
              </a:lnSpc>
            </a:pPr>
            <a:r>
              <a:rPr sz="1800" dirty="0">
                <a:latin typeface="Arial"/>
                <a:cs typeface="Arial"/>
              </a:rPr>
              <a:t>I1 = 1/12 </a:t>
            </a:r>
            <a:r>
              <a:rPr sz="1800" spc="-5" dirty="0">
                <a:latin typeface="Arial"/>
                <a:cs typeface="Arial"/>
              </a:rPr>
              <a:t>* </a:t>
            </a:r>
            <a:r>
              <a:rPr sz="1800" dirty="0">
                <a:latin typeface="Arial"/>
                <a:cs typeface="Arial"/>
              </a:rPr>
              <a:t>m1 </a:t>
            </a:r>
            <a:r>
              <a:rPr sz="1800" spc="-5" dirty="0">
                <a:latin typeface="Arial"/>
                <a:cs typeface="Arial"/>
              </a:rPr>
              <a:t>*</a:t>
            </a:r>
            <a:r>
              <a:rPr sz="1800" spc="-100" dirty="0">
                <a:latin typeface="Arial"/>
                <a:cs typeface="Arial"/>
              </a:rPr>
              <a:t> </a:t>
            </a:r>
            <a:r>
              <a:rPr sz="1800" spc="-5" dirty="0">
                <a:latin typeface="Arial"/>
                <a:cs typeface="Arial"/>
              </a:rPr>
              <a:t>L1^2;  </a:t>
            </a:r>
            <a:r>
              <a:rPr sz="1800" dirty="0">
                <a:latin typeface="Arial"/>
                <a:cs typeface="Arial"/>
              </a:rPr>
              <a:t>I2 = 1/12 * m2 *</a:t>
            </a:r>
            <a:r>
              <a:rPr sz="1800" spc="-125" dirty="0">
                <a:latin typeface="Arial"/>
                <a:cs typeface="Arial"/>
              </a:rPr>
              <a:t> </a:t>
            </a:r>
            <a:r>
              <a:rPr sz="1800" spc="-5" dirty="0">
                <a:latin typeface="Arial"/>
                <a:cs typeface="Arial"/>
              </a:rPr>
              <a:t>L2^2;  F03x=0;</a:t>
            </a:r>
            <a:endParaRPr sz="1800">
              <a:latin typeface="Arial"/>
              <a:cs typeface="Arial"/>
            </a:endParaRPr>
          </a:p>
          <a:p>
            <a:pPr marL="21590" marR="255904">
              <a:lnSpc>
                <a:spcPct val="100000"/>
              </a:lnSpc>
            </a:pPr>
            <a:r>
              <a:rPr sz="1800" dirty="0">
                <a:latin typeface="Arial"/>
                <a:cs typeface="Arial"/>
              </a:rPr>
              <a:t>a1x = - (L1 * cos(thetaA) * </a:t>
            </a:r>
            <a:r>
              <a:rPr sz="1800" spc="-5" dirty="0">
                <a:latin typeface="Arial"/>
                <a:cs typeface="Arial"/>
              </a:rPr>
              <a:t>thetaAdt^2) </a:t>
            </a:r>
            <a:r>
              <a:rPr sz="1800" dirty="0">
                <a:latin typeface="Arial"/>
                <a:cs typeface="Arial"/>
              </a:rPr>
              <a:t>/ 2 - (L1 * sin(thetaA) * thetaAdtdt) /</a:t>
            </a:r>
            <a:r>
              <a:rPr sz="1800" spc="-195" dirty="0">
                <a:latin typeface="Arial"/>
                <a:cs typeface="Arial"/>
              </a:rPr>
              <a:t> </a:t>
            </a:r>
            <a:r>
              <a:rPr sz="1800" dirty="0">
                <a:latin typeface="Arial"/>
                <a:cs typeface="Arial"/>
              </a:rPr>
              <a:t>2;  a1y = (L1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thetaAdtdt) / </a:t>
            </a:r>
            <a:r>
              <a:rPr sz="1800" spc="-5" dirty="0">
                <a:latin typeface="Arial"/>
                <a:cs typeface="Arial"/>
              </a:rPr>
              <a:t>2 </a:t>
            </a:r>
            <a:r>
              <a:rPr sz="1800" dirty="0">
                <a:latin typeface="Arial"/>
                <a:cs typeface="Arial"/>
              </a:rPr>
              <a:t>- (L1 </a:t>
            </a:r>
            <a:r>
              <a:rPr sz="1800" spc="-5" dirty="0">
                <a:latin typeface="Arial"/>
                <a:cs typeface="Arial"/>
              </a:rPr>
              <a:t>* </a:t>
            </a:r>
            <a:r>
              <a:rPr sz="1800" dirty="0">
                <a:latin typeface="Arial"/>
                <a:cs typeface="Arial"/>
              </a:rPr>
              <a:t>sin(thetaA) </a:t>
            </a:r>
            <a:r>
              <a:rPr sz="1800" spc="-5" dirty="0">
                <a:latin typeface="Arial"/>
                <a:cs typeface="Arial"/>
              </a:rPr>
              <a:t>* thetaAdt^2) </a:t>
            </a:r>
            <a:r>
              <a:rPr sz="1800" dirty="0">
                <a:latin typeface="Arial"/>
                <a:cs typeface="Arial"/>
              </a:rPr>
              <a:t>/ 2;  alpha1 =</a:t>
            </a:r>
            <a:r>
              <a:rPr sz="1800" spc="-65" dirty="0">
                <a:latin typeface="Arial"/>
                <a:cs typeface="Arial"/>
              </a:rPr>
              <a:t> </a:t>
            </a:r>
            <a:r>
              <a:rPr sz="1800" dirty="0">
                <a:latin typeface="Arial"/>
                <a:cs typeface="Arial"/>
              </a:rPr>
              <a:t>thetaAdtdt;</a:t>
            </a:r>
            <a:endParaRPr sz="1800">
              <a:latin typeface="Arial"/>
              <a:cs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7876"/>
            <a:ext cx="8161655" cy="5643245"/>
          </a:xfrm>
          <a:prstGeom prst="rect">
            <a:avLst/>
          </a:prstGeom>
        </p:spPr>
        <p:txBody>
          <a:bodyPr vert="horz" wrap="square" lIns="0" tIns="165735" rIns="0" bIns="0" rtlCol="0">
            <a:spAutoFit/>
          </a:bodyPr>
          <a:lstStyle/>
          <a:p>
            <a:pPr marL="13970">
              <a:lnSpc>
                <a:spcPct val="100000"/>
              </a:lnSpc>
              <a:spcBef>
                <a:spcPts val="130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a:lnSpc>
                <a:spcPct val="100000"/>
              </a:lnSpc>
              <a:spcBef>
                <a:spcPts val="770"/>
              </a:spcBef>
            </a:pPr>
            <a:r>
              <a:rPr sz="1800" dirty="0">
                <a:latin typeface="Arial"/>
                <a:cs typeface="Arial"/>
              </a:rPr>
              <a:t>a2x = - L1 </a:t>
            </a:r>
            <a:r>
              <a:rPr sz="1800" spc="-5" dirty="0">
                <a:latin typeface="Arial"/>
                <a:cs typeface="Arial"/>
              </a:rPr>
              <a:t>* </a:t>
            </a:r>
            <a:r>
              <a:rPr sz="1800" dirty="0">
                <a:latin typeface="Arial"/>
                <a:cs typeface="Arial"/>
              </a:rPr>
              <a:t>cos(thetaA) </a:t>
            </a:r>
            <a:r>
              <a:rPr sz="1800" spc="-5" dirty="0">
                <a:latin typeface="Arial"/>
                <a:cs typeface="Arial"/>
              </a:rPr>
              <a:t>* thetaAdt^2 </a:t>
            </a:r>
            <a:r>
              <a:rPr sz="1800" dirty="0">
                <a:latin typeface="Arial"/>
                <a:cs typeface="Arial"/>
              </a:rPr>
              <a:t>- (L2 </a:t>
            </a:r>
            <a:r>
              <a:rPr sz="1800" spc="-5" dirty="0">
                <a:latin typeface="Arial"/>
                <a:cs typeface="Arial"/>
              </a:rPr>
              <a:t>* </a:t>
            </a:r>
            <a:r>
              <a:rPr sz="1800" dirty="0">
                <a:latin typeface="Arial"/>
                <a:cs typeface="Arial"/>
              </a:rPr>
              <a:t>cos(thetaC) </a:t>
            </a:r>
            <a:r>
              <a:rPr sz="1800" spc="-5" dirty="0">
                <a:latin typeface="Arial"/>
                <a:cs typeface="Arial"/>
              </a:rPr>
              <a:t>* thetaCdt^2) </a:t>
            </a:r>
            <a:r>
              <a:rPr sz="1800" dirty="0">
                <a:latin typeface="Arial"/>
                <a:cs typeface="Arial"/>
              </a:rPr>
              <a:t>/ </a:t>
            </a:r>
            <a:r>
              <a:rPr sz="1800" spc="-5" dirty="0">
                <a:latin typeface="Arial"/>
                <a:cs typeface="Arial"/>
              </a:rPr>
              <a:t>2 </a:t>
            </a:r>
            <a:r>
              <a:rPr sz="1800" dirty="0">
                <a:latin typeface="Arial"/>
                <a:cs typeface="Arial"/>
              </a:rPr>
              <a:t>- L1</a:t>
            </a:r>
            <a:r>
              <a:rPr sz="1800" spc="-45" dirty="0">
                <a:latin typeface="Arial"/>
                <a:cs typeface="Arial"/>
              </a:rPr>
              <a:t> </a:t>
            </a:r>
            <a:r>
              <a:rPr sz="1800" spc="-5" dirty="0">
                <a:latin typeface="Arial"/>
                <a:cs typeface="Arial"/>
              </a:rPr>
              <a:t>*</a:t>
            </a:r>
            <a:endParaRPr sz="1800">
              <a:latin typeface="Arial"/>
              <a:cs typeface="Arial"/>
            </a:endParaRPr>
          </a:p>
          <a:p>
            <a:pPr marL="12700">
              <a:lnSpc>
                <a:spcPct val="100000"/>
              </a:lnSpc>
            </a:pPr>
            <a:r>
              <a:rPr sz="1800" dirty="0">
                <a:latin typeface="Arial"/>
                <a:cs typeface="Arial"/>
              </a:rPr>
              <a:t>sin(thetaA) * thetaAdtdt - (L2 * sin(thetaC) * thetaCdtdt) /</a:t>
            </a:r>
            <a:r>
              <a:rPr sz="1800" spc="-229" dirty="0">
                <a:latin typeface="Arial"/>
                <a:cs typeface="Arial"/>
              </a:rPr>
              <a:t> </a:t>
            </a:r>
            <a:r>
              <a:rPr sz="1800" dirty="0">
                <a:latin typeface="Arial"/>
                <a:cs typeface="Arial"/>
              </a:rPr>
              <a:t>2;</a:t>
            </a:r>
            <a:endParaRPr sz="1800">
              <a:latin typeface="Arial"/>
              <a:cs typeface="Arial"/>
            </a:endParaRPr>
          </a:p>
          <a:p>
            <a:pPr marL="12700" marR="476250">
              <a:lnSpc>
                <a:spcPct val="100000"/>
              </a:lnSpc>
            </a:pPr>
            <a:r>
              <a:rPr sz="1800" dirty="0">
                <a:latin typeface="Arial"/>
                <a:cs typeface="Arial"/>
              </a:rPr>
              <a:t>a2y = (L2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thetaCdtdt) / </a:t>
            </a:r>
            <a:r>
              <a:rPr sz="1800" spc="-5" dirty="0">
                <a:latin typeface="Arial"/>
                <a:cs typeface="Arial"/>
              </a:rPr>
              <a:t>2 </a:t>
            </a:r>
            <a:r>
              <a:rPr sz="1800" dirty="0">
                <a:latin typeface="Arial"/>
                <a:cs typeface="Arial"/>
              </a:rPr>
              <a:t>- (L2 </a:t>
            </a:r>
            <a:r>
              <a:rPr sz="1800" spc="-5" dirty="0">
                <a:latin typeface="Arial"/>
                <a:cs typeface="Arial"/>
              </a:rPr>
              <a:t>* </a:t>
            </a:r>
            <a:r>
              <a:rPr sz="1800" dirty="0">
                <a:latin typeface="Arial"/>
                <a:cs typeface="Arial"/>
              </a:rPr>
              <a:t>sin(thetaC) </a:t>
            </a:r>
            <a:r>
              <a:rPr sz="1800" spc="-5" dirty="0">
                <a:latin typeface="Arial"/>
                <a:cs typeface="Arial"/>
              </a:rPr>
              <a:t>* thetaCdt^2) </a:t>
            </a:r>
            <a:r>
              <a:rPr sz="1800" dirty="0">
                <a:latin typeface="Arial"/>
                <a:cs typeface="Arial"/>
              </a:rPr>
              <a:t>/ 2;  alpha2 =</a:t>
            </a:r>
            <a:r>
              <a:rPr sz="1800" spc="-65" dirty="0">
                <a:latin typeface="Arial"/>
                <a:cs typeface="Arial"/>
              </a:rPr>
              <a:t> </a:t>
            </a:r>
            <a:r>
              <a:rPr sz="1800" dirty="0">
                <a:latin typeface="Arial"/>
                <a:cs typeface="Arial"/>
              </a:rPr>
              <a:t>thetaCdtdt;</a:t>
            </a:r>
            <a:endParaRPr sz="1800">
              <a:latin typeface="Arial"/>
              <a:cs typeface="Arial"/>
            </a:endParaRPr>
          </a:p>
          <a:p>
            <a:pPr marL="12700">
              <a:lnSpc>
                <a:spcPct val="100000"/>
              </a:lnSpc>
            </a:pPr>
            <a:r>
              <a:rPr sz="1800" dirty="0">
                <a:latin typeface="Arial"/>
                <a:cs typeface="Arial"/>
              </a:rPr>
              <a:t>a3x =</a:t>
            </a:r>
            <a:r>
              <a:rPr sz="1800" spc="-40" dirty="0">
                <a:latin typeface="Arial"/>
                <a:cs typeface="Arial"/>
              </a:rPr>
              <a:t> </a:t>
            </a:r>
            <a:r>
              <a:rPr sz="1800" dirty="0">
                <a:latin typeface="Arial"/>
                <a:cs typeface="Arial"/>
              </a:rPr>
              <a:t>LACdtdt;</a:t>
            </a:r>
            <a:endParaRPr sz="1800">
              <a:latin typeface="Arial"/>
              <a:cs typeface="Arial"/>
            </a:endParaRPr>
          </a:p>
          <a:p>
            <a:pPr marL="12700">
              <a:lnSpc>
                <a:spcPct val="100000"/>
              </a:lnSpc>
              <a:spcBef>
                <a:spcPts val="5"/>
              </a:spcBef>
            </a:pPr>
            <a:r>
              <a:rPr sz="1800" dirty="0">
                <a:latin typeface="Arial"/>
                <a:cs typeface="Arial"/>
              </a:rPr>
              <a:t>F01x = F03x + a1x </a:t>
            </a:r>
            <a:r>
              <a:rPr sz="1800" spc="-5" dirty="0">
                <a:latin typeface="Arial"/>
                <a:cs typeface="Arial"/>
              </a:rPr>
              <a:t>* </a:t>
            </a:r>
            <a:r>
              <a:rPr sz="1800" dirty="0">
                <a:latin typeface="Arial"/>
                <a:cs typeface="Arial"/>
              </a:rPr>
              <a:t>m1 + a2x </a:t>
            </a:r>
            <a:r>
              <a:rPr sz="1800" spc="-5" dirty="0">
                <a:latin typeface="Arial"/>
                <a:cs typeface="Arial"/>
              </a:rPr>
              <a:t>* </a:t>
            </a:r>
            <a:r>
              <a:rPr sz="1800" dirty="0">
                <a:latin typeface="Arial"/>
                <a:cs typeface="Arial"/>
              </a:rPr>
              <a:t>m2 + a3x </a:t>
            </a:r>
            <a:r>
              <a:rPr sz="1800" spc="-5" dirty="0">
                <a:latin typeface="Arial"/>
                <a:cs typeface="Arial"/>
              </a:rPr>
              <a:t>*</a:t>
            </a:r>
            <a:r>
              <a:rPr sz="1800" spc="-180" dirty="0">
                <a:latin typeface="Arial"/>
                <a:cs typeface="Arial"/>
              </a:rPr>
              <a:t> </a:t>
            </a:r>
            <a:r>
              <a:rPr sz="1800" spc="5" dirty="0">
                <a:latin typeface="Arial"/>
                <a:cs typeface="Arial"/>
              </a:rPr>
              <a:t>m3;</a:t>
            </a:r>
            <a:endParaRPr sz="1800">
              <a:latin typeface="Arial"/>
              <a:cs typeface="Arial"/>
            </a:endParaRPr>
          </a:p>
          <a:p>
            <a:pPr marL="12700">
              <a:lnSpc>
                <a:spcPct val="100000"/>
              </a:lnSpc>
            </a:pPr>
            <a:r>
              <a:rPr sz="1800" dirty="0">
                <a:latin typeface="Arial"/>
                <a:cs typeface="Arial"/>
              </a:rPr>
              <a:t>F21x = F03x + a2x * m2 + a3x *</a:t>
            </a:r>
            <a:r>
              <a:rPr sz="1800" spc="-150" dirty="0">
                <a:latin typeface="Arial"/>
                <a:cs typeface="Arial"/>
              </a:rPr>
              <a:t> </a:t>
            </a:r>
            <a:r>
              <a:rPr sz="1800" dirty="0">
                <a:latin typeface="Arial"/>
                <a:cs typeface="Arial"/>
              </a:rPr>
              <a:t>m3;</a:t>
            </a:r>
            <a:endParaRPr sz="1800">
              <a:latin typeface="Arial"/>
              <a:cs typeface="Arial"/>
            </a:endParaRPr>
          </a:p>
          <a:p>
            <a:pPr marL="12700" marR="71120">
              <a:lnSpc>
                <a:spcPct val="100000"/>
              </a:lnSpc>
            </a:pPr>
            <a:r>
              <a:rPr sz="1800" dirty="0">
                <a:latin typeface="Arial"/>
                <a:cs typeface="Arial"/>
              </a:rPr>
              <a:t>F01y = </a:t>
            </a:r>
            <a:r>
              <a:rPr sz="1800" spc="-5" dirty="0">
                <a:latin typeface="Arial"/>
                <a:cs typeface="Arial"/>
              </a:rPr>
              <a:t>-(2 * </a:t>
            </a:r>
            <a:r>
              <a:rPr sz="1800" dirty="0">
                <a:latin typeface="Arial"/>
                <a:cs typeface="Arial"/>
              </a:rPr>
              <a:t>I2 </a:t>
            </a:r>
            <a:r>
              <a:rPr sz="1800" spc="-5" dirty="0">
                <a:latin typeface="Arial"/>
                <a:cs typeface="Arial"/>
              </a:rPr>
              <a:t>* </a:t>
            </a:r>
            <a:r>
              <a:rPr sz="1800" dirty="0">
                <a:latin typeface="Arial"/>
                <a:cs typeface="Arial"/>
              </a:rPr>
              <a:t>alpha2 – </a:t>
            </a:r>
            <a:r>
              <a:rPr sz="1800" spc="-5" dirty="0">
                <a:latin typeface="Arial"/>
                <a:cs typeface="Arial"/>
              </a:rPr>
              <a:t>2 * G1 * </a:t>
            </a:r>
            <a:r>
              <a:rPr sz="1800" dirty="0">
                <a:latin typeface="Arial"/>
                <a:cs typeface="Arial"/>
              </a:rPr>
              <a:t>L2 </a:t>
            </a:r>
            <a:r>
              <a:rPr sz="1800" spc="-5" dirty="0">
                <a:latin typeface="Arial"/>
                <a:cs typeface="Arial"/>
              </a:rPr>
              <a:t>* </a:t>
            </a:r>
            <a:r>
              <a:rPr sz="1800" dirty="0">
                <a:latin typeface="Arial"/>
                <a:cs typeface="Arial"/>
              </a:rPr>
              <a:t>cos(thetaC) - </a:t>
            </a:r>
            <a:r>
              <a:rPr sz="1800" spc="-5" dirty="0">
                <a:latin typeface="Arial"/>
                <a:cs typeface="Arial"/>
              </a:rPr>
              <a:t>G2 * </a:t>
            </a:r>
            <a:r>
              <a:rPr sz="1800" dirty="0">
                <a:latin typeface="Arial"/>
                <a:cs typeface="Arial"/>
              </a:rPr>
              <a:t>L2 </a:t>
            </a:r>
            <a:r>
              <a:rPr sz="1800" spc="-5" dirty="0">
                <a:latin typeface="Arial"/>
                <a:cs typeface="Arial"/>
              </a:rPr>
              <a:t>* </a:t>
            </a:r>
            <a:r>
              <a:rPr sz="1800" dirty="0">
                <a:latin typeface="Arial"/>
                <a:cs typeface="Arial"/>
              </a:rPr>
              <a:t>cos(thetaC) + </a:t>
            </a:r>
            <a:r>
              <a:rPr sz="1800" spc="-5" dirty="0">
                <a:latin typeface="Arial"/>
                <a:cs typeface="Arial"/>
              </a:rPr>
              <a:t>2 *  </a:t>
            </a:r>
            <a:r>
              <a:rPr sz="1800" dirty="0">
                <a:latin typeface="Arial"/>
                <a:cs typeface="Arial"/>
              </a:rPr>
              <a:t>F03x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L2 </a:t>
            </a:r>
            <a:r>
              <a:rPr sz="1800" spc="-5" dirty="0">
                <a:latin typeface="Arial"/>
                <a:cs typeface="Arial"/>
              </a:rPr>
              <a:t>* </a:t>
            </a:r>
            <a:r>
              <a:rPr sz="1800" dirty="0">
                <a:latin typeface="Arial"/>
                <a:cs typeface="Arial"/>
              </a:rPr>
              <a:t>a1y </a:t>
            </a:r>
            <a:r>
              <a:rPr sz="1800" spc="-5" dirty="0">
                <a:latin typeface="Arial"/>
                <a:cs typeface="Arial"/>
              </a:rPr>
              <a:t>* </a:t>
            </a:r>
            <a:r>
              <a:rPr sz="1800" dirty="0">
                <a:latin typeface="Arial"/>
                <a:cs typeface="Arial"/>
              </a:rPr>
              <a:t>m1 </a:t>
            </a:r>
            <a:r>
              <a:rPr sz="1800" spc="-5" dirty="0">
                <a:latin typeface="Arial"/>
                <a:cs typeface="Arial"/>
              </a:rPr>
              <a:t>* </a:t>
            </a:r>
            <a:r>
              <a:rPr sz="1800" dirty="0">
                <a:latin typeface="Arial"/>
                <a:cs typeface="Arial"/>
              </a:rPr>
              <a:t>cos(thetaC) - L2 </a:t>
            </a:r>
            <a:r>
              <a:rPr sz="1800" spc="-5" dirty="0">
                <a:latin typeface="Arial"/>
                <a:cs typeface="Arial"/>
              </a:rPr>
              <a:t>* </a:t>
            </a:r>
            <a:r>
              <a:rPr sz="1800" dirty="0">
                <a:latin typeface="Arial"/>
                <a:cs typeface="Arial"/>
              </a:rPr>
              <a:t>a2y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cos(thetaC) + L2 * a2x * m2 * sin(thetaC) + 2 * L2 * a3x * m3 * sin(thetaC)) / (2</a:t>
            </a:r>
            <a:r>
              <a:rPr sz="1800" spc="-305" dirty="0">
                <a:latin typeface="Arial"/>
                <a:cs typeface="Arial"/>
              </a:rPr>
              <a:t> </a:t>
            </a:r>
            <a:r>
              <a:rPr sz="1800" dirty="0">
                <a:latin typeface="Arial"/>
                <a:cs typeface="Arial"/>
              </a:rPr>
              <a:t>*  L2 </a:t>
            </a:r>
            <a:r>
              <a:rPr sz="1800" spc="-5" dirty="0">
                <a:latin typeface="Arial"/>
                <a:cs typeface="Arial"/>
              </a:rPr>
              <a:t>*</a:t>
            </a:r>
            <a:r>
              <a:rPr sz="1800" spc="-20" dirty="0">
                <a:latin typeface="Arial"/>
                <a:cs typeface="Arial"/>
              </a:rPr>
              <a:t> </a:t>
            </a:r>
            <a:r>
              <a:rPr sz="1800" dirty="0">
                <a:latin typeface="Arial"/>
                <a:cs typeface="Arial"/>
              </a:rPr>
              <a:t>cos(thetaC));</a:t>
            </a:r>
            <a:endParaRPr sz="1800">
              <a:latin typeface="Arial"/>
              <a:cs typeface="Arial"/>
            </a:endParaRPr>
          </a:p>
          <a:p>
            <a:pPr marL="12700" marR="287020" algn="just">
              <a:lnSpc>
                <a:spcPct val="100000"/>
              </a:lnSpc>
              <a:spcBef>
                <a:spcPts val="5"/>
              </a:spcBef>
            </a:pPr>
            <a:r>
              <a:rPr sz="1800" dirty="0">
                <a:latin typeface="Arial"/>
                <a:cs typeface="Arial"/>
              </a:rPr>
              <a:t>F21y = - </a:t>
            </a:r>
            <a:r>
              <a:rPr sz="1800" spc="-5" dirty="0">
                <a:latin typeface="Arial"/>
                <a:cs typeface="Arial"/>
              </a:rPr>
              <a:t>(2 * </a:t>
            </a:r>
            <a:r>
              <a:rPr sz="1800" dirty="0">
                <a:latin typeface="Arial"/>
                <a:cs typeface="Arial"/>
              </a:rPr>
              <a:t>I2 </a:t>
            </a:r>
            <a:r>
              <a:rPr sz="1800" spc="-5" dirty="0">
                <a:latin typeface="Arial"/>
                <a:cs typeface="Arial"/>
              </a:rPr>
              <a:t>* </a:t>
            </a:r>
            <a:r>
              <a:rPr sz="1800" dirty="0">
                <a:latin typeface="Arial"/>
                <a:cs typeface="Arial"/>
              </a:rPr>
              <a:t>alpha2 - </a:t>
            </a:r>
            <a:r>
              <a:rPr sz="1800" spc="-5" dirty="0">
                <a:latin typeface="Arial"/>
                <a:cs typeface="Arial"/>
              </a:rPr>
              <a:t>G2 * </a:t>
            </a:r>
            <a:r>
              <a:rPr sz="1800" dirty="0">
                <a:latin typeface="Arial"/>
                <a:cs typeface="Arial"/>
              </a:rPr>
              <a:t>L2 </a:t>
            </a:r>
            <a:r>
              <a:rPr sz="1800" spc="-5" dirty="0">
                <a:latin typeface="Arial"/>
                <a:cs typeface="Arial"/>
              </a:rPr>
              <a:t>* </a:t>
            </a:r>
            <a:r>
              <a:rPr sz="1800" dirty="0">
                <a:latin typeface="Arial"/>
                <a:cs typeface="Arial"/>
              </a:rPr>
              <a:t>cos(thetaC) + </a:t>
            </a:r>
            <a:r>
              <a:rPr sz="1800" spc="-5" dirty="0">
                <a:latin typeface="Arial"/>
                <a:cs typeface="Arial"/>
              </a:rPr>
              <a:t>2 * </a:t>
            </a:r>
            <a:r>
              <a:rPr sz="1800" dirty="0">
                <a:latin typeface="Arial"/>
                <a:cs typeface="Arial"/>
              </a:rPr>
              <a:t>F03x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sin(thetaC) -  L2 * a2y * m2 * cos(thetaC) + L2 * a2x * m2 * sin(thetaC) + 2 * L2 * a3x * m3</a:t>
            </a:r>
            <a:r>
              <a:rPr sz="1800" spc="-295" dirty="0">
                <a:latin typeface="Arial"/>
                <a:cs typeface="Arial"/>
              </a:rPr>
              <a:t> </a:t>
            </a:r>
            <a:r>
              <a:rPr sz="1800" dirty="0">
                <a:latin typeface="Arial"/>
                <a:cs typeface="Arial"/>
              </a:rPr>
              <a:t>*  sin(thetaC)) / </a:t>
            </a:r>
            <a:r>
              <a:rPr sz="1800" spc="-5" dirty="0">
                <a:latin typeface="Arial"/>
                <a:cs typeface="Arial"/>
              </a:rPr>
              <a:t>(2 * </a:t>
            </a:r>
            <a:r>
              <a:rPr sz="1800" dirty="0">
                <a:latin typeface="Arial"/>
                <a:cs typeface="Arial"/>
              </a:rPr>
              <a:t>L2 </a:t>
            </a:r>
            <a:r>
              <a:rPr sz="1800" spc="-5" dirty="0">
                <a:latin typeface="Arial"/>
                <a:cs typeface="Arial"/>
              </a:rPr>
              <a:t>*</a:t>
            </a:r>
            <a:r>
              <a:rPr sz="1800" spc="-75" dirty="0">
                <a:latin typeface="Arial"/>
                <a:cs typeface="Arial"/>
              </a:rPr>
              <a:t> </a:t>
            </a:r>
            <a:r>
              <a:rPr sz="1800" dirty="0">
                <a:latin typeface="Arial"/>
                <a:cs typeface="Arial"/>
              </a:rPr>
              <a:t>cos(thetaC));</a:t>
            </a:r>
            <a:endParaRPr sz="1800">
              <a:latin typeface="Arial"/>
              <a:cs typeface="Arial"/>
            </a:endParaRPr>
          </a:p>
          <a:p>
            <a:pPr marL="12700">
              <a:lnSpc>
                <a:spcPct val="100000"/>
              </a:lnSpc>
            </a:pPr>
            <a:r>
              <a:rPr sz="1800" dirty="0">
                <a:latin typeface="Arial"/>
                <a:cs typeface="Arial"/>
              </a:rPr>
              <a:t>F32x = F03x + a3x *</a:t>
            </a:r>
            <a:r>
              <a:rPr sz="1800" spc="-90" dirty="0">
                <a:latin typeface="Arial"/>
                <a:cs typeface="Arial"/>
              </a:rPr>
              <a:t> </a:t>
            </a:r>
            <a:r>
              <a:rPr sz="1800" dirty="0">
                <a:latin typeface="Arial"/>
                <a:cs typeface="Arial"/>
              </a:rPr>
              <a:t>m3;</a:t>
            </a:r>
            <a:endParaRPr sz="1800">
              <a:latin typeface="Arial"/>
              <a:cs typeface="Arial"/>
            </a:endParaRPr>
          </a:p>
          <a:p>
            <a:pPr marL="12700">
              <a:lnSpc>
                <a:spcPct val="100000"/>
              </a:lnSpc>
              <a:spcBef>
                <a:spcPts val="5"/>
              </a:spcBef>
            </a:pPr>
            <a:r>
              <a:rPr sz="1800" dirty="0">
                <a:latin typeface="Arial"/>
                <a:cs typeface="Arial"/>
              </a:rPr>
              <a:t>F32y = </a:t>
            </a:r>
            <a:r>
              <a:rPr sz="1800" spc="-5" dirty="0">
                <a:latin typeface="Arial"/>
                <a:cs typeface="Arial"/>
              </a:rPr>
              <a:t>(2 * </a:t>
            </a:r>
            <a:r>
              <a:rPr sz="1800" dirty="0">
                <a:latin typeface="Arial"/>
                <a:cs typeface="Arial"/>
              </a:rPr>
              <a:t>I2 </a:t>
            </a:r>
            <a:r>
              <a:rPr sz="1800" spc="-5" dirty="0">
                <a:latin typeface="Arial"/>
                <a:cs typeface="Arial"/>
              </a:rPr>
              <a:t>* </a:t>
            </a:r>
            <a:r>
              <a:rPr sz="1800" dirty="0">
                <a:latin typeface="Arial"/>
                <a:cs typeface="Arial"/>
              </a:rPr>
              <a:t>alpha2 + </a:t>
            </a:r>
            <a:r>
              <a:rPr sz="1800" spc="-5" dirty="0">
                <a:latin typeface="Arial"/>
                <a:cs typeface="Arial"/>
              </a:rPr>
              <a:t>G2 * </a:t>
            </a:r>
            <a:r>
              <a:rPr sz="1800" dirty="0">
                <a:latin typeface="Arial"/>
                <a:cs typeface="Arial"/>
              </a:rPr>
              <a:t>L2 </a:t>
            </a:r>
            <a:r>
              <a:rPr sz="1800" spc="-5" dirty="0">
                <a:latin typeface="Arial"/>
                <a:cs typeface="Arial"/>
              </a:rPr>
              <a:t>* </a:t>
            </a:r>
            <a:r>
              <a:rPr sz="1800" dirty="0">
                <a:latin typeface="Arial"/>
                <a:cs typeface="Arial"/>
              </a:rPr>
              <a:t>cos(thetaC) + </a:t>
            </a:r>
            <a:r>
              <a:rPr sz="1800" spc="-5" dirty="0">
                <a:latin typeface="Arial"/>
                <a:cs typeface="Arial"/>
              </a:rPr>
              <a:t>2 * </a:t>
            </a:r>
            <a:r>
              <a:rPr sz="1800" dirty="0">
                <a:latin typeface="Arial"/>
                <a:cs typeface="Arial"/>
              </a:rPr>
              <a:t>F03x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sin(thetaC) +</a:t>
            </a:r>
            <a:r>
              <a:rPr sz="1800" spc="-150" dirty="0">
                <a:latin typeface="Arial"/>
                <a:cs typeface="Arial"/>
              </a:rPr>
              <a:t> </a:t>
            </a:r>
            <a:r>
              <a:rPr sz="1800" dirty="0">
                <a:latin typeface="Arial"/>
                <a:cs typeface="Arial"/>
              </a:rPr>
              <a:t>L2</a:t>
            </a:r>
            <a:endParaRPr sz="1800">
              <a:latin typeface="Arial"/>
              <a:cs typeface="Arial"/>
            </a:endParaRPr>
          </a:p>
          <a:p>
            <a:pPr marL="12700">
              <a:lnSpc>
                <a:spcPct val="100000"/>
              </a:lnSpc>
            </a:pPr>
            <a:r>
              <a:rPr sz="1800" spc="-5" dirty="0">
                <a:latin typeface="Arial"/>
                <a:cs typeface="Arial"/>
              </a:rPr>
              <a:t>* </a:t>
            </a:r>
            <a:r>
              <a:rPr sz="1800" dirty="0">
                <a:latin typeface="Arial"/>
                <a:cs typeface="Arial"/>
              </a:rPr>
              <a:t>a2y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cos(thetaC) + L2 </a:t>
            </a:r>
            <a:r>
              <a:rPr sz="1800" spc="-5" dirty="0">
                <a:latin typeface="Arial"/>
                <a:cs typeface="Arial"/>
              </a:rPr>
              <a:t>* </a:t>
            </a:r>
            <a:r>
              <a:rPr sz="1800" dirty="0">
                <a:latin typeface="Arial"/>
                <a:cs typeface="Arial"/>
              </a:rPr>
              <a:t>a2x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L2 </a:t>
            </a:r>
            <a:r>
              <a:rPr sz="1800" spc="-5" dirty="0">
                <a:latin typeface="Arial"/>
                <a:cs typeface="Arial"/>
              </a:rPr>
              <a:t>* </a:t>
            </a:r>
            <a:r>
              <a:rPr sz="1800" dirty="0">
                <a:latin typeface="Arial"/>
                <a:cs typeface="Arial"/>
              </a:rPr>
              <a:t>a3x </a:t>
            </a:r>
            <a:r>
              <a:rPr sz="1800" spc="-5" dirty="0">
                <a:latin typeface="Arial"/>
                <a:cs typeface="Arial"/>
              </a:rPr>
              <a:t>* </a:t>
            </a:r>
            <a:r>
              <a:rPr sz="1800" dirty="0">
                <a:latin typeface="Arial"/>
                <a:cs typeface="Arial"/>
              </a:rPr>
              <a:t>m3</a:t>
            </a:r>
            <a:r>
              <a:rPr sz="1800" spc="-170" dirty="0">
                <a:latin typeface="Arial"/>
                <a:cs typeface="Arial"/>
              </a:rPr>
              <a:t> </a:t>
            </a:r>
            <a:r>
              <a:rPr sz="1800" spc="-5" dirty="0">
                <a:latin typeface="Arial"/>
                <a:cs typeface="Arial"/>
              </a:rPr>
              <a:t>*</a:t>
            </a:r>
            <a:endParaRPr sz="1800">
              <a:latin typeface="Arial"/>
              <a:cs typeface="Arial"/>
            </a:endParaRPr>
          </a:p>
          <a:p>
            <a:pPr marL="12700">
              <a:lnSpc>
                <a:spcPct val="100000"/>
              </a:lnSpc>
            </a:pPr>
            <a:r>
              <a:rPr sz="1800" dirty="0">
                <a:latin typeface="Arial"/>
                <a:cs typeface="Arial"/>
              </a:rPr>
              <a:t>sin(thetaC)) / (2 * L2 *</a:t>
            </a:r>
            <a:r>
              <a:rPr sz="1800" spc="-90" dirty="0">
                <a:latin typeface="Arial"/>
                <a:cs typeface="Arial"/>
              </a:rPr>
              <a:t> </a:t>
            </a:r>
            <a:r>
              <a:rPr sz="1800" dirty="0">
                <a:latin typeface="Arial"/>
                <a:cs typeface="Arial"/>
              </a:rPr>
              <a:t>cos(thetaC));</a:t>
            </a:r>
            <a:endParaRPr sz="1800">
              <a:latin typeface="Arial"/>
              <a:cs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1150112"/>
            <a:ext cx="8154034" cy="4010025"/>
          </a:xfrm>
          <a:prstGeom prst="rect">
            <a:avLst/>
          </a:prstGeom>
        </p:spPr>
        <p:txBody>
          <a:bodyPr vert="horz" wrap="square" lIns="0" tIns="13335" rIns="0" bIns="0" rtlCol="0">
            <a:spAutoFit/>
          </a:bodyPr>
          <a:lstStyle/>
          <a:p>
            <a:pPr marL="13970">
              <a:lnSpc>
                <a:spcPct val="100000"/>
              </a:lnSpc>
              <a:spcBef>
                <a:spcPts val="10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a:lnSpc>
                <a:spcPct val="100000"/>
              </a:lnSpc>
              <a:spcBef>
                <a:spcPts val="60"/>
              </a:spcBef>
            </a:pPr>
            <a:r>
              <a:rPr sz="1800" spc="-10" dirty="0">
                <a:latin typeface="Arial"/>
                <a:cs typeface="Arial"/>
              </a:rPr>
              <a:t>T01 </a:t>
            </a:r>
            <a:r>
              <a:rPr sz="1800" dirty="0">
                <a:latin typeface="Arial"/>
                <a:cs typeface="Arial"/>
              </a:rPr>
              <a:t>= </a:t>
            </a:r>
            <a:r>
              <a:rPr sz="1800" spc="-5" dirty="0">
                <a:latin typeface="Arial"/>
                <a:cs typeface="Arial"/>
              </a:rPr>
              <a:t>(2 * </a:t>
            </a:r>
            <a:r>
              <a:rPr sz="1800" dirty="0">
                <a:latin typeface="Arial"/>
                <a:cs typeface="Arial"/>
              </a:rPr>
              <a:t>I2 </a:t>
            </a:r>
            <a:r>
              <a:rPr sz="1800" spc="-5" dirty="0">
                <a:latin typeface="Arial"/>
                <a:cs typeface="Arial"/>
              </a:rPr>
              <a:t>* </a:t>
            </a:r>
            <a:r>
              <a:rPr sz="1800" dirty="0">
                <a:latin typeface="Arial"/>
                <a:cs typeface="Arial"/>
              </a:rPr>
              <a:t>L1 </a:t>
            </a:r>
            <a:r>
              <a:rPr sz="1800" spc="-5" dirty="0">
                <a:latin typeface="Arial"/>
                <a:cs typeface="Arial"/>
              </a:rPr>
              <a:t>* </a:t>
            </a:r>
            <a:r>
              <a:rPr sz="1800" dirty="0">
                <a:latin typeface="Arial"/>
                <a:cs typeface="Arial"/>
              </a:rPr>
              <a:t>alpha2 </a:t>
            </a:r>
            <a:r>
              <a:rPr sz="1800" spc="-5" dirty="0">
                <a:latin typeface="Arial"/>
                <a:cs typeface="Arial"/>
              </a:rPr>
              <a:t>* </a:t>
            </a:r>
            <a:r>
              <a:rPr sz="1800" dirty="0">
                <a:latin typeface="Arial"/>
                <a:cs typeface="Arial"/>
              </a:rPr>
              <a:t>cos(thetaA) – </a:t>
            </a:r>
            <a:r>
              <a:rPr sz="1800" spc="-5" dirty="0">
                <a:latin typeface="Arial"/>
                <a:cs typeface="Arial"/>
              </a:rPr>
              <a:t>2 * </a:t>
            </a:r>
            <a:r>
              <a:rPr sz="1800" dirty="0">
                <a:latin typeface="Arial"/>
                <a:cs typeface="Arial"/>
              </a:rPr>
              <a:t>I1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alpha1 </a:t>
            </a:r>
            <a:r>
              <a:rPr sz="1800" spc="-5" dirty="0">
                <a:latin typeface="Arial"/>
                <a:cs typeface="Arial"/>
              </a:rPr>
              <a:t>* </a:t>
            </a:r>
            <a:r>
              <a:rPr sz="1800" dirty="0">
                <a:latin typeface="Arial"/>
                <a:cs typeface="Arial"/>
              </a:rPr>
              <a:t>cos(thetaC) -</a:t>
            </a:r>
            <a:r>
              <a:rPr sz="1800" spc="-80" dirty="0">
                <a:latin typeface="Arial"/>
                <a:cs typeface="Arial"/>
              </a:rPr>
              <a:t> </a:t>
            </a:r>
            <a:r>
              <a:rPr sz="1800" spc="-5" dirty="0">
                <a:latin typeface="Arial"/>
                <a:cs typeface="Arial"/>
              </a:rPr>
              <a:t>G1</a:t>
            </a:r>
            <a:endParaRPr sz="1800">
              <a:latin typeface="Arial"/>
              <a:cs typeface="Arial"/>
            </a:endParaRPr>
          </a:p>
          <a:p>
            <a:pPr marL="12700" marR="33020">
              <a:lnSpc>
                <a:spcPct val="100000"/>
              </a:lnSpc>
            </a:pPr>
            <a:r>
              <a:rPr sz="1800" dirty="0">
                <a:latin typeface="Arial"/>
                <a:cs typeface="Arial"/>
              </a:rPr>
              <a:t>* L1 * L2 * cos(thetaA) * cos(thetaC) - </a:t>
            </a:r>
            <a:r>
              <a:rPr sz="1800" spc="-10" dirty="0">
                <a:latin typeface="Arial"/>
                <a:cs typeface="Arial"/>
              </a:rPr>
              <a:t>G2 </a:t>
            </a:r>
            <a:r>
              <a:rPr sz="1800" dirty="0">
                <a:latin typeface="Arial"/>
                <a:cs typeface="Arial"/>
              </a:rPr>
              <a:t>* L1 * L2 * cos(thetaA) * cos(thetaC) +  </a:t>
            </a:r>
            <a:r>
              <a:rPr sz="1800" spc="-5" dirty="0">
                <a:latin typeface="Arial"/>
                <a:cs typeface="Arial"/>
              </a:rPr>
              <a:t>2 * </a:t>
            </a:r>
            <a:r>
              <a:rPr sz="1800" dirty="0">
                <a:latin typeface="Arial"/>
                <a:cs typeface="Arial"/>
              </a:rPr>
              <a:t>F03x </a:t>
            </a:r>
            <a:r>
              <a:rPr sz="1800" spc="-5" dirty="0">
                <a:latin typeface="Arial"/>
                <a:cs typeface="Arial"/>
              </a:rPr>
              <a:t>* </a:t>
            </a:r>
            <a:r>
              <a:rPr sz="1800" dirty="0">
                <a:latin typeface="Arial"/>
                <a:cs typeface="Arial"/>
              </a:rPr>
              <a:t>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F03x </a:t>
            </a:r>
            <a:r>
              <a:rPr sz="1800" spc="-5" dirty="0">
                <a:latin typeface="Arial"/>
                <a:cs typeface="Arial"/>
              </a:rPr>
              <a:t>* </a:t>
            </a:r>
            <a:r>
              <a:rPr sz="1800" dirty="0">
                <a:latin typeface="Arial"/>
                <a:cs typeface="Arial"/>
              </a:rPr>
              <a:t>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cos(thetaC)</a:t>
            </a:r>
            <a:r>
              <a:rPr sz="1800" spc="-165" dirty="0">
                <a:latin typeface="Arial"/>
                <a:cs typeface="Arial"/>
              </a:rPr>
              <a:t> </a:t>
            </a:r>
            <a:r>
              <a:rPr sz="1800" spc="-5" dirty="0">
                <a:latin typeface="Arial"/>
                <a:cs typeface="Arial"/>
              </a:rPr>
              <a:t>*  </a:t>
            </a:r>
            <a:r>
              <a:rPr sz="1800" dirty="0">
                <a:latin typeface="Arial"/>
                <a:cs typeface="Arial"/>
              </a:rPr>
              <a:t>sin(thetaA) - 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a1y </a:t>
            </a:r>
            <a:r>
              <a:rPr sz="1800" spc="-5" dirty="0">
                <a:latin typeface="Arial"/>
                <a:cs typeface="Arial"/>
              </a:rPr>
              <a:t>* </a:t>
            </a:r>
            <a:r>
              <a:rPr sz="1800" dirty="0">
                <a:latin typeface="Arial"/>
                <a:cs typeface="Arial"/>
              </a:rPr>
              <a:t>m1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cos(thetaC) - L1 *L2 *a2y </a:t>
            </a:r>
            <a:r>
              <a:rPr sz="1800" spc="-5" dirty="0">
                <a:latin typeface="Arial"/>
                <a:cs typeface="Arial"/>
              </a:rPr>
              <a:t>* </a:t>
            </a:r>
            <a:r>
              <a:rPr sz="1800" spc="5" dirty="0">
                <a:latin typeface="Arial"/>
                <a:cs typeface="Arial"/>
              </a:rPr>
              <a:t>m2 </a:t>
            </a:r>
            <a:r>
              <a:rPr sz="1800" spc="-5" dirty="0">
                <a:latin typeface="Arial"/>
                <a:cs typeface="Arial"/>
              </a:rPr>
              <a:t>*  </a:t>
            </a:r>
            <a:r>
              <a:rPr sz="1800" dirty="0">
                <a:latin typeface="Arial"/>
                <a:cs typeface="Arial"/>
              </a:rPr>
              <a:t>cos(thetaA) * cos(thetaC) + L1 * L2 * a1x * m1 * cos(thetaC) * sin(thetaA) + L1 *  L2 </a:t>
            </a:r>
            <a:r>
              <a:rPr sz="1800" spc="-5" dirty="0">
                <a:latin typeface="Arial"/>
                <a:cs typeface="Arial"/>
              </a:rPr>
              <a:t>* </a:t>
            </a:r>
            <a:r>
              <a:rPr sz="1800" dirty="0">
                <a:latin typeface="Arial"/>
                <a:cs typeface="Arial"/>
              </a:rPr>
              <a:t>a2x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sin(thetaC) + </a:t>
            </a:r>
            <a:r>
              <a:rPr sz="1800" spc="-5" dirty="0">
                <a:latin typeface="Arial"/>
                <a:cs typeface="Arial"/>
              </a:rPr>
              <a:t>2 * </a:t>
            </a:r>
            <a:r>
              <a:rPr sz="1800" dirty="0">
                <a:latin typeface="Arial"/>
                <a:cs typeface="Arial"/>
              </a:rPr>
              <a:t>L1 </a:t>
            </a:r>
            <a:r>
              <a:rPr sz="1800" spc="-5" dirty="0">
                <a:latin typeface="Arial"/>
                <a:cs typeface="Arial"/>
              </a:rPr>
              <a:t>* </a:t>
            </a:r>
            <a:r>
              <a:rPr sz="1800" dirty="0">
                <a:latin typeface="Arial"/>
                <a:cs typeface="Arial"/>
              </a:rPr>
              <a:t>L2 </a:t>
            </a:r>
            <a:r>
              <a:rPr sz="1800" spc="-5" dirty="0">
                <a:latin typeface="Arial"/>
                <a:cs typeface="Arial"/>
              </a:rPr>
              <a:t>* </a:t>
            </a:r>
            <a:r>
              <a:rPr sz="1800" dirty="0">
                <a:latin typeface="Arial"/>
                <a:cs typeface="Arial"/>
              </a:rPr>
              <a:t>a2x </a:t>
            </a:r>
            <a:r>
              <a:rPr sz="1800" spc="-5" dirty="0">
                <a:latin typeface="Arial"/>
                <a:cs typeface="Arial"/>
              </a:rPr>
              <a:t>* </a:t>
            </a:r>
            <a:r>
              <a:rPr sz="1800" dirty="0">
                <a:latin typeface="Arial"/>
                <a:cs typeface="Arial"/>
              </a:rPr>
              <a:t>m2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sin(thetaA) + 2 * L1 * L2 * a3x * m3 * cos(thetaA) * sin(thetaC) + 2 * L1 * L2 *  a3x </a:t>
            </a:r>
            <a:r>
              <a:rPr sz="1800" spc="-5" dirty="0">
                <a:latin typeface="Arial"/>
                <a:cs typeface="Arial"/>
              </a:rPr>
              <a:t>* </a:t>
            </a:r>
            <a:r>
              <a:rPr sz="1800" dirty="0">
                <a:latin typeface="Arial"/>
                <a:cs typeface="Arial"/>
              </a:rPr>
              <a:t>m3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sin(thetaA)) / </a:t>
            </a:r>
            <a:r>
              <a:rPr sz="1800" spc="-5" dirty="0">
                <a:latin typeface="Arial"/>
                <a:cs typeface="Arial"/>
              </a:rPr>
              <a:t>(2 * </a:t>
            </a:r>
            <a:r>
              <a:rPr sz="1800" dirty="0">
                <a:latin typeface="Arial"/>
                <a:cs typeface="Arial"/>
              </a:rPr>
              <a:t>L2 </a:t>
            </a:r>
            <a:r>
              <a:rPr sz="1800" spc="-5" dirty="0">
                <a:latin typeface="Arial"/>
                <a:cs typeface="Arial"/>
              </a:rPr>
              <a:t>*</a:t>
            </a:r>
            <a:r>
              <a:rPr sz="1800" spc="-145" dirty="0">
                <a:latin typeface="Arial"/>
                <a:cs typeface="Arial"/>
              </a:rPr>
              <a:t> </a:t>
            </a:r>
            <a:r>
              <a:rPr sz="1800" dirty="0">
                <a:latin typeface="Arial"/>
                <a:cs typeface="Arial"/>
              </a:rPr>
              <a:t>cos(thetaC));</a:t>
            </a:r>
            <a:endParaRPr sz="1800">
              <a:latin typeface="Arial"/>
              <a:cs typeface="Arial"/>
            </a:endParaRPr>
          </a:p>
          <a:p>
            <a:pPr marL="12700">
              <a:lnSpc>
                <a:spcPts val="2090"/>
              </a:lnSpc>
              <a:spcBef>
                <a:spcPts val="5"/>
              </a:spcBef>
            </a:pPr>
            <a:r>
              <a:rPr sz="1800" dirty="0">
                <a:latin typeface="Arial"/>
                <a:cs typeface="Arial"/>
              </a:rPr>
              <a:t>end</a:t>
            </a:r>
            <a:endParaRPr sz="1800">
              <a:latin typeface="Arial"/>
              <a:cs typeface="Arial"/>
            </a:endParaRPr>
          </a:p>
          <a:p>
            <a:pPr marL="12700" marR="5080">
              <a:lnSpc>
                <a:spcPts val="2160"/>
              </a:lnSpc>
              <a:spcBef>
                <a:spcPts val="5"/>
              </a:spcBef>
            </a:pPr>
            <a:r>
              <a:rPr sz="1800" dirty="0">
                <a:latin typeface="宋体"/>
                <a:cs typeface="宋体"/>
              </a:rPr>
              <a:t>新调入</a:t>
            </a:r>
            <a:r>
              <a:rPr sz="1800" dirty="0">
                <a:latin typeface="Arial"/>
                <a:cs typeface="Arial"/>
              </a:rPr>
              <a:t>Simulink</a:t>
            </a:r>
            <a:r>
              <a:rPr sz="1800" spc="-60"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Commonly</a:t>
            </a:r>
            <a:r>
              <a:rPr sz="1800" spc="-60" dirty="0">
                <a:latin typeface="Arial"/>
                <a:cs typeface="Arial"/>
              </a:rPr>
              <a:t> </a:t>
            </a:r>
            <a:r>
              <a:rPr sz="1800" dirty="0">
                <a:latin typeface="Arial"/>
                <a:cs typeface="Arial"/>
              </a:rPr>
              <a:t>Used</a:t>
            </a:r>
            <a:r>
              <a:rPr sz="1800" spc="-10" dirty="0">
                <a:latin typeface="Arial"/>
                <a:cs typeface="Arial"/>
              </a:rPr>
              <a:t> </a:t>
            </a:r>
            <a:r>
              <a:rPr sz="1800" dirty="0">
                <a:latin typeface="Arial"/>
                <a:cs typeface="Arial"/>
              </a:rPr>
              <a:t>Blocks</a:t>
            </a:r>
            <a:r>
              <a:rPr sz="1800" spc="-35" dirty="0">
                <a:latin typeface="Arial"/>
                <a:cs typeface="Arial"/>
              </a:rPr>
              <a:t> </a:t>
            </a:r>
            <a:r>
              <a:rPr sz="1800" dirty="0">
                <a:latin typeface="Arial"/>
                <a:cs typeface="Arial"/>
              </a:rPr>
              <a:t>/</a:t>
            </a:r>
            <a:r>
              <a:rPr sz="1800" spc="-20" dirty="0">
                <a:latin typeface="Arial"/>
                <a:cs typeface="Arial"/>
              </a:rPr>
              <a:t> </a:t>
            </a:r>
            <a:r>
              <a:rPr sz="1800" spc="-10" dirty="0">
                <a:latin typeface="Arial"/>
                <a:cs typeface="Arial"/>
              </a:rPr>
              <a:t>Mux</a:t>
            </a:r>
            <a:r>
              <a:rPr sz="1800" dirty="0">
                <a:latin typeface="宋体"/>
                <a:cs typeface="宋体"/>
              </a:rPr>
              <a:t>模块，在仿真模型中双击模块图 标，将输入端口数目改</a:t>
            </a:r>
            <a:r>
              <a:rPr sz="1800" spc="5" dirty="0">
                <a:latin typeface="宋体"/>
                <a:cs typeface="宋体"/>
              </a:rPr>
              <a:t>为</a:t>
            </a:r>
            <a:r>
              <a:rPr sz="1800" dirty="0">
                <a:latin typeface="Arial"/>
                <a:cs typeface="Arial"/>
              </a:rPr>
              <a:t>6</a:t>
            </a:r>
            <a:r>
              <a:rPr sz="1800" dirty="0">
                <a:latin typeface="宋体"/>
                <a:cs typeface="宋体"/>
              </a:rPr>
              <a:t>。示波器</a:t>
            </a:r>
            <a:r>
              <a:rPr sz="1800" dirty="0">
                <a:latin typeface="Arial"/>
                <a:cs typeface="Arial"/>
              </a:rPr>
              <a:t>S</a:t>
            </a:r>
            <a:r>
              <a:rPr sz="1800" spc="5" dirty="0">
                <a:latin typeface="Arial"/>
                <a:cs typeface="Arial"/>
              </a:rPr>
              <a:t>c</a:t>
            </a:r>
            <a:r>
              <a:rPr sz="1800" dirty="0">
                <a:latin typeface="Arial"/>
                <a:cs typeface="Arial"/>
              </a:rPr>
              <a:t>ope</a:t>
            </a:r>
            <a:r>
              <a:rPr sz="1800" spc="10" dirty="0">
                <a:latin typeface="Arial"/>
                <a:cs typeface="Arial"/>
              </a:rPr>
              <a:t>3</a:t>
            </a:r>
            <a:r>
              <a:rPr sz="1800" dirty="0">
                <a:latin typeface="宋体"/>
                <a:cs typeface="宋体"/>
              </a:rPr>
              <a:t>描述了</a:t>
            </a:r>
            <a:r>
              <a:rPr sz="1800" dirty="0">
                <a:latin typeface="Arial"/>
                <a:cs typeface="Arial"/>
              </a:rPr>
              <a:t>6</a:t>
            </a:r>
            <a:r>
              <a:rPr sz="1800" dirty="0">
                <a:latin typeface="宋体"/>
                <a:cs typeface="宋体"/>
              </a:rPr>
              <a:t>种副反力分量的变化情况，如 </a:t>
            </a:r>
            <a:r>
              <a:rPr sz="1800" spc="-5" dirty="0">
                <a:latin typeface="宋体"/>
                <a:cs typeface="宋体"/>
              </a:rPr>
              <a:t>图</a:t>
            </a:r>
            <a:r>
              <a:rPr sz="1800" dirty="0">
                <a:latin typeface="Arial"/>
                <a:cs typeface="Arial"/>
              </a:rPr>
              <a:t>8.17</a:t>
            </a:r>
            <a:r>
              <a:rPr sz="1800" spc="-5" dirty="0">
                <a:latin typeface="宋体"/>
                <a:cs typeface="宋体"/>
              </a:rPr>
              <a:t>所示，横坐标为时间，纵坐标为副反力分量的大小。示波</a:t>
            </a:r>
            <a:r>
              <a:rPr sz="1800" spc="10" dirty="0">
                <a:latin typeface="宋体"/>
                <a:cs typeface="宋体"/>
              </a:rPr>
              <a:t>器</a:t>
            </a:r>
            <a:r>
              <a:rPr sz="1800" dirty="0">
                <a:latin typeface="Arial"/>
                <a:cs typeface="Arial"/>
              </a:rPr>
              <a:t>Scope4</a:t>
            </a:r>
            <a:r>
              <a:rPr sz="1800" spc="-5" dirty="0">
                <a:latin typeface="宋体"/>
                <a:cs typeface="宋体"/>
              </a:rPr>
              <a:t>描述了</a:t>
            </a:r>
            <a:endParaRPr sz="1800">
              <a:latin typeface="宋体"/>
              <a:cs typeface="宋体"/>
            </a:endParaRPr>
          </a:p>
          <a:p>
            <a:pPr marL="12700">
              <a:lnSpc>
                <a:spcPts val="2090"/>
              </a:lnSpc>
            </a:pPr>
            <a:r>
              <a:rPr sz="1800" dirty="0">
                <a:latin typeface="宋体"/>
                <a:cs typeface="宋体"/>
              </a:rPr>
              <a:t>驱动扭矩</a:t>
            </a:r>
            <a:r>
              <a:rPr sz="1800" spc="-5" dirty="0">
                <a:latin typeface="Arial"/>
                <a:cs typeface="Arial"/>
              </a:rPr>
              <a:t>T01</a:t>
            </a:r>
            <a:r>
              <a:rPr sz="1800" dirty="0">
                <a:latin typeface="宋体"/>
                <a:cs typeface="宋体"/>
              </a:rPr>
              <a:t>的变化情况，横坐标为时间，纵坐标为驱动扭矩的大小。</a:t>
            </a:r>
            <a:endParaRPr sz="1800">
              <a:latin typeface="宋体"/>
              <a:cs typeface="宋体"/>
            </a:endParaRPr>
          </a:p>
        </p:txBody>
      </p:sp>
      <p:sp>
        <p:nvSpPr>
          <p:cNvPr id="4" name="object 4"/>
          <p:cNvSpPr/>
          <p:nvPr/>
        </p:nvSpPr>
        <p:spPr>
          <a:xfrm>
            <a:off x="1380744" y="5120638"/>
            <a:ext cx="2874263" cy="173735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580888" y="5129782"/>
            <a:ext cx="2904743" cy="172821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1150112"/>
            <a:ext cx="8132445" cy="1835785"/>
          </a:xfrm>
          <a:prstGeom prst="rect">
            <a:avLst/>
          </a:prstGeom>
        </p:spPr>
        <p:txBody>
          <a:bodyPr vert="horz" wrap="square" lIns="0" tIns="13335" rIns="0" bIns="0" rtlCol="0">
            <a:spAutoFit/>
          </a:bodyPr>
          <a:lstStyle/>
          <a:p>
            <a:pPr marL="13970">
              <a:lnSpc>
                <a:spcPct val="100000"/>
              </a:lnSpc>
              <a:spcBef>
                <a:spcPts val="10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marR="5080">
              <a:lnSpc>
                <a:spcPct val="100000"/>
              </a:lnSpc>
              <a:spcBef>
                <a:spcPts val="80"/>
              </a:spcBef>
            </a:pPr>
            <a:r>
              <a:rPr sz="1800" dirty="0">
                <a:latin typeface="宋体"/>
                <a:cs typeface="宋体"/>
              </a:rPr>
              <a:t>对于动力学正问题，利</a:t>
            </a:r>
            <a:r>
              <a:rPr sz="1800" spc="5" dirty="0">
                <a:latin typeface="宋体"/>
                <a:cs typeface="宋体"/>
              </a:rPr>
              <a:t>用</a:t>
            </a: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符号计算，可以求解</a:t>
            </a:r>
            <a:r>
              <a:rPr sz="1800" spc="5" dirty="0">
                <a:latin typeface="宋体"/>
                <a:cs typeface="宋体"/>
              </a:rPr>
              <a:t>出</a:t>
            </a:r>
            <a:r>
              <a:rPr sz="1800" dirty="0">
                <a:latin typeface="Arial"/>
                <a:cs typeface="Arial"/>
              </a:rPr>
              <a:t>6</a:t>
            </a:r>
            <a:r>
              <a:rPr sz="1800" dirty="0">
                <a:latin typeface="宋体"/>
                <a:cs typeface="宋体"/>
              </a:rPr>
              <a:t>个副反力分量以及机构 </a:t>
            </a:r>
            <a:r>
              <a:rPr sz="1800" spc="-5" dirty="0">
                <a:latin typeface="宋体"/>
                <a:cs typeface="宋体"/>
              </a:rPr>
              <a:t>加速度。需要注意的是</a:t>
            </a:r>
            <a:r>
              <a:rPr sz="1800" spc="5" dirty="0">
                <a:latin typeface="宋体"/>
                <a:cs typeface="宋体"/>
              </a:rPr>
              <a:t>，</a:t>
            </a:r>
            <a:r>
              <a:rPr sz="1800" spc="5" dirty="0">
                <a:latin typeface="Arial"/>
                <a:cs typeface="Arial"/>
              </a:rPr>
              <a:t>Simulink</a:t>
            </a:r>
            <a:r>
              <a:rPr sz="1800" spc="-5" dirty="0">
                <a:latin typeface="宋体"/>
                <a:cs typeface="宋体"/>
              </a:rPr>
              <a:t>不能求解含有代数环的仿真模型，因此需要在 </a:t>
            </a:r>
            <a:r>
              <a:rPr sz="1800" dirty="0">
                <a:latin typeface="宋体"/>
                <a:cs typeface="宋体"/>
              </a:rPr>
              <a:t>机构反向动力学模型的基础上，把运动学模块和动力学模块合并在一</a:t>
            </a:r>
            <a:r>
              <a:rPr sz="1800" spc="15" dirty="0">
                <a:latin typeface="宋体"/>
                <a:cs typeface="宋体"/>
              </a:rPr>
              <a:t>个</a:t>
            </a:r>
            <a:r>
              <a:rPr sz="1800" spc="-35" dirty="0">
                <a:latin typeface="Arial"/>
                <a:cs typeface="Arial"/>
              </a:rPr>
              <a:t>MATLAB</a:t>
            </a:r>
            <a:endParaRPr sz="1800">
              <a:latin typeface="Arial"/>
              <a:cs typeface="Arial"/>
            </a:endParaRPr>
          </a:p>
          <a:p>
            <a:pPr marL="12700">
              <a:lnSpc>
                <a:spcPct val="100000"/>
              </a:lnSpc>
              <a:spcBef>
                <a:spcPts val="5"/>
              </a:spcBef>
            </a:pPr>
            <a:r>
              <a:rPr sz="1800" spc="5" dirty="0">
                <a:latin typeface="Arial"/>
                <a:cs typeface="Arial"/>
              </a:rPr>
              <a:t>Function</a:t>
            </a:r>
            <a:r>
              <a:rPr sz="1800" dirty="0">
                <a:latin typeface="宋体"/>
                <a:cs typeface="宋体"/>
              </a:rPr>
              <a:t>模块中，如图</a:t>
            </a:r>
            <a:r>
              <a:rPr sz="1800" spc="-5" dirty="0">
                <a:latin typeface="Arial"/>
                <a:cs typeface="Arial"/>
              </a:rPr>
              <a:t>8.19</a:t>
            </a:r>
            <a:r>
              <a:rPr sz="1800" dirty="0">
                <a:latin typeface="宋体"/>
                <a:cs typeface="宋体"/>
              </a:rPr>
              <a:t>所示构建机构正向动力学仿真模型。假设外载荷</a:t>
            </a:r>
            <a:endParaRPr sz="1800">
              <a:latin typeface="宋体"/>
              <a:cs typeface="宋体"/>
            </a:endParaRPr>
          </a:p>
          <a:p>
            <a:pPr marL="12700">
              <a:lnSpc>
                <a:spcPct val="100000"/>
              </a:lnSpc>
            </a:pPr>
            <a:r>
              <a:rPr sz="1800" spc="-5" dirty="0">
                <a:latin typeface="Arial"/>
                <a:cs typeface="Arial"/>
              </a:rPr>
              <a:t>F03x=0</a:t>
            </a:r>
            <a:r>
              <a:rPr sz="1800" spc="-5" dirty="0">
                <a:latin typeface="宋体"/>
                <a:cs typeface="宋体"/>
              </a:rPr>
              <a:t>，曲柄施加恒定的驱动扭</a:t>
            </a:r>
            <a:r>
              <a:rPr sz="1800" dirty="0">
                <a:latin typeface="宋体"/>
                <a:cs typeface="宋体"/>
              </a:rPr>
              <a:t>矩</a:t>
            </a:r>
            <a:r>
              <a:rPr sz="1800" dirty="0">
                <a:latin typeface="Arial"/>
                <a:cs typeface="Arial"/>
              </a:rPr>
              <a:t>T01=13Nm</a:t>
            </a:r>
            <a:r>
              <a:rPr sz="1800" dirty="0">
                <a:latin typeface="宋体"/>
                <a:cs typeface="宋体"/>
              </a:rPr>
              <a:t>。</a:t>
            </a:r>
            <a:endParaRPr sz="1800">
              <a:latin typeface="宋体"/>
              <a:cs typeface="宋体"/>
            </a:endParaRPr>
          </a:p>
        </p:txBody>
      </p:sp>
      <p:sp>
        <p:nvSpPr>
          <p:cNvPr id="4" name="object 4"/>
          <p:cNvSpPr/>
          <p:nvPr/>
        </p:nvSpPr>
        <p:spPr>
          <a:xfrm>
            <a:off x="2453639" y="2999231"/>
            <a:ext cx="4541520" cy="385876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31140" y="4107637"/>
            <a:ext cx="1986280" cy="2553970"/>
          </a:xfrm>
          <a:prstGeom prst="rect">
            <a:avLst/>
          </a:prstGeom>
        </p:spPr>
        <p:txBody>
          <a:bodyPr vert="horz" wrap="square" lIns="0" tIns="12700" rIns="0" bIns="0" rtlCol="0">
            <a:spAutoFit/>
          </a:bodyPr>
          <a:lstStyle/>
          <a:p>
            <a:pPr marL="12700" marR="116205" algn="just">
              <a:lnSpc>
                <a:spcPct val="100000"/>
              </a:lnSpc>
              <a:spcBef>
                <a:spcPts val="100"/>
              </a:spcBef>
            </a:pPr>
            <a:r>
              <a:rPr sz="2400" b="1" strike="sngStrike" spc="10" dirty="0">
                <a:solidFill>
                  <a:srgbClr val="00AFEF"/>
                </a:solidFill>
                <a:latin typeface="宋体"/>
                <a:cs typeface="宋体"/>
              </a:rPr>
              <a:t>练习作业：建 </a:t>
            </a:r>
            <a:r>
              <a:rPr sz="2400" b="1" strike="sngStrike" spc="15" dirty="0">
                <a:solidFill>
                  <a:srgbClr val="00AFEF"/>
                </a:solidFill>
                <a:latin typeface="宋体"/>
                <a:cs typeface="宋体"/>
              </a:rPr>
              <a:t>立曲柄滑块机 构正向动力学</a:t>
            </a:r>
            <a:endParaRPr sz="2400">
              <a:latin typeface="宋体"/>
              <a:cs typeface="宋体"/>
            </a:endParaRPr>
          </a:p>
          <a:p>
            <a:pPr marL="12700">
              <a:lnSpc>
                <a:spcPts val="2620"/>
              </a:lnSpc>
            </a:pPr>
            <a:r>
              <a:rPr sz="2400" b="1" strike="sngStrike" spc="5" dirty="0">
                <a:solidFill>
                  <a:srgbClr val="00AFEF"/>
                </a:solidFill>
                <a:latin typeface="Ink Free"/>
                <a:cs typeface="Ink Free"/>
              </a:rPr>
              <a:t>Simulink</a:t>
            </a:r>
            <a:r>
              <a:rPr sz="2400" b="1" strike="sngStrike" spc="15" dirty="0">
                <a:solidFill>
                  <a:srgbClr val="00AFEF"/>
                </a:solidFill>
                <a:latin typeface="宋体"/>
                <a:cs typeface="宋体"/>
              </a:rPr>
              <a:t>模型</a:t>
            </a:r>
            <a:endParaRPr sz="2400">
              <a:latin typeface="宋体"/>
              <a:cs typeface="宋体"/>
            </a:endParaRPr>
          </a:p>
          <a:p>
            <a:pPr marL="12700" marR="5080" algn="just">
              <a:lnSpc>
                <a:spcPct val="100000"/>
              </a:lnSpc>
            </a:pPr>
            <a:r>
              <a:rPr sz="2400" b="1" strike="sngStrike" spc="10" dirty="0">
                <a:solidFill>
                  <a:srgbClr val="00AFEF"/>
                </a:solidFill>
                <a:latin typeface="宋体"/>
                <a:cs typeface="宋体"/>
              </a:rPr>
              <a:t>【</a:t>
            </a:r>
            <a:r>
              <a:rPr sz="2400" b="1" strike="sngStrike" spc="10" dirty="0">
                <a:solidFill>
                  <a:srgbClr val="00AFEF"/>
                </a:solidFill>
                <a:latin typeface="Ink Free"/>
                <a:cs typeface="Ink Free"/>
              </a:rPr>
              <a:t>S</a:t>
            </a:r>
            <a:r>
              <a:rPr sz="2400" b="1" strike="sngStrike" spc="20" dirty="0">
                <a:solidFill>
                  <a:srgbClr val="00AFEF"/>
                </a:solidFill>
                <a:latin typeface="Ink Free"/>
                <a:cs typeface="Ink Free"/>
              </a:rPr>
              <a:t>i</a:t>
            </a:r>
            <a:r>
              <a:rPr sz="2400" b="1" strike="sngStrike" spc="15" dirty="0">
                <a:solidFill>
                  <a:srgbClr val="00AFEF"/>
                </a:solidFill>
                <a:latin typeface="Ink Free"/>
                <a:cs typeface="Ink Free"/>
              </a:rPr>
              <a:t>m</a:t>
            </a:r>
            <a:r>
              <a:rPr sz="2400" b="1" strike="sngStrike" spc="-5" dirty="0">
                <a:solidFill>
                  <a:srgbClr val="00AFEF"/>
                </a:solidFill>
                <a:latin typeface="Ink Free"/>
                <a:cs typeface="Ink Free"/>
              </a:rPr>
              <a:t>ulin</a:t>
            </a:r>
            <a:r>
              <a:rPr sz="2400" b="1" strike="sngStrike" spc="20" dirty="0">
                <a:solidFill>
                  <a:srgbClr val="00AFEF"/>
                </a:solidFill>
                <a:latin typeface="Ink Free"/>
                <a:cs typeface="Ink Free"/>
              </a:rPr>
              <a:t>k</a:t>
            </a:r>
            <a:r>
              <a:rPr sz="2400" b="1" strike="sngStrike" spc="-15" dirty="0">
                <a:solidFill>
                  <a:srgbClr val="00AFEF"/>
                </a:solidFill>
                <a:latin typeface="宋体"/>
                <a:cs typeface="宋体"/>
              </a:rPr>
              <a:t>文件 </a:t>
            </a:r>
            <a:r>
              <a:rPr sz="2400" b="1" strike="sngStrike" spc="15" dirty="0">
                <a:solidFill>
                  <a:srgbClr val="00AFEF"/>
                </a:solidFill>
                <a:latin typeface="宋体"/>
                <a:cs typeface="宋体"/>
              </a:rPr>
              <a:t>名修改</a:t>
            </a:r>
            <a:r>
              <a:rPr sz="2400" b="1" strike="sngStrike" spc="10" dirty="0">
                <a:solidFill>
                  <a:srgbClr val="00AFEF"/>
                </a:solidFill>
                <a:latin typeface="宋体"/>
                <a:cs typeface="宋体"/>
              </a:rPr>
              <a:t>为</a:t>
            </a:r>
            <a:r>
              <a:rPr sz="2400" b="1" strike="sngStrike" spc="15" dirty="0">
                <a:solidFill>
                  <a:srgbClr val="00AFEF"/>
                </a:solidFill>
                <a:latin typeface="Ink Free"/>
                <a:cs typeface="Ink Free"/>
              </a:rPr>
              <a:t>B+</a:t>
            </a:r>
            <a:r>
              <a:rPr sz="2400" b="1" strike="sngStrike" spc="-10" dirty="0">
                <a:solidFill>
                  <a:srgbClr val="00AFEF"/>
                </a:solidFill>
                <a:latin typeface="宋体"/>
                <a:cs typeface="宋体"/>
              </a:rPr>
              <a:t>学 </a:t>
            </a:r>
            <a:r>
              <a:rPr sz="2400" b="1" strike="sngStrike" spc="10" dirty="0">
                <a:solidFill>
                  <a:srgbClr val="00AFEF"/>
                </a:solidFill>
                <a:latin typeface="宋体"/>
                <a:cs typeface="宋体"/>
              </a:rPr>
              <a:t>号</a:t>
            </a:r>
            <a:r>
              <a:rPr sz="2400" b="1" strike="sngStrike" spc="-10" dirty="0">
                <a:solidFill>
                  <a:srgbClr val="00AFEF"/>
                </a:solidFill>
                <a:latin typeface="宋体"/>
                <a:cs typeface="宋体"/>
              </a:rPr>
              <a:t>】</a:t>
            </a:r>
            <a:endParaRPr sz="2400">
              <a:latin typeface="宋体"/>
              <a:cs typeface="宋体"/>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3122"/>
            <a:ext cx="8163559" cy="574548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a:lnSpc>
                <a:spcPct val="100000"/>
              </a:lnSpc>
              <a:spcBef>
                <a:spcPts val="790"/>
              </a:spcBef>
            </a:pPr>
            <a:r>
              <a:rPr sz="1800" dirty="0">
                <a:latin typeface="宋体"/>
                <a:cs typeface="宋体"/>
              </a:rPr>
              <a:t>在机构正向动力学仿真模型中双</a:t>
            </a:r>
            <a:r>
              <a:rPr sz="1800" spc="5" dirty="0">
                <a:latin typeface="宋体"/>
                <a:cs typeface="宋体"/>
              </a:rPr>
              <a:t>击</a:t>
            </a:r>
            <a:r>
              <a:rPr sz="1800" spc="-35" dirty="0">
                <a:latin typeface="Arial"/>
                <a:cs typeface="Arial"/>
              </a:rPr>
              <a:t>MATLAB</a:t>
            </a:r>
            <a:r>
              <a:rPr sz="1800" spc="25" dirty="0">
                <a:latin typeface="Arial"/>
                <a:cs typeface="Arial"/>
              </a:rPr>
              <a:t> </a:t>
            </a:r>
            <a:r>
              <a:rPr sz="1800" spc="5" dirty="0">
                <a:latin typeface="Arial"/>
                <a:cs typeface="Arial"/>
              </a:rPr>
              <a:t>Function3</a:t>
            </a:r>
            <a:r>
              <a:rPr sz="1800" dirty="0">
                <a:latin typeface="宋体"/>
                <a:cs typeface="宋体"/>
              </a:rPr>
              <a:t>模块图标，在弹出</a:t>
            </a:r>
            <a:r>
              <a:rPr sz="1800" spc="5" dirty="0">
                <a:latin typeface="宋体"/>
                <a:cs typeface="宋体"/>
              </a:rPr>
              <a:t>的</a:t>
            </a:r>
            <a:r>
              <a:rPr sz="1800" spc="5" dirty="0">
                <a:latin typeface="Arial"/>
                <a:cs typeface="Arial"/>
              </a:rPr>
              <a:t>.m</a:t>
            </a:r>
            <a:r>
              <a:rPr sz="1800" dirty="0">
                <a:latin typeface="宋体"/>
                <a:cs typeface="宋体"/>
              </a:rPr>
              <a:t>文</a:t>
            </a:r>
            <a:endParaRPr sz="1800">
              <a:latin typeface="宋体"/>
              <a:cs typeface="宋体"/>
            </a:endParaRPr>
          </a:p>
          <a:p>
            <a:pPr marL="12700">
              <a:lnSpc>
                <a:spcPct val="100000"/>
              </a:lnSpc>
            </a:pPr>
            <a:r>
              <a:rPr sz="1800" spc="-5" dirty="0">
                <a:latin typeface="宋体"/>
                <a:cs typeface="宋体"/>
              </a:rPr>
              <a:t>件中填写下列程序：</a:t>
            </a:r>
            <a:endParaRPr sz="1800">
              <a:latin typeface="宋体"/>
              <a:cs typeface="宋体"/>
            </a:endParaRPr>
          </a:p>
          <a:p>
            <a:pPr marL="21590" marR="5080">
              <a:lnSpc>
                <a:spcPct val="100000"/>
              </a:lnSpc>
              <a:spcBef>
                <a:spcPts val="750"/>
              </a:spcBef>
            </a:pPr>
            <a:r>
              <a:rPr sz="1800" dirty="0">
                <a:latin typeface="Arial"/>
                <a:cs typeface="Arial"/>
              </a:rPr>
              <a:t>function [thetaAdtdt, thetaCdtdt, LACdtdt, </a:t>
            </a:r>
            <a:r>
              <a:rPr sz="1800" spc="-10" dirty="0">
                <a:latin typeface="Arial"/>
                <a:cs typeface="Arial"/>
              </a:rPr>
              <a:t>F01x, </a:t>
            </a:r>
            <a:r>
              <a:rPr sz="1800" spc="-30" dirty="0">
                <a:latin typeface="Arial"/>
                <a:cs typeface="Arial"/>
              </a:rPr>
              <a:t>F01y, </a:t>
            </a:r>
            <a:r>
              <a:rPr sz="1800" spc="-10" dirty="0">
                <a:latin typeface="Arial"/>
                <a:cs typeface="Arial"/>
              </a:rPr>
              <a:t>F21x, </a:t>
            </a:r>
            <a:r>
              <a:rPr sz="1800" spc="-30" dirty="0">
                <a:latin typeface="Arial"/>
                <a:cs typeface="Arial"/>
              </a:rPr>
              <a:t>F21y, </a:t>
            </a:r>
            <a:r>
              <a:rPr sz="1800" spc="-10" dirty="0">
                <a:latin typeface="Arial"/>
                <a:cs typeface="Arial"/>
              </a:rPr>
              <a:t>F32x, </a:t>
            </a:r>
            <a:r>
              <a:rPr sz="1800" spc="-5" dirty="0">
                <a:latin typeface="Arial"/>
                <a:cs typeface="Arial"/>
              </a:rPr>
              <a:t>F32y] </a:t>
            </a:r>
            <a:r>
              <a:rPr sz="1800" dirty="0">
                <a:latin typeface="Arial"/>
                <a:cs typeface="Arial"/>
              </a:rPr>
              <a:t>=  fcn(thetaAdt, thetaCdt, thetaA, thetaC,</a:t>
            </a:r>
            <a:r>
              <a:rPr sz="1800" spc="-229" dirty="0">
                <a:latin typeface="Arial"/>
                <a:cs typeface="Arial"/>
              </a:rPr>
              <a:t> </a:t>
            </a:r>
            <a:r>
              <a:rPr sz="1800" spc="-5" dirty="0">
                <a:latin typeface="Arial"/>
                <a:cs typeface="Arial"/>
              </a:rPr>
              <a:t>T01)</a:t>
            </a:r>
            <a:endParaRPr sz="1800">
              <a:latin typeface="Arial"/>
              <a:cs typeface="Arial"/>
            </a:endParaRPr>
          </a:p>
          <a:p>
            <a:pPr marL="21590" marR="7360284">
              <a:lnSpc>
                <a:spcPct val="100000"/>
              </a:lnSpc>
            </a:pPr>
            <a:r>
              <a:rPr sz="1800" dirty="0">
                <a:latin typeface="Arial"/>
                <a:cs typeface="Arial"/>
              </a:rPr>
              <a:t>L1=1;  L2=4;  </a:t>
            </a:r>
            <a:r>
              <a:rPr sz="1800" spc="5" dirty="0">
                <a:latin typeface="Arial"/>
                <a:cs typeface="Arial"/>
              </a:rPr>
              <a:t>m1=2;  m2=8;  </a:t>
            </a:r>
            <a:r>
              <a:rPr sz="1800" spc="10" dirty="0">
                <a:latin typeface="Arial"/>
                <a:cs typeface="Arial"/>
              </a:rPr>
              <a:t>m</a:t>
            </a:r>
            <a:r>
              <a:rPr sz="1800" dirty="0">
                <a:latin typeface="Arial"/>
                <a:cs typeface="Arial"/>
              </a:rPr>
              <a:t>3</a:t>
            </a:r>
            <a:r>
              <a:rPr sz="1800" spc="-5" dirty="0">
                <a:latin typeface="Arial"/>
                <a:cs typeface="Arial"/>
              </a:rPr>
              <a:t>=</a:t>
            </a:r>
            <a:r>
              <a:rPr sz="1800" spc="5" dirty="0">
                <a:latin typeface="Arial"/>
                <a:cs typeface="Arial"/>
              </a:rPr>
              <a:t>1</a:t>
            </a:r>
            <a:r>
              <a:rPr sz="1800" dirty="0">
                <a:latin typeface="Arial"/>
                <a:cs typeface="Arial"/>
              </a:rPr>
              <a:t>0;  g=9.8;</a:t>
            </a:r>
            <a:endParaRPr sz="1800">
              <a:latin typeface="Arial"/>
              <a:cs typeface="Arial"/>
            </a:endParaRPr>
          </a:p>
          <a:p>
            <a:pPr marL="21590" marR="6844665">
              <a:lnSpc>
                <a:spcPct val="100000"/>
              </a:lnSpc>
              <a:spcBef>
                <a:spcPts val="5"/>
              </a:spcBef>
            </a:pPr>
            <a:r>
              <a:rPr sz="1800" spc="-5" dirty="0">
                <a:latin typeface="Arial"/>
                <a:cs typeface="Arial"/>
              </a:rPr>
              <a:t>G1 </a:t>
            </a:r>
            <a:r>
              <a:rPr sz="1800" dirty="0">
                <a:latin typeface="Arial"/>
                <a:cs typeface="Arial"/>
              </a:rPr>
              <a:t>= m1 </a:t>
            </a:r>
            <a:r>
              <a:rPr sz="1800" spc="-5" dirty="0">
                <a:latin typeface="Arial"/>
                <a:cs typeface="Arial"/>
              </a:rPr>
              <a:t>*</a:t>
            </a:r>
            <a:r>
              <a:rPr sz="1800" spc="-100" dirty="0">
                <a:latin typeface="Arial"/>
                <a:cs typeface="Arial"/>
              </a:rPr>
              <a:t> </a:t>
            </a:r>
            <a:r>
              <a:rPr sz="1800" dirty="0">
                <a:latin typeface="Arial"/>
                <a:cs typeface="Arial"/>
              </a:rPr>
              <a:t>g;  </a:t>
            </a:r>
            <a:r>
              <a:rPr sz="1800" spc="-5" dirty="0">
                <a:latin typeface="Arial"/>
                <a:cs typeface="Arial"/>
              </a:rPr>
              <a:t>G2 </a:t>
            </a:r>
            <a:r>
              <a:rPr sz="1800" dirty="0">
                <a:latin typeface="Arial"/>
                <a:cs typeface="Arial"/>
              </a:rPr>
              <a:t>= m2 </a:t>
            </a:r>
            <a:r>
              <a:rPr sz="1800" spc="-5" dirty="0">
                <a:latin typeface="Arial"/>
                <a:cs typeface="Arial"/>
              </a:rPr>
              <a:t>*</a:t>
            </a:r>
            <a:r>
              <a:rPr sz="1800" spc="-100" dirty="0">
                <a:latin typeface="Arial"/>
                <a:cs typeface="Arial"/>
              </a:rPr>
              <a:t> </a:t>
            </a:r>
            <a:r>
              <a:rPr sz="1800" dirty="0">
                <a:latin typeface="Arial"/>
                <a:cs typeface="Arial"/>
              </a:rPr>
              <a:t>g;</a:t>
            </a:r>
            <a:endParaRPr sz="1800">
              <a:latin typeface="Arial"/>
              <a:cs typeface="Arial"/>
            </a:endParaRPr>
          </a:p>
          <a:p>
            <a:pPr marL="21590" marR="5937885" algn="just">
              <a:lnSpc>
                <a:spcPct val="100000"/>
              </a:lnSpc>
            </a:pPr>
            <a:r>
              <a:rPr sz="1800" dirty="0">
                <a:latin typeface="Arial"/>
                <a:cs typeface="Arial"/>
              </a:rPr>
              <a:t>I1 = 1/12 * m1 *</a:t>
            </a:r>
            <a:r>
              <a:rPr sz="1800" spc="-125" dirty="0">
                <a:latin typeface="Arial"/>
                <a:cs typeface="Arial"/>
              </a:rPr>
              <a:t> </a:t>
            </a:r>
            <a:r>
              <a:rPr sz="1800" spc="-5" dirty="0">
                <a:latin typeface="Arial"/>
                <a:cs typeface="Arial"/>
              </a:rPr>
              <a:t>L1^2;  </a:t>
            </a:r>
            <a:r>
              <a:rPr sz="1800" dirty="0">
                <a:latin typeface="Arial"/>
                <a:cs typeface="Arial"/>
              </a:rPr>
              <a:t>I2 = 1/12 </a:t>
            </a:r>
            <a:r>
              <a:rPr sz="1800" spc="-5" dirty="0">
                <a:latin typeface="Arial"/>
                <a:cs typeface="Arial"/>
              </a:rPr>
              <a:t>* </a:t>
            </a:r>
            <a:r>
              <a:rPr sz="1800" dirty="0">
                <a:latin typeface="Arial"/>
                <a:cs typeface="Arial"/>
              </a:rPr>
              <a:t>m2 </a:t>
            </a:r>
            <a:r>
              <a:rPr sz="1800" spc="-5" dirty="0">
                <a:latin typeface="Arial"/>
                <a:cs typeface="Arial"/>
              </a:rPr>
              <a:t>*</a:t>
            </a:r>
            <a:r>
              <a:rPr sz="1800" spc="-100" dirty="0">
                <a:latin typeface="Arial"/>
                <a:cs typeface="Arial"/>
              </a:rPr>
              <a:t> </a:t>
            </a:r>
            <a:r>
              <a:rPr sz="1800" spc="-5" dirty="0">
                <a:latin typeface="Arial"/>
                <a:cs typeface="Arial"/>
              </a:rPr>
              <a:t>L2^2;  F03x=0;</a:t>
            </a:r>
            <a:endParaRPr sz="1800">
              <a:latin typeface="Arial"/>
              <a:cs typeface="Arial"/>
            </a:endParaRPr>
          </a:p>
          <a:p>
            <a:pPr marL="21590">
              <a:lnSpc>
                <a:spcPct val="100000"/>
              </a:lnSpc>
              <a:spcBef>
                <a:spcPts val="30"/>
              </a:spcBef>
            </a:pPr>
            <a:r>
              <a:rPr sz="1800" spc="-5" dirty="0">
                <a:latin typeface="Arial"/>
                <a:cs typeface="Arial"/>
              </a:rPr>
              <a:t>%</a:t>
            </a:r>
            <a:r>
              <a:rPr sz="1800" spc="10" dirty="0">
                <a:latin typeface="Arial"/>
                <a:cs typeface="Arial"/>
              </a:rPr>
              <a:t> </a:t>
            </a:r>
            <a:r>
              <a:rPr sz="1800" dirty="0">
                <a:latin typeface="宋体"/>
                <a:cs typeface="宋体"/>
              </a:rPr>
              <a:t>这儿需要填写</a:t>
            </a:r>
            <a:r>
              <a:rPr sz="1800" dirty="0">
                <a:latin typeface="Arial"/>
                <a:cs typeface="Arial"/>
              </a:rPr>
              <a:t>thetaAdtdt,</a:t>
            </a:r>
            <a:r>
              <a:rPr sz="1800" spc="-60" dirty="0">
                <a:latin typeface="Arial"/>
                <a:cs typeface="Arial"/>
              </a:rPr>
              <a:t> </a:t>
            </a:r>
            <a:r>
              <a:rPr sz="1800" dirty="0">
                <a:latin typeface="Arial"/>
                <a:cs typeface="Arial"/>
              </a:rPr>
              <a:t>thetaCdtdt,</a:t>
            </a:r>
            <a:r>
              <a:rPr sz="1800" spc="-65" dirty="0">
                <a:latin typeface="Arial"/>
                <a:cs typeface="Arial"/>
              </a:rPr>
              <a:t> </a:t>
            </a:r>
            <a:r>
              <a:rPr sz="1800" dirty="0">
                <a:latin typeface="Arial"/>
                <a:cs typeface="Arial"/>
              </a:rPr>
              <a:t>LACdtdt,</a:t>
            </a:r>
            <a:r>
              <a:rPr sz="1800" spc="-10" dirty="0">
                <a:latin typeface="Arial"/>
                <a:cs typeface="Arial"/>
              </a:rPr>
              <a:t> F01x,</a:t>
            </a:r>
            <a:r>
              <a:rPr sz="1800" spc="5" dirty="0">
                <a:latin typeface="Arial"/>
                <a:cs typeface="Arial"/>
              </a:rPr>
              <a:t> </a:t>
            </a:r>
            <a:r>
              <a:rPr sz="1800" spc="-30" dirty="0">
                <a:latin typeface="Arial"/>
                <a:cs typeface="Arial"/>
              </a:rPr>
              <a:t>F01y,</a:t>
            </a:r>
            <a:r>
              <a:rPr sz="1800" spc="10" dirty="0">
                <a:latin typeface="Arial"/>
                <a:cs typeface="Arial"/>
              </a:rPr>
              <a:t> </a:t>
            </a:r>
            <a:r>
              <a:rPr sz="1800" spc="-10" dirty="0">
                <a:latin typeface="Arial"/>
                <a:cs typeface="Arial"/>
              </a:rPr>
              <a:t>F21x,</a:t>
            </a:r>
            <a:r>
              <a:rPr sz="1800" spc="10" dirty="0">
                <a:latin typeface="Arial"/>
                <a:cs typeface="Arial"/>
              </a:rPr>
              <a:t> </a:t>
            </a:r>
            <a:r>
              <a:rPr sz="1800" spc="-30" dirty="0">
                <a:latin typeface="Arial"/>
                <a:cs typeface="Arial"/>
              </a:rPr>
              <a:t>F21y,</a:t>
            </a:r>
            <a:r>
              <a:rPr sz="1800" spc="5" dirty="0">
                <a:latin typeface="Arial"/>
                <a:cs typeface="Arial"/>
              </a:rPr>
              <a:t> </a:t>
            </a:r>
            <a:r>
              <a:rPr sz="1800" spc="-10" dirty="0">
                <a:latin typeface="Arial"/>
                <a:cs typeface="Arial"/>
              </a:rPr>
              <a:t>F32x,</a:t>
            </a:r>
            <a:endParaRPr sz="1800">
              <a:latin typeface="Arial"/>
              <a:cs typeface="Arial"/>
            </a:endParaRPr>
          </a:p>
          <a:p>
            <a:pPr marL="21590">
              <a:lnSpc>
                <a:spcPts val="2150"/>
              </a:lnSpc>
            </a:pPr>
            <a:r>
              <a:rPr sz="1800" spc="-5" dirty="0">
                <a:latin typeface="Arial"/>
                <a:cs typeface="Arial"/>
              </a:rPr>
              <a:t>F32y</a:t>
            </a:r>
            <a:r>
              <a:rPr sz="1800" dirty="0">
                <a:latin typeface="宋体"/>
                <a:cs typeface="宋体"/>
              </a:rPr>
              <a:t>的表达式</a:t>
            </a:r>
            <a:endParaRPr sz="1800">
              <a:latin typeface="宋体"/>
              <a:cs typeface="宋体"/>
            </a:endParaRPr>
          </a:p>
          <a:p>
            <a:pPr marL="21590">
              <a:lnSpc>
                <a:spcPts val="2150"/>
              </a:lnSpc>
            </a:pPr>
            <a:r>
              <a:rPr sz="1800" spc="5" dirty="0">
                <a:latin typeface="Arial"/>
                <a:cs typeface="Arial"/>
              </a:rPr>
              <a:t>end</a:t>
            </a:r>
            <a:endParaRPr sz="1800">
              <a:latin typeface="Arial"/>
              <a:cs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3122"/>
            <a:ext cx="8164830" cy="572770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a:lnSpc>
                <a:spcPct val="100000"/>
              </a:lnSpc>
              <a:spcBef>
                <a:spcPts val="790"/>
              </a:spcBef>
            </a:pPr>
            <a:r>
              <a:rPr sz="1800" dirty="0">
                <a:latin typeface="宋体"/>
                <a:cs typeface="宋体"/>
              </a:rPr>
              <a:t>其中，</a:t>
            </a:r>
            <a:r>
              <a:rPr sz="1800" dirty="0">
                <a:latin typeface="Arial"/>
                <a:cs typeface="Arial"/>
              </a:rPr>
              <a:t>thetaAdtdt,</a:t>
            </a:r>
            <a:r>
              <a:rPr sz="1800" spc="-70" dirty="0">
                <a:latin typeface="Arial"/>
                <a:cs typeface="Arial"/>
              </a:rPr>
              <a:t> </a:t>
            </a:r>
            <a:r>
              <a:rPr sz="1800" spc="-10" dirty="0">
                <a:latin typeface="Arial"/>
                <a:cs typeface="Arial"/>
              </a:rPr>
              <a:t>F01x,</a:t>
            </a:r>
            <a:r>
              <a:rPr sz="1800" spc="25" dirty="0">
                <a:latin typeface="Arial"/>
                <a:cs typeface="Arial"/>
              </a:rPr>
              <a:t> </a:t>
            </a:r>
            <a:r>
              <a:rPr sz="1800" spc="-30" dirty="0">
                <a:latin typeface="Arial"/>
                <a:cs typeface="Arial"/>
              </a:rPr>
              <a:t>F01y,</a:t>
            </a:r>
            <a:r>
              <a:rPr sz="1800" spc="-20" dirty="0">
                <a:latin typeface="Arial"/>
                <a:cs typeface="Arial"/>
              </a:rPr>
              <a:t> </a:t>
            </a:r>
            <a:r>
              <a:rPr sz="1800" spc="-10" dirty="0">
                <a:latin typeface="Arial"/>
                <a:cs typeface="Arial"/>
              </a:rPr>
              <a:t>F21x,</a:t>
            </a:r>
            <a:r>
              <a:rPr sz="1800" spc="25" dirty="0">
                <a:latin typeface="Arial"/>
                <a:cs typeface="Arial"/>
              </a:rPr>
              <a:t> </a:t>
            </a:r>
            <a:r>
              <a:rPr sz="1800" spc="-30" dirty="0">
                <a:latin typeface="Arial"/>
                <a:cs typeface="Arial"/>
              </a:rPr>
              <a:t>F21y,</a:t>
            </a:r>
            <a:r>
              <a:rPr sz="1800" spc="5" dirty="0">
                <a:latin typeface="Arial"/>
                <a:cs typeface="Arial"/>
              </a:rPr>
              <a:t> </a:t>
            </a:r>
            <a:r>
              <a:rPr sz="1800" spc="-10" dirty="0">
                <a:latin typeface="Arial"/>
                <a:cs typeface="Arial"/>
              </a:rPr>
              <a:t>F32x,</a:t>
            </a:r>
            <a:r>
              <a:rPr sz="1800" spc="5" dirty="0">
                <a:latin typeface="Arial"/>
                <a:cs typeface="Arial"/>
              </a:rPr>
              <a:t> </a:t>
            </a:r>
            <a:r>
              <a:rPr sz="1800" spc="10" dirty="0">
                <a:latin typeface="Arial"/>
                <a:cs typeface="Arial"/>
              </a:rPr>
              <a:t>F32y</a:t>
            </a:r>
            <a:r>
              <a:rPr sz="1800" dirty="0">
                <a:latin typeface="宋体"/>
                <a:cs typeface="宋体"/>
              </a:rPr>
              <a:t>的表达式可以通过</a:t>
            </a:r>
            <a:endParaRPr sz="1800">
              <a:latin typeface="宋体"/>
              <a:cs typeface="宋体"/>
            </a:endParaRPr>
          </a:p>
          <a:p>
            <a:pPr marL="12700">
              <a:lnSpc>
                <a:spcPct val="100000"/>
              </a:lnSpc>
            </a:pPr>
            <a:r>
              <a:rPr sz="1800" spc="-35" dirty="0">
                <a:latin typeface="Arial"/>
                <a:cs typeface="Arial"/>
              </a:rPr>
              <a:t>MATLAB</a:t>
            </a:r>
            <a:r>
              <a:rPr sz="1800" spc="-5" dirty="0">
                <a:latin typeface="宋体"/>
                <a:cs typeface="宋体"/>
              </a:rPr>
              <a:t>符号计算获得：</a:t>
            </a:r>
            <a:endParaRPr sz="1800">
              <a:latin typeface="宋体"/>
              <a:cs typeface="宋体"/>
            </a:endParaRPr>
          </a:p>
          <a:p>
            <a:pPr marL="21590" marR="286385">
              <a:lnSpc>
                <a:spcPct val="100000"/>
              </a:lnSpc>
              <a:spcBef>
                <a:spcPts val="610"/>
              </a:spcBef>
            </a:pPr>
            <a:r>
              <a:rPr sz="1800" dirty="0">
                <a:latin typeface="Arial"/>
                <a:cs typeface="Arial"/>
              </a:rPr>
              <a:t>syms F01x F21x F01y F21y F32x F32y </a:t>
            </a:r>
            <a:r>
              <a:rPr sz="1800" spc="-10" dirty="0">
                <a:latin typeface="Arial"/>
                <a:cs typeface="Arial"/>
              </a:rPr>
              <a:t>T01 </a:t>
            </a:r>
            <a:r>
              <a:rPr sz="1800" dirty="0">
                <a:latin typeface="Arial"/>
                <a:cs typeface="Arial"/>
              </a:rPr>
              <a:t>F03x m1 m2 m3 a1x a1y a2x</a:t>
            </a:r>
            <a:r>
              <a:rPr sz="1800" spc="-355" dirty="0">
                <a:latin typeface="Arial"/>
                <a:cs typeface="Arial"/>
              </a:rPr>
              <a:t> </a:t>
            </a:r>
            <a:r>
              <a:rPr sz="1800" dirty="0">
                <a:latin typeface="Arial"/>
                <a:cs typeface="Arial"/>
              </a:rPr>
              <a:t>a2y  a3x </a:t>
            </a:r>
            <a:r>
              <a:rPr sz="1800" spc="-5" dirty="0">
                <a:latin typeface="Arial"/>
                <a:cs typeface="Arial"/>
              </a:rPr>
              <a:t>G1 </a:t>
            </a:r>
            <a:r>
              <a:rPr sz="1800" dirty="0">
                <a:latin typeface="Arial"/>
                <a:cs typeface="Arial"/>
              </a:rPr>
              <a:t>G2 thetaA thetaC I1 I2 L1 L2 thetaAdt thetaAdtdt thetaCdt thetaCdtdt  LACdtdt</a:t>
            </a:r>
            <a:endParaRPr sz="1800">
              <a:latin typeface="Arial"/>
              <a:cs typeface="Arial"/>
            </a:endParaRPr>
          </a:p>
          <a:p>
            <a:pPr marL="21590">
              <a:lnSpc>
                <a:spcPct val="100000"/>
              </a:lnSpc>
            </a:pPr>
            <a:r>
              <a:rPr sz="1800" dirty="0">
                <a:latin typeface="Arial"/>
                <a:cs typeface="Arial"/>
              </a:rPr>
              <a:t>LAB=L1;</a:t>
            </a:r>
            <a:endParaRPr sz="1800">
              <a:latin typeface="Arial"/>
              <a:cs typeface="Arial"/>
            </a:endParaRPr>
          </a:p>
          <a:p>
            <a:pPr marL="21590">
              <a:lnSpc>
                <a:spcPct val="100000"/>
              </a:lnSpc>
              <a:spcBef>
                <a:spcPts val="5"/>
              </a:spcBef>
            </a:pPr>
            <a:r>
              <a:rPr sz="1800" dirty="0">
                <a:latin typeface="Arial"/>
                <a:cs typeface="Arial"/>
              </a:rPr>
              <a:t>LBC=L2;</a:t>
            </a:r>
            <a:endParaRPr sz="1800">
              <a:latin typeface="Arial"/>
              <a:cs typeface="Arial"/>
            </a:endParaRPr>
          </a:p>
          <a:p>
            <a:pPr marL="21590">
              <a:lnSpc>
                <a:spcPct val="100000"/>
              </a:lnSpc>
            </a:pPr>
            <a:r>
              <a:rPr sz="1800" dirty="0">
                <a:latin typeface="Arial"/>
                <a:cs typeface="Arial"/>
              </a:rPr>
              <a:t>thetaCdtdt = </a:t>
            </a:r>
            <a:r>
              <a:rPr sz="1800" spc="5" dirty="0">
                <a:latin typeface="Arial"/>
                <a:cs typeface="Arial"/>
              </a:rPr>
              <a:t>(- </a:t>
            </a:r>
            <a:r>
              <a:rPr sz="1800" dirty="0">
                <a:latin typeface="Arial"/>
                <a:cs typeface="Arial"/>
              </a:rPr>
              <a:t>LAB * sin(thetaA) * </a:t>
            </a:r>
            <a:r>
              <a:rPr sz="1800" spc="-5" dirty="0">
                <a:latin typeface="Arial"/>
                <a:cs typeface="Arial"/>
              </a:rPr>
              <a:t>thetaAdt^2 </a:t>
            </a:r>
            <a:r>
              <a:rPr sz="1800" dirty="0">
                <a:latin typeface="Arial"/>
                <a:cs typeface="Arial"/>
              </a:rPr>
              <a:t>+ LBC * sin(thetaC) * </a:t>
            </a:r>
            <a:r>
              <a:rPr sz="1800" spc="-5" dirty="0">
                <a:latin typeface="Arial"/>
                <a:cs typeface="Arial"/>
              </a:rPr>
              <a:t>thetaCdt^2</a:t>
            </a:r>
            <a:r>
              <a:rPr sz="1800" spc="-175" dirty="0">
                <a:latin typeface="Arial"/>
                <a:cs typeface="Arial"/>
              </a:rPr>
              <a:t> </a:t>
            </a:r>
            <a:r>
              <a:rPr sz="1800" dirty="0">
                <a:latin typeface="Arial"/>
                <a:cs typeface="Arial"/>
              </a:rPr>
              <a:t>+</a:t>
            </a:r>
            <a:endParaRPr sz="1800">
              <a:latin typeface="Arial"/>
              <a:cs typeface="Arial"/>
            </a:endParaRPr>
          </a:p>
          <a:p>
            <a:pPr marL="21590">
              <a:lnSpc>
                <a:spcPct val="100000"/>
              </a:lnSpc>
            </a:pPr>
            <a:r>
              <a:rPr sz="1800" dirty="0">
                <a:latin typeface="Arial"/>
                <a:cs typeface="Arial"/>
              </a:rPr>
              <a:t>LAB </a:t>
            </a:r>
            <a:r>
              <a:rPr sz="1800" spc="-5" dirty="0">
                <a:latin typeface="Arial"/>
                <a:cs typeface="Arial"/>
              </a:rPr>
              <a:t>* </a:t>
            </a:r>
            <a:r>
              <a:rPr sz="1800" dirty="0">
                <a:latin typeface="Arial"/>
                <a:cs typeface="Arial"/>
              </a:rPr>
              <a:t>thetaAdtdt </a:t>
            </a:r>
            <a:r>
              <a:rPr sz="1800" spc="-5" dirty="0">
                <a:latin typeface="Arial"/>
                <a:cs typeface="Arial"/>
              </a:rPr>
              <a:t>* </a:t>
            </a:r>
            <a:r>
              <a:rPr sz="1800" dirty="0">
                <a:latin typeface="Arial"/>
                <a:cs typeface="Arial"/>
              </a:rPr>
              <a:t>cos(thetaA)) / (LBC </a:t>
            </a:r>
            <a:r>
              <a:rPr sz="1800" spc="-5" dirty="0">
                <a:latin typeface="Arial"/>
                <a:cs typeface="Arial"/>
              </a:rPr>
              <a:t>*</a:t>
            </a:r>
            <a:r>
              <a:rPr sz="1800" spc="-120" dirty="0">
                <a:latin typeface="Arial"/>
                <a:cs typeface="Arial"/>
              </a:rPr>
              <a:t> </a:t>
            </a:r>
            <a:r>
              <a:rPr sz="1800" dirty="0">
                <a:latin typeface="Arial"/>
                <a:cs typeface="Arial"/>
              </a:rPr>
              <a:t>cos(thetaC));</a:t>
            </a:r>
            <a:endParaRPr sz="1800">
              <a:latin typeface="Arial"/>
              <a:cs typeface="Arial"/>
            </a:endParaRPr>
          </a:p>
          <a:p>
            <a:pPr marL="21590">
              <a:lnSpc>
                <a:spcPct val="100000"/>
              </a:lnSpc>
            </a:pPr>
            <a:r>
              <a:rPr sz="1800" dirty="0">
                <a:latin typeface="Arial"/>
                <a:cs typeface="Arial"/>
              </a:rPr>
              <a:t>LACdtdt = - (LBC </a:t>
            </a:r>
            <a:r>
              <a:rPr sz="1800" spc="-5" dirty="0">
                <a:latin typeface="Arial"/>
                <a:cs typeface="Arial"/>
              </a:rPr>
              <a:t>* thetaCdt^2 * cos(thetaC)^2 </a:t>
            </a:r>
            <a:r>
              <a:rPr sz="1800" dirty="0">
                <a:latin typeface="Arial"/>
                <a:cs typeface="Arial"/>
              </a:rPr>
              <a:t>+ LBC </a:t>
            </a:r>
            <a:r>
              <a:rPr sz="1800" spc="-5" dirty="0">
                <a:latin typeface="Arial"/>
                <a:cs typeface="Arial"/>
              </a:rPr>
              <a:t>* thetaCdt^2</a:t>
            </a:r>
            <a:r>
              <a:rPr sz="1800" spc="-35" dirty="0">
                <a:latin typeface="Arial"/>
                <a:cs typeface="Arial"/>
              </a:rPr>
              <a:t> </a:t>
            </a:r>
            <a:r>
              <a:rPr sz="1800" spc="-5" dirty="0">
                <a:latin typeface="Arial"/>
                <a:cs typeface="Arial"/>
              </a:rPr>
              <a:t>*</a:t>
            </a:r>
            <a:endParaRPr sz="1800">
              <a:latin typeface="Arial"/>
              <a:cs typeface="Arial"/>
            </a:endParaRPr>
          </a:p>
          <a:p>
            <a:pPr marL="21590">
              <a:lnSpc>
                <a:spcPct val="100000"/>
              </a:lnSpc>
            </a:pPr>
            <a:r>
              <a:rPr sz="1800" spc="-5" dirty="0">
                <a:latin typeface="Arial"/>
                <a:cs typeface="Arial"/>
              </a:rPr>
              <a:t>sin(thetaC)^2 </a:t>
            </a:r>
            <a:r>
              <a:rPr sz="1800" dirty="0">
                <a:latin typeface="Arial"/>
                <a:cs typeface="Arial"/>
              </a:rPr>
              <a:t>+ LAB * </a:t>
            </a:r>
            <a:r>
              <a:rPr sz="1800" spc="-5" dirty="0">
                <a:latin typeface="Arial"/>
                <a:cs typeface="Arial"/>
              </a:rPr>
              <a:t>thetaAdt^2 </a:t>
            </a:r>
            <a:r>
              <a:rPr sz="1800" dirty="0">
                <a:latin typeface="Arial"/>
                <a:cs typeface="Arial"/>
              </a:rPr>
              <a:t>* cos(thetaA) * cos(thetaC) - LAB *</a:t>
            </a:r>
            <a:r>
              <a:rPr sz="1800" spc="-55" dirty="0">
                <a:latin typeface="Arial"/>
                <a:cs typeface="Arial"/>
              </a:rPr>
              <a:t> </a:t>
            </a:r>
            <a:r>
              <a:rPr sz="1800" spc="-5" dirty="0">
                <a:latin typeface="Arial"/>
                <a:cs typeface="Arial"/>
              </a:rPr>
              <a:t>thetaAdt^2</a:t>
            </a:r>
            <a:endParaRPr sz="1800">
              <a:latin typeface="Arial"/>
              <a:cs typeface="Arial"/>
            </a:endParaRPr>
          </a:p>
          <a:p>
            <a:pPr marL="21590" marR="40005">
              <a:lnSpc>
                <a:spcPct val="100000"/>
              </a:lnSpc>
              <a:spcBef>
                <a:spcPts val="5"/>
              </a:spcBef>
            </a:pPr>
            <a:r>
              <a:rPr sz="1800" spc="-5" dirty="0">
                <a:latin typeface="Arial"/>
                <a:cs typeface="Arial"/>
              </a:rPr>
              <a:t>* </a:t>
            </a:r>
            <a:r>
              <a:rPr sz="1800" dirty="0">
                <a:latin typeface="Arial"/>
                <a:cs typeface="Arial"/>
              </a:rPr>
              <a:t>sin(thetaA) </a:t>
            </a:r>
            <a:r>
              <a:rPr sz="1800" spc="-5" dirty="0">
                <a:latin typeface="Arial"/>
                <a:cs typeface="Arial"/>
              </a:rPr>
              <a:t>* </a:t>
            </a:r>
            <a:r>
              <a:rPr sz="1800" dirty="0">
                <a:latin typeface="Arial"/>
                <a:cs typeface="Arial"/>
              </a:rPr>
              <a:t>sin(thetaC) + LAB </a:t>
            </a:r>
            <a:r>
              <a:rPr sz="1800" spc="-5" dirty="0">
                <a:latin typeface="Arial"/>
                <a:cs typeface="Arial"/>
              </a:rPr>
              <a:t>* </a:t>
            </a:r>
            <a:r>
              <a:rPr sz="1800" dirty="0">
                <a:latin typeface="Arial"/>
                <a:cs typeface="Arial"/>
              </a:rPr>
              <a:t>thetaAdtdt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sin(thetaC) + LAB</a:t>
            </a:r>
            <a:r>
              <a:rPr sz="1800" spc="-240" dirty="0">
                <a:latin typeface="Arial"/>
                <a:cs typeface="Arial"/>
              </a:rPr>
              <a:t> </a:t>
            </a:r>
            <a:r>
              <a:rPr sz="1800" spc="-5" dirty="0">
                <a:latin typeface="Arial"/>
                <a:cs typeface="Arial"/>
              </a:rPr>
              <a:t>*  </a:t>
            </a:r>
            <a:r>
              <a:rPr sz="1800" dirty="0">
                <a:latin typeface="Arial"/>
                <a:cs typeface="Arial"/>
              </a:rPr>
              <a:t>thetaAdtdt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sin(thetaA)) /</a:t>
            </a:r>
            <a:r>
              <a:rPr sz="1800" spc="-175" dirty="0">
                <a:latin typeface="Arial"/>
                <a:cs typeface="Arial"/>
              </a:rPr>
              <a:t> </a:t>
            </a:r>
            <a:r>
              <a:rPr sz="1800" dirty="0">
                <a:latin typeface="Arial"/>
                <a:cs typeface="Arial"/>
              </a:rPr>
              <a:t>cos(thetaC);</a:t>
            </a:r>
            <a:endParaRPr sz="1800">
              <a:latin typeface="Arial"/>
              <a:cs typeface="Arial"/>
            </a:endParaRPr>
          </a:p>
          <a:p>
            <a:pPr marL="21590" marR="176530">
              <a:lnSpc>
                <a:spcPct val="100000"/>
              </a:lnSpc>
            </a:pPr>
            <a:r>
              <a:rPr sz="1800" dirty="0">
                <a:latin typeface="Arial"/>
                <a:cs typeface="Arial"/>
              </a:rPr>
              <a:t>a1x = - (L1 * cos(thetaA) * </a:t>
            </a:r>
            <a:r>
              <a:rPr sz="1800" spc="-5" dirty="0">
                <a:latin typeface="Arial"/>
                <a:cs typeface="Arial"/>
              </a:rPr>
              <a:t>thetaAdt^2) </a:t>
            </a:r>
            <a:r>
              <a:rPr sz="1800" dirty="0">
                <a:latin typeface="Arial"/>
                <a:cs typeface="Arial"/>
              </a:rPr>
              <a:t>/ 2 - (L1 * sin(thetaA) * thetaAdtdt) / 2;  a1y = (L1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thetaAdtdt) / </a:t>
            </a:r>
            <a:r>
              <a:rPr sz="1800" spc="-5" dirty="0">
                <a:latin typeface="Arial"/>
                <a:cs typeface="Arial"/>
              </a:rPr>
              <a:t>2 </a:t>
            </a:r>
            <a:r>
              <a:rPr sz="1800" dirty="0">
                <a:latin typeface="Arial"/>
                <a:cs typeface="Arial"/>
              </a:rPr>
              <a:t>- (L1 </a:t>
            </a:r>
            <a:r>
              <a:rPr sz="1800" spc="-5" dirty="0">
                <a:latin typeface="Arial"/>
                <a:cs typeface="Arial"/>
              </a:rPr>
              <a:t>* </a:t>
            </a:r>
            <a:r>
              <a:rPr sz="1800" dirty="0">
                <a:latin typeface="Arial"/>
                <a:cs typeface="Arial"/>
              </a:rPr>
              <a:t>sin(thetaA) </a:t>
            </a:r>
            <a:r>
              <a:rPr sz="1800" spc="-5" dirty="0">
                <a:latin typeface="Arial"/>
                <a:cs typeface="Arial"/>
              </a:rPr>
              <a:t>* thetaAdt^2) </a:t>
            </a:r>
            <a:r>
              <a:rPr sz="1800" dirty="0">
                <a:latin typeface="Arial"/>
                <a:cs typeface="Arial"/>
              </a:rPr>
              <a:t>/ 2;  a2x = - L1 * cos(thetaA) * </a:t>
            </a:r>
            <a:r>
              <a:rPr sz="1800" spc="-5" dirty="0">
                <a:latin typeface="Arial"/>
                <a:cs typeface="Arial"/>
              </a:rPr>
              <a:t>thetaAdt^2 </a:t>
            </a:r>
            <a:r>
              <a:rPr sz="1800" dirty="0">
                <a:latin typeface="Arial"/>
                <a:cs typeface="Arial"/>
              </a:rPr>
              <a:t>- (L2 * cos(thetaC) * </a:t>
            </a:r>
            <a:r>
              <a:rPr sz="1800" spc="-5" dirty="0">
                <a:latin typeface="Arial"/>
                <a:cs typeface="Arial"/>
              </a:rPr>
              <a:t>thetaCdt^2) </a:t>
            </a:r>
            <a:r>
              <a:rPr sz="1800" dirty="0">
                <a:latin typeface="Arial"/>
                <a:cs typeface="Arial"/>
              </a:rPr>
              <a:t>/ 2 - L1 *  sin(thetaA) </a:t>
            </a:r>
            <a:r>
              <a:rPr sz="1800" spc="-5" dirty="0">
                <a:latin typeface="Arial"/>
                <a:cs typeface="Arial"/>
              </a:rPr>
              <a:t>* </a:t>
            </a:r>
            <a:r>
              <a:rPr sz="1800" dirty="0">
                <a:latin typeface="Arial"/>
                <a:cs typeface="Arial"/>
              </a:rPr>
              <a:t>thetaAdtdt - (L2 </a:t>
            </a:r>
            <a:r>
              <a:rPr sz="1800" spc="-5" dirty="0">
                <a:latin typeface="Arial"/>
                <a:cs typeface="Arial"/>
              </a:rPr>
              <a:t>* </a:t>
            </a:r>
            <a:r>
              <a:rPr sz="1800" dirty="0">
                <a:latin typeface="Arial"/>
                <a:cs typeface="Arial"/>
              </a:rPr>
              <a:t>sin(thetaC) </a:t>
            </a:r>
            <a:r>
              <a:rPr sz="1800" spc="-5" dirty="0">
                <a:latin typeface="Arial"/>
                <a:cs typeface="Arial"/>
              </a:rPr>
              <a:t>* </a:t>
            </a:r>
            <a:r>
              <a:rPr sz="1800" dirty="0">
                <a:latin typeface="Arial"/>
                <a:cs typeface="Arial"/>
              </a:rPr>
              <a:t>thetaCdtdt) /</a:t>
            </a:r>
            <a:r>
              <a:rPr sz="1800" spc="-195" dirty="0">
                <a:latin typeface="Arial"/>
                <a:cs typeface="Arial"/>
              </a:rPr>
              <a:t> </a:t>
            </a:r>
            <a:r>
              <a:rPr sz="1800" dirty="0">
                <a:latin typeface="Arial"/>
                <a:cs typeface="Arial"/>
              </a:rPr>
              <a:t>2;</a:t>
            </a:r>
            <a:endParaRPr sz="1800">
              <a:latin typeface="Arial"/>
              <a:cs typeface="Arial"/>
            </a:endParaRPr>
          </a:p>
          <a:p>
            <a:pPr marL="21590">
              <a:lnSpc>
                <a:spcPct val="100000"/>
              </a:lnSpc>
              <a:spcBef>
                <a:spcPts val="5"/>
              </a:spcBef>
            </a:pPr>
            <a:r>
              <a:rPr sz="1800" dirty="0">
                <a:latin typeface="Arial"/>
                <a:cs typeface="Arial"/>
              </a:rPr>
              <a:t>a2y = (L2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thetaCdtdt) / </a:t>
            </a:r>
            <a:r>
              <a:rPr sz="1800" spc="-5" dirty="0">
                <a:latin typeface="Arial"/>
                <a:cs typeface="Arial"/>
              </a:rPr>
              <a:t>2 </a:t>
            </a:r>
            <a:r>
              <a:rPr sz="1800" dirty="0">
                <a:latin typeface="Arial"/>
                <a:cs typeface="Arial"/>
              </a:rPr>
              <a:t>- (L2 </a:t>
            </a:r>
            <a:r>
              <a:rPr sz="1800" spc="-5" dirty="0">
                <a:latin typeface="Arial"/>
                <a:cs typeface="Arial"/>
              </a:rPr>
              <a:t>* </a:t>
            </a:r>
            <a:r>
              <a:rPr sz="1800" dirty="0">
                <a:latin typeface="Arial"/>
                <a:cs typeface="Arial"/>
              </a:rPr>
              <a:t>sin(thetaC) </a:t>
            </a:r>
            <a:r>
              <a:rPr sz="1800" spc="-5" dirty="0">
                <a:latin typeface="Arial"/>
                <a:cs typeface="Arial"/>
              </a:rPr>
              <a:t>* thetaCdt^2) </a:t>
            </a:r>
            <a:r>
              <a:rPr sz="1800" dirty="0">
                <a:latin typeface="Arial"/>
                <a:cs typeface="Arial"/>
              </a:rPr>
              <a:t>/</a:t>
            </a:r>
            <a:r>
              <a:rPr sz="1800" spc="-125" dirty="0">
                <a:latin typeface="Arial"/>
                <a:cs typeface="Arial"/>
              </a:rPr>
              <a:t> </a:t>
            </a:r>
            <a:r>
              <a:rPr sz="1800" dirty="0">
                <a:latin typeface="Arial"/>
                <a:cs typeface="Arial"/>
              </a:rPr>
              <a:t>2;</a:t>
            </a:r>
            <a:endParaRPr sz="18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094734" y="1679269"/>
            <a:ext cx="1049655" cy="636905"/>
          </a:xfrm>
          <a:prstGeom prst="rect">
            <a:avLst/>
          </a:prstGeom>
        </p:spPr>
        <p:txBody>
          <a:bodyPr vert="horz" wrap="square" lIns="0" tIns="13970" rIns="0" bIns="0" rtlCol="0">
            <a:spAutoFit/>
          </a:bodyPr>
          <a:lstStyle/>
          <a:p>
            <a:pPr marL="12700">
              <a:lnSpc>
                <a:spcPct val="100000"/>
              </a:lnSpc>
              <a:spcBef>
                <a:spcPts val="110"/>
              </a:spcBef>
            </a:pPr>
            <a:r>
              <a:rPr sz="4000" b="1" spc="10" dirty="0">
                <a:latin typeface="宋体"/>
                <a:cs typeface="宋体"/>
              </a:rPr>
              <a:t>琴诗</a:t>
            </a:r>
            <a:endParaRPr sz="4000">
              <a:latin typeface="宋体"/>
              <a:cs typeface="宋体"/>
            </a:endParaRPr>
          </a:p>
        </p:txBody>
      </p:sp>
      <p:sp>
        <p:nvSpPr>
          <p:cNvPr id="4" name="object 4"/>
          <p:cNvSpPr txBox="1"/>
          <p:nvPr/>
        </p:nvSpPr>
        <p:spPr>
          <a:xfrm>
            <a:off x="3972559" y="2545461"/>
            <a:ext cx="1292225" cy="329565"/>
          </a:xfrm>
          <a:prstGeom prst="rect">
            <a:avLst/>
          </a:prstGeom>
        </p:spPr>
        <p:txBody>
          <a:bodyPr vert="horz" wrap="square" lIns="0" tIns="11430" rIns="0" bIns="0" rtlCol="0">
            <a:spAutoFit/>
          </a:bodyPr>
          <a:lstStyle/>
          <a:p>
            <a:pPr marL="12700">
              <a:lnSpc>
                <a:spcPct val="100000"/>
              </a:lnSpc>
              <a:spcBef>
                <a:spcPts val="90"/>
              </a:spcBef>
            </a:pPr>
            <a:r>
              <a:rPr sz="2000" spc="-10" dirty="0">
                <a:latin typeface="宋体"/>
                <a:cs typeface="宋体"/>
              </a:rPr>
              <a:t>苏轼（宋）</a:t>
            </a:r>
            <a:endParaRPr sz="2000">
              <a:latin typeface="宋体"/>
              <a:cs typeface="宋体"/>
            </a:endParaRPr>
          </a:p>
        </p:txBody>
      </p:sp>
      <p:sp>
        <p:nvSpPr>
          <p:cNvPr id="5" name="object 5"/>
          <p:cNvSpPr txBox="1"/>
          <p:nvPr/>
        </p:nvSpPr>
        <p:spPr>
          <a:xfrm>
            <a:off x="948029" y="3118561"/>
            <a:ext cx="7345680" cy="1123315"/>
          </a:xfrm>
          <a:prstGeom prst="rect">
            <a:avLst/>
          </a:prstGeom>
        </p:spPr>
        <p:txBody>
          <a:bodyPr vert="horz" wrap="square" lIns="0" tIns="12700" rIns="0" bIns="0" rtlCol="0">
            <a:spAutoFit/>
          </a:bodyPr>
          <a:lstStyle/>
          <a:p>
            <a:pPr marL="12700" marR="5080">
              <a:lnSpc>
                <a:spcPct val="100000"/>
              </a:lnSpc>
              <a:spcBef>
                <a:spcPts val="100"/>
              </a:spcBef>
            </a:pPr>
            <a:r>
              <a:rPr sz="3600" dirty="0">
                <a:latin typeface="宋体"/>
                <a:cs typeface="宋体"/>
              </a:rPr>
              <a:t>若言琴上有琴声，放在匣中何不鸣？ 若言声在指头上，何不于君指上听？</a:t>
            </a:r>
            <a:endParaRPr sz="3600">
              <a:latin typeface="宋体"/>
              <a:cs typeface="宋体"/>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7876"/>
            <a:ext cx="8220075" cy="5026025"/>
          </a:xfrm>
          <a:prstGeom prst="rect">
            <a:avLst/>
          </a:prstGeom>
        </p:spPr>
        <p:txBody>
          <a:bodyPr vert="horz" wrap="square" lIns="0" tIns="165735" rIns="0" bIns="0" rtlCol="0">
            <a:spAutoFit/>
          </a:bodyPr>
          <a:lstStyle/>
          <a:p>
            <a:pPr marL="13970">
              <a:lnSpc>
                <a:spcPct val="100000"/>
              </a:lnSpc>
              <a:spcBef>
                <a:spcPts val="130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marR="6133465">
              <a:lnSpc>
                <a:spcPct val="100000"/>
              </a:lnSpc>
              <a:spcBef>
                <a:spcPts val="770"/>
              </a:spcBef>
            </a:pPr>
            <a:r>
              <a:rPr sz="1800" dirty="0">
                <a:latin typeface="Arial"/>
                <a:cs typeface="Arial"/>
              </a:rPr>
              <a:t>a3x = LACdtdt;  alpha1 = thetaAdtdt;  alpha2 =</a:t>
            </a:r>
            <a:r>
              <a:rPr sz="1800" spc="-114" dirty="0">
                <a:latin typeface="Arial"/>
                <a:cs typeface="Arial"/>
              </a:rPr>
              <a:t> </a:t>
            </a:r>
            <a:r>
              <a:rPr sz="1800" dirty="0">
                <a:latin typeface="Arial"/>
                <a:cs typeface="Arial"/>
              </a:rPr>
              <a:t>thetaCdtdt;</a:t>
            </a:r>
            <a:endParaRPr sz="1800">
              <a:latin typeface="Arial"/>
              <a:cs typeface="Arial"/>
            </a:endParaRPr>
          </a:p>
          <a:p>
            <a:pPr marL="12700">
              <a:lnSpc>
                <a:spcPct val="100000"/>
              </a:lnSpc>
            </a:pPr>
            <a:r>
              <a:rPr sz="1800" dirty="0">
                <a:latin typeface="Arial"/>
                <a:cs typeface="Arial"/>
              </a:rPr>
              <a:t>eq1x = m1 </a:t>
            </a:r>
            <a:r>
              <a:rPr sz="1800" spc="-5" dirty="0">
                <a:latin typeface="Arial"/>
                <a:cs typeface="Arial"/>
              </a:rPr>
              <a:t>* </a:t>
            </a:r>
            <a:r>
              <a:rPr sz="1800" dirty="0">
                <a:latin typeface="Arial"/>
                <a:cs typeface="Arial"/>
              </a:rPr>
              <a:t>a1x == F01x -</a:t>
            </a:r>
            <a:r>
              <a:rPr sz="1800" spc="-85" dirty="0">
                <a:latin typeface="Arial"/>
                <a:cs typeface="Arial"/>
              </a:rPr>
              <a:t> </a:t>
            </a:r>
            <a:r>
              <a:rPr sz="1800" spc="-10" dirty="0">
                <a:latin typeface="Arial"/>
                <a:cs typeface="Arial"/>
              </a:rPr>
              <a:t>F21x;</a:t>
            </a:r>
            <a:endParaRPr sz="1800">
              <a:latin typeface="Arial"/>
              <a:cs typeface="Arial"/>
            </a:endParaRPr>
          </a:p>
          <a:p>
            <a:pPr marL="12700">
              <a:lnSpc>
                <a:spcPct val="100000"/>
              </a:lnSpc>
            </a:pPr>
            <a:r>
              <a:rPr sz="1800" dirty="0">
                <a:latin typeface="Arial"/>
                <a:cs typeface="Arial"/>
              </a:rPr>
              <a:t>eq1y = m1 * a1y == F01y - F21y -</a:t>
            </a:r>
            <a:r>
              <a:rPr sz="1800" spc="-110" dirty="0">
                <a:latin typeface="Arial"/>
                <a:cs typeface="Arial"/>
              </a:rPr>
              <a:t> </a:t>
            </a:r>
            <a:r>
              <a:rPr sz="1800" spc="-5" dirty="0">
                <a:latin typeface="Arial"/>
                <a:cs typeface="Arial"/>
              </a:rPr>
              <a:t>G1;</a:t>
            </a:r>
            <a:endParaRPr sz="1800">
              <a:latin typeface="Arial"/>
              <a:cs typeface="Arial"/>
            </a:endParaRPr>
          </a:p>
          <a:p>
            <a:pPr marL="12700">
              <a:lnSpc>
                <a:spcPct val="100000"/>
              </a:lnSpc>
              <a:spcBef>
                <a:spcPts val="5"/>
              </a:spcBef>
            </a:pPr>
            <a:r>
              <a:rPr sz="1800" dirty="0">
                <a:latin typeface="Arial"/>
                <a:cs typeface="Arial"/>
              </a:rPr>
              <a:t>eq1z = I1 </a:t>
            </a:r>
            <a:r>
              <a:rPr sz="1800" spc="-5" dirty="0">
                <a:latin typeface="Arial"/>
                <a:cs typeface="Arial"/>
              </a:rPr>
              <a:t>* </a:t>
            </a:r>
            <a:r>
              <a:rPr sz="1800" dirty="0">
                <a:latin typeface="Arial"/>
                <a:cs typeface="Arial"/>
              </a:rPr>
              <a:t>alpha1 == (F21x + </a:t>
            </a:r>
            <a:r>
              <a:rPr sz="1800" spc="-10" dirty="0">
                <a:latin typeface="Arial"/>
                <a:cs typeface="Arial"/>
              </a:rPr>
              <a:t>F01x) </a:t>
            </a:r>
            <a:r>
              <a:rPr sz="1800" spc="-5" dirty="0">
                <a:latin typeface="Arial"/>
                <a:cs typeface="Arial"/>
              </a:rPr>
              <a:t>* </a:t>
            </a:r>
            <a:r>
              <a:rPr sz="1800" dirty="0">
                <a:latin typeface="Arial"/>
                <a:cs typeface="Arial"/>
              </a:rPr>
              <a:t>L1 / </a:t>
            </a:r>
            <a:r>
              <a:rPr sz="1800" spc="-5" dirty="0">
                <a:latin typeface="Arial"/>
                <a:cs typeface="Arial"/>
              </a:rPr>
              <a:t>2 * </a:t>
            </a:r>
            <a:r>
              <a:rPr sz="1800" dirty="0">
                <a:latin typeface="Arial"/>
                <a:cs typeface="Arial"/>
              </a:rPr>
              <a:t>sin(thetaA) - (F21y + </a:t>
            </a:r>
            <a:r>
              <a:rPr sz="1800" spc="-5" dirty="0">
                <a:latin typeface="Arial"/>
                <a:cs typeface="Arial"/>
              </a:rPr>
              <a:t>F01y) * </a:t>
            </a:r>
            <a:r>
              <a:rPr sz="1800" dirty="0">
                <a:latin typeface="Arial"/>
                <a:cs typeface="Arial"/>
              </a:rPr>
              <a:t>L1</a:t>
            </a:r>
            <a:r>
              <a:rPr sz="1800" spc="-90" dirty="0">
                <a:latin typeface="Arial"/>
                <a:cs typeface="Arial"/>
              </a:rPr>
              <a:t> </a:t>
            </a:r>
            <a:r>
              <a:rPr sz="1800" dirty="0">
                <a:latin typeface="Arial"/>
                <a:cs typeface="Arial"/>
              </a:rPr>
              <a:t>/</a:t>
            </a:r>
            <a:endParaRPr sz="1800">
              <a:latin typeface="Arial"/>
              <a:cs typeface="Arial"/>
            </a:endParaRPr>
          </a:p>
          <a:p>
            <a:pPr marL="12700">
              <a:lnSpc>
                <a:spcPct val="100000"/>
              </a:lnSpc>
            </a:pPr>
            <a:r>
              <a:rPr sz="1800" dirty="0">
                <a:latin typeface="Arial"/>
                <a:cs typeface="Arial"/>
              </a:rPr>
              <a:t>2 * cos(thetaA) -</a:t>
            </a:r>
            <a:r>
              <a:rPr sz="1800" spc="-105" dirty="0">
                <a:latin typeface="Arial"/>
                <a:cs typeface="Arial"/>
              </a:rPr>
              <a:t> </a:t>
            </a:r>
            <a:r>
              <a:rPr sz="1800" spc="-5" dirty="0">
                <a:latin typeface="Arial"/>
                <a:cs typeface="Arial"/>
              </a:rPr>
              <a:t>T01;</a:t>
            </a:r>
            <a:endParaRPr sz="1800">
              <a:latin typeface="Arial"/>
              <a:cs typeface="Arial"/>
            </a:endParaRPr>
          </a:p>
          <a:p>
            <a:pPr marL="12700">
              <a:lnSpc>
                <a:spcPct val="100000"/>
              </a:lnSpc>
            </a:pPr>
            <a:r>
              <a:rPr sz="1800" dirty="0">
                <a:latin typeface="Arial"/>
                <a:cs typeface="Arial"/>
              </a:rPr>
              <a:t>eq2x = m2 </a:t>
            </a:r>
            <a:r>
              <a:rPr sz="1800" spc="-5" dirty="0">
                <a:latin typeface="Arial"/>
                <a:cs typeface="Arial"/>
              </a:rPr>
              <a:t>* </a:t>
            </a:r>
            <a:r>
              <a:rPr sz="1800" dirty="0">
                <a:latin typeface="Arial"/>
                <a:cs typeface="Arial"/>
              </a:rPr>
              <a:t>a2x == F21x -</a:t>
            </a:r>
            <a:r>
              <a:rPr sz="1800" spc="-85" dirty="0">
                <a:latin typeface="Arial"/>
                <a:cs typeface="Arial"/>
              </a:rPr>
              <a:t> </a:t>
            </a:r>
            <a:r>
              <a:rPr sz="1800" spc="-10" dirty="0">
                <a:latin typeface="Arial"/>
                <a:cs typeface="Arial"/>
              </a:rPr>
              <a:t>F32x;</a:t>
            </a:r>
            <a:endParaRPr sz="1800">
              <a:latin typeface="Arial"/>
              <a:cs typeface="Arial"/>
            </a:endParaRPr>
          </a:p>
          <a:p>
            <a:pPr marL="12700">
              <a:lnSpc>
                <a:spcPct val="100000"/>
              </a:lnSpc>
            </a:pPr>
            <a:r>
              <a:rPr sz="1800" dirty="0">
                <a:latin typeface="Arial"/>
                <a:cs typeface="Arial"/>
              </a:rPr>
              <a:t>eq2y = m2 </a:t>
            </a:r>
            <a:r>
              <a:rPr sz="1800" spc="-5" dirty="0">
                <a:latin typeface="Arial"/>
                <a:cs typeface="Arial"/>
              </a:rPr>
              <a:t>* </a:t>
            </a:r>
            <a:r>
              <a:rPr sz="1800" dirty="0">
                <a:latin typeface="Arial"/>
                <a:cs typeface="Arial"/>
              </a:rPr>
              <a:t>a2y == F21y + F32y -</a:t>
            </a:r>
            <a:r>
              <a:rPr sz="1800" spc="-105" dirty="0">
                <a:latin typeface="Arial"/>
                <a:cs typeface="Arial"/>
              </a:rPr>
              <a:t> </a:t>
            </a:r>
            <a:r>
              <a:rPr sz="1800" spc="-5" dirty="0">
                <a:latin typeface="Arial"/>
                <a:cs typeface="Arial"/>
              </a:rPr>
              <a:t>G2;</a:t>
            </a:r>
            <a:endParaRPr sz="1800">
              <a:latin typeface="Arial"/>
              <a:cs typeface="Arial"/>
            </a:endParaRPr>
          </a:p>
          <a:p>
            <a:pPr marL="12700">
              <a:lnSpc>
                <a:spcPct val="100000"/>
              </a:lnSpc>
            </a:pPr>
            <a:r>
              <a:rPr sz="1800" dirty="0">
                <a:latin typeface="Arial"/>
                <a:cs typeface="Arial"/>
              </a:rPr>
              <a:t>eq2z = I2 * alpha2 == (F32y - </a:t>
            </a:r>
            <a:r>
              <a:rPr sz="1800" spc="-5" dirty="0">
                <a:latin typeface="Arial"/>
                <a:cs typeface="Arial"/>
              </a:rPr>
              <a:t>F21y) </a:t>
            </a:r>
            <a:r>
              <a:rPr sz="1800" dirty="0">
                <a:latin typeface="Arial"/>
                <a:cs typeface="Arial"/>
              </a:rPr>
              <a:t>* L2 / 2 * cos(thetaC) - (F21x + </a:t>
            </a:r>
            <a:r>
              <a:rPr sz="1800" spc="-10" dirty="0">
                <a:latin typeface="Arial"/>
                <a:cs typeface="Arial"/>
              </a:rPr>
              <a:t>F32x) </a:t>
            </a:r>
            <a:r>
              <a:rPr sz="1800" dirty="0">
                <a:latin typeface="Arial"/>
                <a:cs typeface="Arial"/>
              </a:rPr>
              <a:t>* L2</a:t>
            </a:r>
            <a:r>
              <a:rPr sz="1800" spc="-170" dirty="0">
                <a:latin typeface="Arial"/>
                <a:cs typeface="Arial"/>
              </a:rPr>
              <a:t> </a:t>
            </a:r>
            <a:r>
              <a:rPr sz="1800" dirty="0">
                <a:latin typeface="Arial"/>
                <a:cs typeface="Arial"/>
              </a:rPr>
              <a:t>/</a:t>
            </a:r>
            <a:endParaRPr sz="1800">
              <a:latin typeface="Arial"/>
              <a:cs typeface="Arial"/>
            </a:endParaRPr>
          </a:p>
          <a:p>
            <a:pPr marL="12700">
              <a:lnSpc>
                <a:spcPct val="100000"/>
              </a:lnSpc>
              <a:spcBef>
                <a:spcPts val="5"/>
              </a:spcBef>
            </a:pPr>
            <a:r>
              <a:rPr sz="1800" spc="-5" dirty="0">
                <a:latin typeface="Arial"/>
                <a:cs typeface="Arial"/>
              </a:rPr>
              <a:t>2 *</a:t>
            </a:r>
            <a:r>
              <a:rPr sz="1800" spc="5" dirty="0">
                <a:latin typeface="Arial"/>
                <a:cs typeface="Arial"/>
              </a:rPr>
              <a:t> </a:t>
            </a:r>
            <a:r>
              <a:rPr sz="1800" dirty="0">
                <a:latin typeface="Arial"/>
                <a:cs typeface="Arial"/>
              </a:rPr>
              <a:t>sin(thetaC);</a:t>
            </a:r>
            <a:endParaRPr sz="1800">
              <a:latin typeface="Arial"/>
              <a:cs typeface="Arial"/>
            </a:endParaRPr>
          </a:p>
          <a:p>
            <a:pPr marL="12700">
              <a:lnSpc>
                <a:spcPct val="100000"/>
              </a:lnSpc>
            </a:pPr>
            <a:r>
              <a:rPr sz="1800" dirty="0">
                <a:latin typeface="Arial"/>
                <a:cs typeface="Arial"/>
              </a:rPr>
              <a:t>eq3x = m3 </a:t>
            </a:r>
            <a:r>
              <a:rPr sz="1800" spc="-5" dirty="0">
                <a:latin typeface="Arial"/>
                <a:cs typeface="Arial"/>
              </a:rPr>
              <a:t>* </a:t>
            </a:r>
            <a:r>
              <a:rPr sz="1800" dirty="0">
                <a:latin typeface="Arial"/>
                <a:cs typeface="Arial"/>
              </a:rPr>
              <a:t>a3x == F32x -</a:t>
            </a:r>
            <a:r>
              <a:rPr sz="1800" spc="-85" dirty="0">
                <a:latin typeface="Arial"/>
                <a:cs typeface="Arial"/>
              </a:rPr>
              <a:t> </a:t>
            </a:r>
            <a:r>
              <a:rPr sz="1800" spc="-10" dirty="0">
                <a:latin typeface="Arial"/>
                <a:cs typeface="Arial"/>
              </a:rPr>
              <a:t>F03x;</a:t>
            </a:r>
            <a:endParaRPr sz="1800">
              <a:latin typeface="Arial"/>
              <a:cs typeface="Arial"/>
            </a:endParaRPr>
          </a:p>
          <a:p>
            <a:pPr marL="12700">
              <a:lnSpc>
                <a:spcPct val="100000"/>
              </a:lnSpc>
            </a:pPr>
            <a:r>
              <a:rPr sz="1800" spc="-10" dirty="0">
                <a:latin typeface="Arial"/>
                <a:cs typeface="Arial"/>
              </a:rPr>
              <a:t>[F01x, F21x, </a:t>
            </a:r>
            <a:r>
              <a:rPr sz="1800" spc="-30" dirty="0">
                <a:latin typeface="Arial"/>
                <a:cs typeface="Arial"/>
              </a:rPr>
              <a:t>F01y, F21y, </a:t>
            </a:r>
            <a:r>
              <a:rPr sz="1800" spc="-5" dirty="0">
                <a:latin typeface="Arial"/>
                <a:cs typeface="Arial"/>
              </a:rPr>
              <a:t>F32x, </a:t>
            </a:r>
            <a:r>
              <a:rPr sz="1800" spc="-30" dirty="0">
                <a:latin typeface="Arial"/>
                <a:cs typeface="Arial"/>
              </a:rPr>
              <a:t>F32y, </a:t>
            </a:r>
            <a:r>
              <a:rPr sz="1800" spc="-5" dirty="0">
                <a:latin typeface="Arial"/>
                <a:cs typeface="Arial"/>
              </a:rPr>
              <a:t>thetaAdtdt] </a:t>
            </a:r>
            <a:r>
              <a:rPr sz="1800" dirty="0">
                <a:latin typeface="Arial"/>
                <a:cs typeface="Arial"/>
              </a:rPr>
              <a:t>= </a:t>
            </a:r>
            <a:r>
              <a:rPr sz="1800" spc="-10" dirty="0">
                <a:latin typeface="Arial"/>
                <a:cs typeface="Arial"/>
              </a:rPr>
              <a:t>solve(eq1x, </a:t>
            </a:r>
            <a:r>
              <a:rPr sz="1800" spc="-35" dirty="0">
                <a:latin typeface="Arial"/>
                <a:cs typeface="Arial"/>
              </a:rPr>
              <a:t>eq1y, </a:t>
            </a:r>
            <a:r>
              <a:rPr sz="1800" spc="-5" dirty="0">
                <a:latin typeface="Arial"/>
                <a:cs typeface="Arial"/>
              </a:rPr>
              <a:t>eq1z,</a:t>
            </a:r>
            <a:r>
              <a:rPr sz="1800" spc="220" dirty="0">
                <a:latin typeface="Arial"/>
                <a:cs typeface="Arial"/>
              </a:rPr>
              <a:t> </a:t>
            </a:r>
            <a:r>
              <a:rPr sz="1800" spc="-10" dirty="0">
                <a:latin typeface="Arial"/>
                <a:cs typeface="Arial"/>
              </a:rPr>
              <a:t>eq2x,</a:t>
            </a:r>
            <a:endParaRPr sz="1800">
              <a:latin typeface="Arial"/>
              <a:cs typeface="Arial"/>
            </a:endParaRPr>
          </a:p>
          <a:p>
            <a:pPr marL="12700">
              <a:lnSpc>
                <a:spcPct val="100000"/>
              </a:lnSpc>
              <a:tabLst>
                <a:tab pos="1923414" algn="l"/>
              </a:tabLst>
            </a:pPr>
            <a:r>
              <a:rPr sz="1800" spc="-30" dirty="0">
                <a:latin typeface="Arial"/>
                <a:cs typeface="Arial"/>
              </a:rPr>
              <a:t>eq2y,</a:t>
            </a:r>
            <a:r>
              <a:rPr sz="1800" spc="15" dirty="0">
                <a:latin typeface="Arial"/>
                <a:cs typeface="Arial"/>
              </a:rPr>
              <a:t> </a:t>
            </a:r>
            <a:r>
              <a:rPr sz="1800" spc="-5" dirty="0">
                <a:latin typeface="Arial"/>
                <a:cs typeface="Arial"/>
              </a:rPr>
              <a:t>eq2z, </a:t>
            </a:r>
            <a:r>
              <a:rPr sz="1800" spc="-10" dirty="0">
                <a:latin typeface="Arial"/>
                <a:cs typeface="Arial"/>
              </a:rPr>
              <a:t>eq3x,	</a:t>
            </a:r>
            <a:r>
              <a:rPr sz="1800" spc="-5" dirty="0">
                <a:latin typeface="Arial"/>
                <a:cs typeface="Arial"/>
              </a:rPr>
              <a:t>F01x, </a:t>
            </a:r>
            <a:r>
              <a:rPr sz="1800" spc="-10" dirty="0">
                <a:latin typeface="Arial"/>
                <a:cs typeface="Arial"/>
              </a:rPr>
              <a:t>F21x, </a:t>
            </a:r>
            <a:r>
              <a:rPr sz="1800" spc="-30" dirty="0">
                <a:latin typeface="Arial"/>
                <a:cs typeface="Arial"/>
              </a:rPr>
              <a:t>F01y, F21y, </a:t>
            </a:r>
            <a:r>
              <a:rPr sz="1800" spc="-10" dirty="0">
                <a:latin typeface="Arial"/>
                <a:cs typeface="Arial"/>
              </a:rPr>
              <a:t>F32x, </a:t>
            </a:r>
            <a:r>
              <a:rPr sz="1800" spc="-30" dirty="0">
                <a:latin typeface="Arial"/>
                <a:cs typeface="Arial"/>
              </a:rPr>
              <a:t>F32y,</a:t>
            </a:r>
            <a:r>
              <a:rPr sz="1800" spc="105" dirty="0">
                <a:latin typeface="Arial"/>
                <a:cs typeface="Arial"/>
              </a:rPr>
              <a:t> </a:t>
            </a:r>
            <a:r>
              <a:rPr sz="1800" dirty="0">
                <a:latin typeface="Arial"/>
                <a:cs typeface="Arial"/>
              </a:rPr>
              <a:t>thetaAdtdt)</a:t>
            </a:r>
            <a:endParaRPr sz="1800">
              <a:latin typeface="Arial"/>
              <a:cs typeface="Arial"/>
            </a:endParaRPr>
          </a:p>
          <a:p>
            <a:pPr marL="12700">
              <a:lnSpc>
                <a:spcPct val="100000"/>
              </a:lnSpc>
              <a:spcBef>
                <a:spcPts val="1625"/>
              </a:spcBef>
            </a:pPr>
            <a:r>
              <a:rPr sz="1800" dirty="0">
                <a:latin typeface="宋体"/>
                <a:cs typeface="宋体"/>
              </a:rPr>
              <a:t>把所获得的</a:t>
            </a:r>
            <a:r>
              <a:rPr sz="1800" dirty="0">
                <a:latin typeface="Arial"/>
                <a:cs typeface="Arial"/>
              </a:rPr>
              <a:t>thetaAdtdt</a:t>
            </a:r>
            <a:r>
              <a:rPr sz="1800" dirty="0">
                <a:latin typeface="宋体"/>
                <a:cs typeface="宋体"/>
              </a:rPr>
              <a:t>的正向动力学的符号解代</a:t>
            </a:r>
            <a:r>
              <a:rPr sz="1800" spc="5" dirty="0">
                <a:latin typeface="宋体"/>
                <a:cs typeface="宋体"/>
              </a:rPr>
              <a:t>入</a:t>
            </a:r>
            <a:r>
              <a:rPr sz="1800" dirty="0">
                <a:latin typeface="Arial"/>
                <a:cs typeface="Arial"/>
              </a:rPr>
              <a:t>thetaCdtdt,</a:t>
            </a:r>
            <a:r>
              <a:rPr sz="1800" spc="-95" dirty="0">
                <a:latin typeface="Arial"/>
                <a:cs typeface="Arial"/>
              </a:rPr>
              <a:t> </a:t>
            </a:r>
            <a:r>
              <a:rPr sz="1800" dirty="0">
                <a:latin typeface="Arial"/>
                <a:cs typeface="Arial"/>
              </a:rPr>
              <a:t>LACdtdt</a:t>
            </a:r>
            <a:r>
              <a:rPr sz="1800" dirty="0">
                <a:latin typeface="宋体"/>
                <a:cs typeface="宋体"/>
              </a:rPr>
              <a:t>的表达式：</a:t>
            </a:r>
            <a:endParaRPr sz="1800">
              <a:latin typeface="宋体"/>
              <a:cs typeface="宋体"/>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1150112"/>
            <a:ext cx="8178165" cy="4112260"/>
          </a:xfrm>
          <a:prstGeom prst="rect">
            <a:avLst/>
          </a:prstGeom>
        </p:spPr>
        <p:txBody>
          <a:bodyPr vert="horz" wrap="square" lIns="0" tIns="13335" rIns="0" bIns="0" rtlCol="0">
            <a:spAutoFit/>
          </a:bodyPr>
          <a:lstStyle/>
          <a:p>
            <a:pPr marL="13970">
              <a:lnSpc>
                <a:spcPct val="100000"/>
              </a:lnSpc>
              <a:spcBef>
                <a:spcPts val="10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a:lnSpc>
                <a:spcPct val="100000"/>
              </a:lnSpc>
              <a:spcBef>
                <a:spcPts val="60"/>
              </a:spcBef>
            </a:pPr>
            <a:r>
              <a:rPr sz="1800" dirty="0">
                <a:latin typeface="Arial"/>
                <a:cs typeface="Arial"/>
              </a:rPr>
              <a:t>thetaCdtdt = </a:t>
            </a:r>
            <a:r>
              <a:rPr sz="1800" spc="5" dirty="0">
                <a:latin typeface="Arial"/>
                <a:cs typeface="Arial"/>
              </a:rPr>
              <a:t>(- </a:t>
            </a:r>
            <a:r>
              <a:rPr sz="1800" dirty="0">
                <a:latin typeface="Arial"/>
                <a:cs typeface="Arial"/>
              </a:rPr>
              <a:t>LAB </a:t>
            </a:r>
            <a:r>
              <a:rPr sz="1800" spc="-5" dirty="0">
                <a:latin typeface="Arial"/>
                <a:cs typeface="Arial"/>
              </a:rPr>
              <a:t>* </a:t>
            </a:r>
            <a:r>
              <a:rPr sz="1800" dirty="0">
                <a:latin typeface="Arial"/>
                <a:cs typeface="Arial"/>
              </a:rPr>
              <a:t>sin(thetaA) </a:t>
            </a:r>
            <a:r>
              <a:rPr sz="1800" spc="-5" dirty="0">
                <a:latin typeface="Arial"/>
                <a:cs typeface="Arial"/>
              </a:rPr>
              <a:t>* thetaAdt^2 </a:t>
            </a:r>
            <a:r>
              <a:rPr sz="1800" dirty="0">
                <a:latin typeface="Arial"/>
                <a:cs typeface="Arial"/>
              </a:rPr>
              <a:t>+ LBC </a:t>
            </a:r>
            <a:r>
              <a:rPr sz="1800" spc="-5" dirty="0">
                <a:latin typeface="Arial"/>
                <a:cs typeface="Arial"/>
              </a:rPr>
              <a:t>* </a:t>
            </a:r>
            <a:r>
              <a:rPr sz="1800" dirty="0">
                <a:latin typeface="Arial"/>
                <a:cs typeface="Arial"/>
              </a:rPr>
              <a:t>sin(thetaC) </a:t>
            </a:r>
            <a:r>
              <a:rPr sz="1800" spc="-5" dirty="0">
                <a:latin typeface="Arial"/>
                <a:cs typeface="Arial"/>
              </a:rPr>
              <a:t>* thetaCdt^2</a:t>
            </a:r>
            <a:r>
              <a:rPr sz="1800" spc="-125" dirty="0">
                <a:latin typeface="Arial"/>
                <a:cs typeface="Arial"/>
              </a:rPr>
              <a:t> </a:t>
            </a:r>
            <a:r>
              <a:rPr sz="1800" dirty="0">
                <a:latin typeface="Arial"/>
                <a:cs typeface="Arial"/>
              </a:rPr>
              <a:t>+</a:t>
            </a:r>
            <a:endParaRPr sz="1800">
              <a:latin typeface="Arial"/>
              <a:cs typeface="Arial"/>
            </a:endParaRPr>
          </a:p>
          <a:p>
            <a:pPr marL="12700">
              <a:lnSpc>
                <a:spcPct val="100000"/>
              </a:lnSpc>
            </a:pPr>
            <a:r>
              <a:rPr sz="1800" dirty="0">
                <a:latin typeface="Arial"/>
                <a:cs typeface="Arial"/>
              </a:rPr>
              <a:t>LAB * thetaAdtdt * cos(thetaA)) / (LBC *</a:t>
            </a:r>
            <a:r>
              <a:rPr sz="1800" spc="-170" dirty="0">
                <a:latin typeface="Arial"/>
                <a:cs typeface="Arial"/>
              </a:rPr>
              <a:t> </a:t>
            </a:r>
            <a:r>
              <a:rPr sz="1800" dirty="0">
                <a:latin typeface="Arial"/>
                <a:cs typeface="Arial"/>
              </a:rPr>
              <a:t>cos(thetaC));</a:t>
            </a:r>
            <a:endParaRPr sz="1800">
              <a:latin typeface="Arial"/>
              <a:cs typeface="Arial"/>
            </a:endParaRPr>
          </a:p>
          <a:p>
            <a:pPr marL="12700" marR="89535">
              <a:lnSpc>
                <a:spcPct val="100000"/>
              </a:lnSpc>
            </a:pPr>
            <a:r>
              <a:rPr sz="1800" dirty="0">
                <a:latin typeface="Arial"/>
                <a:cs typeface="Arial"/>
              </a:rPr>
              <a:t>LACdtdt = - (LBC </a:t>
            </a:r>
            <a:r>
              <a:rPr sz="1800" spc="-5" dirty="0">
                <a:latin typeface="Arial"/>
                <a:cs typeface="Arial"/>
              </a:rPr>
              <a:t>* thetaCdt^2 * cos(thetaC)^2 </a:t>
            </a:r>
            <a:r>
              <a:rPr sz="1800" dirty="0">
                <a:latin typeface="Arial"/>
                <a:cs typeface="Arial"/>
              </a:rPr>
              <a:t>+ LBC </a:t>
            </a:r>
            <a:r>
              <a:rPr sz="1800" spc="-5" dirty="0">
                <a:latin typeface="Arial"/>
                <a:cs typeface="Arial"/>
              </a:rPr>
              <a:t>* thetaCdt^2 *  sin(thetaC)^2 </a:t>
            </a:r>
            <a:r>
              <a:rPr sz="1800" dirty="0">
                <a:latin typeface="Arial"/>
                <a:cs typeface="Arial"/>
              </a:rPr>
              <a:t>+ LAB </a:t>
            </a:r>
            <a:r>
              <a:rPr sz="1800" spc="-5" dirty="0">
                <a:latin typeface="Arial"/>
                <a:cs typeface="Arial"/>
              </a:rPr>
              <a:t>* thetaAdt^2 * </a:t>
            </a:r>
            <a:r>
              <a:rPr sz="1800" dirty="0">
                <a:latin typeface="Arial"/>
                <a:cs typeface="Arial"/>
              </a:rPr>
              <a:t>cos(thetaA) </a:t>
            </a:r>
            <a:r>
              <a:rPr sz="1800" spc="-5" dirty="0">
                <a:latin typeface="Arial"/>
                <a:cs typeface="Arial"/>
              </a:rPr>
              <a:t>* </a:t>
            </a:r>
            <a:r>
              <a:rPr sz="1800" dirty="0">
                <a:latin typeface="Arial"/>
                <a:cs typeface="Arial"/>
              </a:rPr>
              <a:t>cos(thetaC) - LAB </a:t>
            </a:r>
            <a:r>
              <a:rPr sz="1800" spc="-5" dirty="0">
                <a:latin typeface="Arial"/>
                <a:cs typeface="Arial"/>
              </a:rPr>
              <a:t>*</a:t>
            </a:r>
            <a:r>
              <a:rPr sz="1800" spc="30" dirty="0">
                <a:latin typeface="Arial"/>
                <a:cs typeface="Arial"/>
              </a:rPr>
              <a:t> </a:t>
            </a:r>
            <a:r>
              <a:rPr sz="1800" spc="-5" dirty="0">
                <a:latin typeface="Arial"/>
                <a:cs typeface="Arial"/>
              </a:rPr>
              <a:t>thetaAdt^2</a:t>
            </a:r>
            <a:endParaRPr sz="1800">
              <a:latin typeface="Arial"/>
              <a:cs typeface="Arial"/>
            </a:endParaRPr>
          </a:p>
          <a:p>
            <a:pPr marL="12700">
              <a:lnSpc>
                <a:spcPct val="100000"/>
              </a:lnSpc>
            </a:pPr>
            <a:r>
              <a:rPr sz="1800" dirty="0">
                <a:latin typeface="Arial"/>
                <a:cs typeface="Arial"/>
              </a:rPr>
              <a:t>* sin(thetaA) * sin(thetaC) + LAB * thetaAdtdt * cos(thetaA) * sin(thetaC) + LAB</a:t>
            </a:r>
            <a:r>
              <a:rPr sz="1800" spc="-315" dirty="0">
                <a:latin typeface="Arial"/>
                <a:cs typeface="Arial"/>
              </a:rPr>
              <a:t> </a:t>
            </a:r>
            <a:r>
              <a:rPr sz="1800" dirty="0">
                <a:latin typeface="Arial"/>
                <a:cs typeface="Arial"/>
              </a:rPr>
              <a:t>*</a:t>
            </a:r>
            <a:endParaRPr sz="1800">
              <a:latin typeface="Arial"/>
              <a:cs typeface="Arial"/>
            </a:endParaRPr>
          </a:p>
          <a:p>
            <a:pPr marL="12700">
              <a:lnSpc>
                <a:spcPct val="100000"/>
              </a:lnSpc>
              <a:spcBef>
                <a:spcPts val="5"/>
              </a:spcBef>
            </a:pPr>
            <a:r>
              <a:rPr sz="1800" dirty="0">
                <a:latin typeface="Arial"/>
                <a:cs typeface="Arial"/>
              </a:rPr>
              <a:t>thetaAdtdt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sin(thetaA)) /</a:t>
            </a:r>
            <a:r>
              <a:rPr sz="1800" spc="-175" dirty="0">
                <a:latin typeface="Arial"/>
                <a:cs typeface="Arial"/>
              </a:rPr>
              <a:t> </a:t>
            </a:r>
            <a:r>
              <a:rPr sz="1800" dirty="0">
                <a:latin typeface="Arial"/>
                <a:cs typeface="Arial"/>
              </a:rPr>
              <a:t>cos(thetaC);</a:t>
            </a:r>
            <a:endParaRPr sz="1800">
              <a:latin typeface="Arial"/>
              <a:cs typeface="Arial"/>
            </a:endParaRPr>
          </a:p>
          <a:p>
            <a:pPr marL="12700" marR="5080">
              <a:lnSpc>
                <a:spcPct val="100000"/>
              </a:lnSpc>
              <a:spcBef>
                <a:spcPts val="660"/>
              </a:spcBef>
            </a:pPr>
            <a:r>
              <a:rPr sz="1800" dirty="0">
                <a:latin typeface="宋体"/>
                <a:cs typeface="宋体"/>
              </a:rPr>
              <a:t>即可获得</a:t>
            </a:r>
            <a:r>
              <a:rPr sz="1800" dirty="0">
                <a:latin typeface="Arial"/>
                <a:cs typeface="Arial"/>
              </a:rPr>
              <a:t>thetaCdtdt,</a:t>
            </a:r>
            <a:r>
              <a:rPr sz="1800" spc="-60" dirty="0">
                <a:latin typeface="Arial"/>
                <a:cs typeface="Arial"/>
              </a:rPr>
              <a:t> </a:t>
            </a:r>
            <a:r>
              <a:rPr sz="1800" dirty="0">
                <a:latin typeface="Arial"/>
                <a:cs typeface="Arial"/>
              </a:rPr>
              <a:t>LACdtdt</a:t>
            </a:r>
            <a:r>
              <a:rPr sz="1800" dirty="0">
                <a:latin typeface="宋体"/>
                <a:cs typeface="宋体"/>
              </a:rPr>
              <a:t>的正向动力学的符号解。示波</a:t>
            </a:r>
            <a:r>
              <a:rPr sz="1800" spc="5" dirty="0">
                <a:latin typeface="宋体"/>
                <a:cs typeface="宋体"/>
              </a:rPr>
              <a:t>器</a:t>
            </a:r>
            <a:r>
              <a:rPr sz="1800" dirty="0">
                <a:latin typeface="Arial"/>
                <a:cs typeface="Arial"/>
              </a:rPr>
              <a:t>Scope</a:t>
            </a:r>
            <a:r>
              <a:rPr sz="1800" dirty="0">
                <a:latin typeface="宋体"/>
                <a:cs typeface="宋体"/>
              </a:rPr>
              <a:t>描述了滑块位 </a:t>
            </a:r>
            <a:r>
              <a:rPr sz="1800" spc="-5" dirty="0">
                <a:latin typeface="宋体"/>
                <a:cs typeface="宋体"/>
              </a:rPr>
              <a:t>置随时间的变化情况，如</a:t>
            </a:r>
            <a:r>
              <a:rPr sz="1800" spc="5" dirty="0">
                <a:latin typeface="宋体"/>
                <a:cs typeface="宋体"/>
              </a:rPr>
              <a:t>图</a:t>
            </a:r>
            <a:r>
              <a:rPr sz="1800" dirty="0">
                <a:latin typeface="Arial"/>
                <a:cs typeface="Arial"/>
              </a:rPr>
              <a:t>8.20</a:t>
            </a:r>
            <a:r>
              <a:rPr sz="1800" dirty="0">
                <a:latin typeface="宋体"/>
                <a:cs typeface="宋体"/>
              </a:rPr>
              <a:t>所示，横坐标为时间，纵坐标为滑块位置。示波 器</a:t>
            </a:r>
            <a:r>
              <a:rPr sz="1800" spc="5" dirty="0">
                <a:latin typeface="Arial"/>
                <a:cs typeface="Arial"/>
              </a:rPr>
              <a:t>Scope1</a:t>
            </a:r>
            <a:r>
              <a:rPr sz="1800" dirty="0">
                <a:latin typeface="宋体"/>
                <a:cs typeface="宋体"/>
              </a:rPr>
              <a:t>描述了曲柄转角随时间的变化情况，如</a:t>
            </a:r>
            <a:r>
              <a:rPr sz="1800" spc="10" dirty="0">
                <a:latin typeface="宋体"/>
                <a:cs typeface="宋体"/>
              </a:rPr>
              <a:t>图</a:t>
            </a:r>
            <a:r>
              <a:rPr sz="1800" dirty="0">
                <a:latin typeface="Arial"/>
                <a:cs typeface="Arial"/>
              </a:rPr>
              <a:t>8.21</a:t>
            </a:r>
            <a:r>
              <a:rPr sz="1800" dirty="0">
                <a:latin typeface="宋体"/>
                <a:cs typeface="宋体"/>
              </a:rPr>
              <a:t>所示，横坐标为时间，纵 坐标为曲柄转角。示波</a:t>
            </a:r>
            <a:r>
              <a:rPr sz="1800" spc="5" dirty="0">
                <a:latin typeface="宋体"/>
                <a:cs typeface="宋体"/>
              </a:rPr>
              <a:t>器</a:t>
            </a:r>
            <a:r>
              <a:rPr sz="1800" spc="5" dirty="0">
                <a:latin typeface="Arial"/>
                <a:cs typeface="Arial"/>
              </a:rPr>
              <a:t>Scope3</a:t>
            </a:r>
            <a:r>
              <a:rPr sz="1800" dirty="0">
                <a:latin typeface="宋体"/>
                <a:cs typeface="宋体"/>
              </a:rPr>
              <a:t>描述</a:t>
            </a:r>
            <a:r>
              <a:rPr sz="1800" spc="-5" dirty="0">
                <a:latin typeface="宋体"/>
                <a:cs typeface="宋体"/>
              </a:rPr>
              <a:t>了</a:t>
            </a:r>
            <a:r>
              <a:rPr sz="1800" dirty="0">
                <a:latin typeface="Arial"/>
                <a:cs typeface="Arial"/>
              </a:rPr>
              <a:t>6</a:t>
            </a:r>
            <a:r>
              <a:rPr sz="1800" dirty="0">
                <a:latin typeface="宋体"/>
                <a:cs typeface="宋体"/>
              </a:rPr>
              <a:t>种副反力分量的变化情况，如</a:t>
            </a:r>
            <a:r>
              <a:rPr sz="1800" spc="-25" dirty="0">
                <a:latin typeface="宋体"/>
                <a:cs typeface="宋体"/>
              </a:rPr>
              <a:t>图</a:t>
            </a:r>
            <a:r>
              <a:rPr sz="1800" dirty="0">
                <a:latin typeface="Arial"/>
                <a:cs typeface="Arial"/>
              </a:rPr>
              <a:t>8.22</a:t>
            </a:r>
            <a:r>
              <a:rPr sz="1800" dirty="0">
                <a:latin typeface="宋体"/>
                <a:cs typeface="宋体"/>
              </a:rPr>
              <a:t>所 示，横坐标为时间，纵坐标为副反力分量的大小。示波</a:t>
            </a:r>
            <a:r>
              <a:rPr sz="1800" spc="10" dirty="0">
                <a:latin typeface="宋体"/>
                <a:cs typeface="宋体"/>
              </a:rPr>
              <a:t>器</a:t>
            </a:r>
            <a:r>
              <a:rPr sz="1800" spc="5" dirty="0">
                <a:latin typeface="Arial"/>
                <a:cs typeface="Arial"/>
              </a:rPr>
              <a:t>Scope4</a:t>
            </a:r>
            <a:r>
              <a:rPr sz="1800" dirty="0">
                <a:latin typeface="宋体"/>
                <a:cs typeface="宋体"/>
              </a:rPr>
              <a:t>描述了曲柄转速 的变化情况，如图</a:t>
            </a:r>
            <a:r>
              <a:rPr sz="1800" dirty="0">
                <a:latin typeface="Arial"/>
                <a:cs typeface="Arial"/>
              </a:rPr>
              <a:t>8.23</a:t>
            </a:r>
            <a:r>
              <a:rPr sz="1800" dirty="0">
                <a:latin typeface="宋体"/>
                <a:cs typeface="宋体"/>
              </a:rPr>
              <a:t>所示，横坐标为时间，纵坐标为曲柄转速，转速负值说明 </a:t>
            </a:r>
            <a:r>
              <a:rPr sz="1800" spc="-5" dirty="0">
                <a:latin typeface="宋体"/>
                <a:cs typeface="宋体"/>
              </a:rPr>
              <a:t>曲柄顺时针转动（即与施加的驱动扭</a:t>
            </a:r>
            <a:r>
              <a:rPr sz="1800" spc="5" dirty="0">
                <a:latin typeface="宋体"/>
                <a:cs typeface="宋体"/>
              </a:rPr>
              <a:t>矩</a:t>
            </a:r>
            <a:r>
              <a:rPr sz="1800" spc="-5" dirty="0">
                <a:latin typeface="Arial"/>
                <a:cs typeface="Arial"/>
              </a:rPr>
              <a:t>T01</a:t>
            </a:r>
            <a:r>
              <a:rPr sz="1800" spc="-5" dirty="0">
                <a:latin typeface="宋体"/>
                <a:cs typeface="宋体"/>
              </a:rPr>
              <a:t>方向一致）。</a:t>
            </a:r>
            <a:endParaRPr sz="1800">
              <a:latin typeface="宋体"/>
              <a:cs typeface="宋体"/>
            </a:endParaRPr>
          </a:p>
        </p:txBody>
      </p:sp>
      <p:sp>
        <p:nvSpPr>
          <p:cNvPr id="4" name="object 4"/>
          <p:cNvSpPr/>
          <p:nvPr/>
        </p:nvSpPr>
        <p:spPr>
          <a:xfrm>
            <a:off x="0" y="5315710"/>
            <a:ext cx="9144000" cy="154228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3122"/>
            <a:ext cx="8345805" cy="481838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机构速度</a:t>
            </a:r>
            <a:r>
              <a:rPr sz="2800" b="1" spc="-5" dirty="0">
                <a:solidFill>
                  <a:srgbClr val="333399"/>
                </a:solidFill>
                <a:latin typeface="宋体"/>
                <a:cs typeface="宋体"/>
              </a:rPr>
              <a:t>控制仿真</a:t>
            </a:r>
            <a:endParaRPr sz="2800">
              <a:latin typeface="宋体"/>
              <a:cs typeface="宋体"/>
            </a:endParaRPr>
          </a:p>
          <a:p>
            <a:pPr marL="12700" marR="106045">
              <a:lnSpc>
                <a:spcPct val="100000"/>
              </a:lnSpc>
              <a:spcBef>
                <a:spcPts val="790"/>
              </a:spcBef>
            </a:pPr>
            <a:r>
              <a:rPr sz="1800" dirty="0">
                <a:latin typeface="宋体"/>
                <a:cs typeface="宋体"/>
              </a:rPr>
              <a:t>在上一节图</a:t>
            </a:r>
            <a:r>
              <a:rPr sz="1800" dirty="0">
                <a:latin typeface="Arial"/>
                <a:cs typeface="Arial"/>
              </a:rPr>
              <a:t>8.</a:t>
            </a:r>
            <a:r>
              <a:rPr sz="1800" spc="5" dirty="0">
                <a:latin typeface="Arial"/>
                <a:cs typeface="Arial"/>
              </a:rPr>
              <a:t>19</a:t>
            </a:r>
            <a:r>
              <a:rPr sz="1800" dirty="0">
                <a:latin typeface="宋体"/>
                <a:cs typeface="宋体"/>
              </a:rPr>
              <a:t>曲柄滑块机</a:t>
            </a:r>
            <a:r>
              <a:rPr sz="1800" spc="-25" dirty="0">
                <a:latin typeface="宋体"/>
                <a:cs typeface="宋体"/>
              </a:rPr>
              <a:t>构</a:t>
            </a:r>
            <a:r>
              <a:rPr sz="1800" dirty="0">
                <a:latin typeface="宋体"/>
                <a:cs typeface="宋体"/>
              </a:rPr>
              <a:t>正向动力学仿真模型中，曲柄受到恒定的驱动力矩， </a:t>
            </a:r>
            <a:r>
              <a:rPr sz="1800" spc="-5" dirty="0">
                <a:latin typeface="宋体"/>
                <a:cs typeface="宋体"/>
              </a:rPr>
              <a:t>因此曲柄转速不断增大，如</a:t>
            </a:r>
            <a:r>
              <a:rPr sz="1800" spc="5" dirty="0">
                <a:latin typeface="宋体"/>
                <a:cs typeface="宋体"/>
              </a:rPr>
              <a:t>图</a:t>
            </a:r>
            <a:r>
              <a:rPr sz="1800" dirty="0">
                <a:latin typeface="Arial"/>
                <a:cs typeface="Arial"/>
              </a:rPr>
              <a:t>8.23</a:t>
            </a:r>
            <a:r>
              <a:rPr sz="1800" spc="-5" dirty="0">
                <a:latin typeface="宋体"/>
                <a:cs typeface="宋体"/>
              </a:rPr>
              <a:t>所示。如果希望曲柄转速</a:t>
            </a:r>
            <a:r>
              <a:rPr sz="1800" spc="-30" dirty="0">
                <a:latin typeface="宋体"/>
                <a:cs typeface="宋体"/>
              </a:rPr>
              <a:t>保</a:t>
            </a:r>
            <a:r>
              <a:rPr sz="1800" spc="-5" dirty="0">
                <a:latin typeface="宋体"/>
                <a:cs typeface="宋体"/>
              </a:rPr>
              <a:t>持在某个转速附近，  </a:t>
            </a:r>
            <a:r>
              <a:rPr sz="1800" dirty="0">
                <a:latin typeface="宋体"/>
                <a:cs typeface="宋体"/>
              </a:rPr>
              <a:t>则需要进行机构的速度控制。控制的基本思想是利用反馈，将转速的实际测量值 与期望值作比较，并将二者的差值作为控制器的输入，进而实时控制曲柄的驱动 </a:t>
            </a:r>
            <a:r>
              <a:rPr sz="1800" spc="-5" dirty="0">
                <a:latin typeface="宋体"/>
                <a:cs typeface="宋体"/>
              </a:rPr>
              <a:t>力矩，达到调节曲柄转速的目的。</a:t>
            </a:r>
            <a:endParaRPr sz="1800">
              <a:latin typeface="宋体"/>
              <a:cs typeface="宋体"/>
            </a:endParaRPr>
          </a:p>
          <a:p>
            <a:pPr>
              <a:lnSpc>
                <a:spcPct val="100000"/>
              </a:lnSpc>
              <a:spcBef>
                <a:spcPts val="20"/>
              </a:spcBef>
            </a:pPr>
            <a:endParaRPr sz="1800">
              <a:latin typeface="Times New Roman"/>
              <a:cs typeface="Times New Roman"/>
            </a:endParaRPr>
          </a:p>
          <a:p>
            <a:pPr marL="12700">
              <a:lnSpc>
                <a:spcPct val="100000"/>
              </a:lnSpc>
            </a:pPr>
            <a:r>
              <a:rPr sz="1800" dirty="0">
                <a:latin typeface="宋体"/>
                <a:cs typeface="宋体"/>
              </a:rPr>
              <a:t>图</a:t>
            </a:r>
            <a:r>
              <a:rPr sz="1800" dirty="0">
                <a:latin typeface="Arial"/>
                <a:cs typeface="Arial"/>
              </a:rPr>
              <a:t>8.24</a:t>
            </a:r>
            <a:r>
              <a:rPr sz="1800" dirty="0">
                <a:latin typeface="宋体"/>
                <a:cs typeface="宋体"/>
              </a:rPr>
              <a:t>是构建的曲柄滑块机构速度反馈控制的模型，其中期望的参考转速是</a:t>
            </a:r>
            <a:endParaRPr sz="1800">
              <a:latin typeface="宋体"/>
              <a:cs typeface="宋体"/>
            </a:endParaRPr>
          </a:p>
          <a:p>
            <a:pPr marL="12700" marR="5080">
              <a:lnSpc>
                <a:spcPct val="100000"/>
              </a:lnSpc>
            </a:pPr>
            <a:r>
              <a:rPr sz="1800" dirty="0">
                <a:latin typeface="Arial"/>
                <a:cs typeface="Arial"/>
              </a:rPr>
              <a:t>Constant</a:t>
            </a:r>
            <a:r>
              <a:rPr sz="1800" spc="-5" dirty="0">
                <a:latin typeface="宋体"/>
                <a:cs typeface="宋体"/>
              </a:rPr>
              <a:t>模块设定的</a:t>
            </a:r>
            <a:r>
              <a:rPr sz="1800" dirty="0">
                <a:latin typeface="Arial"/>
                <a:cs typeface="Arial"/>
              </a:rPr>
              <a:t>pi</a:t>
            </a:r>
            <a:r>
              <a:rPr sz="1800" spc="-60" dirty="0">
                <a:latin typeface="Arial"/>
                <a:cs typeface="Arial"/>
              </a:rPr>
              <a:t> </a:t>
            </a:r>
            <a:r>
              <a:rPr sz="1800" dirty="0">
                <a:latin typeface="Arial"/>
                <a:cs typeface="Arial"/>
              </a:rPr>
              <a:t>rad/s</a:t>
            </a:r>
            <a:r>
              <a:rPr sz="1800" dirty="0">
                <a:latin typeface="宋体"/>
                <a:cs typeface="宋体"/>
              </a:rPr>
              <a:t>，</a:t>
            </a:r>
            <a:r>
              <a:rPr sz="1800" spc="-5" dirty="0">
                <a:latin typeface="宋体"/>
                <a:cs typeface="宋体"/>
              </a:rPr>
              <a:t>从</a:t>
            </a:r>
            <a:r>
              <a:rPr sz="1800" dirty="0">
                <a:latin typeface="Arial"/>
                <a:cs typeface="Arial"/>
              </a:rPr>
              <a:t>thetaAdt</a:t>
            </a:r>
            <a:r>
              <a:rPr sz="1800" dirty="0">
                <a:latin typeface="宋体"/>
                <a:cs typeface="宋体"/>
              </a:rPr>
              <a:t>端口引出了速度反馈，速度反馈与比较 器的负号端口连接。考虑到</a:t>
            </a:r>
            <a:r>
              <a:rPr sz="1800" spc="5" dirty="0">
                <a:latin typeface="宋体"/>
                <a:cs typeface="宋体"/>
              </a:rPr>
              <a:t>图</a:t>
            </a:r>
            <a:r>
              <a:rPr sz="1800" dirty="0">
                <a:latin typeface="Arial"/>
                <a:cs typeface="Arial"/>
              </a:rPr>
              <a:t>8.15</a:t>
            </a:r>
            <a:r>
              <a:rPr sz="1800" dirty="0">
                <a:latin typeface="宋体"/>
                <a:cs typeface="宋体"/>
              </a:rPr>
              <a:t>中驱动力矩的正方向与曲柄转速的正方向不一 致，因此</a:t>
            </a:r>
            <a:r>
              <a:rPr sz="1800" dirty="0">
                <a:latin typeface="Arial"/>
                <a:cs typeface="Arial"/>
              </a:rPr>
              <a:t>Gain</a:t>
            </a:r>
            <a:r>
              <a:rPr sz="1800" dirty="0">
                <a:latin typeface="宋体"/>
                <a:cs typeface="宋体"/>
              </a:rPr>
              <a:t>增益模块中填入了负</a:t>
            </a:r>
            <a:r>
              <a:rPr sz="1800" spc="-15" dirty="0">
                <a:latin typeface="宋体"/>
                <a:cs typeface="宋体"/>
              </a:rPr>
              <a:t>值</a:t>
            </a:r>
            <a:r>
              <a:rPr sz="1800" dirty="0">
                <a:latin typeface="Arial"/>
                <a:cs typeface="Arial"/>
              </a:rPr>
              <a:t>-20</a:t>
            </a:r>
            <a:r>
              <a:rPr sz="1800" dirty="0">
                <a:latin typeface="宋体"/>
                <a:cs typeface="宋体"/>
              </a:rPr>
              <a:t>。示波器</a:t>
            </a:r>
            <a:r>
              <a:rPr sz="1800" spc="5" dirty="0">
                <a:latin typeface="Arial"/>
                <a:cs typeface="Arial"/>
              </a:rPr>
              <a:t>Scope</a:t>
            </a:r>
            <a:r>
              <a:rPr sz="1800" dirty="0">
                <a:latin typeface="宋体"/>
                <a:cs typeface="宋体"/>
              </a:rPr>
              <a:t>描述了滑块位置随时间的 变化情况，如图</a:t>
            </a:r>
            <a:r>
              <a:rPr sz="1800" dirty="0">
                <a:latin typeface="Arial"/>
                <a:cs typeface="Arial"/>
              </a:rPr>
              <a:t>8.25</a:t>
            </a:r>
            <a:r>
              <a:rPr sz="1800" dirty="0">
                <a:latin typeface="宋体"/>
                <a:cs typeface="宋体"/>
              </a:rPr>
              <a:t>所示，横坐标为时间，纵坐标为滑块位置。示波</a:t>
            </a:r>
            <a:r>
              <a:rPr sz="1800" spc="10" dirty="0">
                <a:latin typeface="宋体"/>
                <a:cs typeface="宋体"/>
              </a:rPr>
              <a:t>器</a:t>
            </a:r>
            <a:r>
              <a:rPr sz="1800" dirty="0">
                <a:latin typeface="Arial"/>
                <a:cs typeface="Arial"/>
              </a:rPr>
              <a:t>Scope1</a:t>
            </a:r>
            <a:r>
              <a:rPr sz="1800" dirty="0">
                <a:latin typeface="宋体"/>
                <a:cs typeface="宋体"/>
              </a:rPr>
              <a:t>描 述了曲柄转角随时间的变化情况，如</a:t>
            </a:r>
            <a:r>
              <a:rPr sz="1800" spc="5" dirty="0">
                <a:latin typeface="宋体"/>
                <a:cs typeface="宋体"/>
              </a:rPr>
              <a:t>图</a:t>
            </a:r>
            <a:r>
              <a:rPr sz="1800" dirty="0">
                <a:latin typeface="Arial"/>
                <a:cs typeface="Arial"/>
              </a:rPr>
              <a:t>8.26</a:t>
            </a:r>
            <a:r>
              <a:rPr sz="1800" dirty="0">
                <a:latin typeface="宋体"/>
                <a:cs typeface="宋体"/>
              </a:rPr>
              <a:t>所示，横坐标为时间，纵坐标为曲柄 </a:t>
            </a:r>
            <a:r>
              <a:rPr sz="1800" spc="-5" dirty="0">
                <a:latin typeface="宋体"/>
                <a:cs typeface="宋体"/>
              </a:rPr>
              <a:t>转角。示波</a:t>
            </a:r>
            <a:r>
              <a:rPr sz="1800" dirty="0">
                <a:latin typeface="宋体"/>
                <a:cs typeface="宋体"/>
              </a:rPr>
              <a:t>器</a:t>
            </a:r>
            <a:r>
              <a:rPr sz="1800" dirty="0">
                <a:latin typeface="Arial"/>
                <a:cs typeface="Arial"/>
              </a:rPr>
              <a:t>Scope3</a:t>
            </a:r>
            <a:r>
              <a:rPr sz="1800" spc="-5" dirty="0">
                <a:latin typeface="宋体"/>
                <a:cs typeface="宋体"/>
              </a:rPr>
              <a:t>描述</a:t>
            </a:r>
            <a:r>
              <a:rPr sz="1800" dirty="0">
                <a:latin typeface="宋体"/>
                <a:cs typeface="宋体"/>
              </a:rPr>
              <a:t>了</a:t>
            </a:r>
            <a:r>
              <a:rPr sz="1800" spc="5" dirty="0">
                <a:latin typeface="Arial"/>
                <a:cs typeface="Arial"/>
              </a:rPr>
              <a:t>6</a:t>
            </a:r>
            <a:r>
              <a:rPr sz="1800" spc="-5" dirty="0">
                <a:latin typeface="宋体"/>
                <a:cs typeface="宋体"/>
              </a:rPr>
              <a:t>种副反力分量的变化情况，如</a:t>
            </a:r>
            <a:r>
              <a:rPr sz="1800" spc="5" dirty="0">
                <a:latin typeface="宋体"/>
                <a:cs typeface="宋体"/>
              </a:rPr>
              <a:t>图</a:t>
            </a:r>
            <a:r>
              <a:rPr sz="1800" dirty="0">
                <a:latin typeface="Arial"/>
                <a:cs typeface="Arial"/>
              </a:rPr>
              <a:t>8.27</a:t>
            </a:r>
            <a:r>
              <a:rPr sz="1800" spc="-5" dirty="0">
                <a:latin typeface="宋体"/>
                <a:cs typeface="宋体"/>
              </a:rPr>
              <a:t>所示，横坐标 </a:t>
            </a:r>
            <a:r>
              <a:rPr sz="1800" dirty="0">
                <a:latin typeface="宋体"/>
                <a:cs typeface="宋体"/>
              </a:rPr>
              <a:t>为时间，纵坐标为副反力分量的大小。示波</a:t>
            </a:r>
            <a:r>
              <a:rPr sz="1800" spc="10" dirty="0">
                <a:latin typeface="宋体"/>
                <a:cs typeface="宋体"/>
              </a:rPr>
              <a:t>器</a:t>
            </a:r>
            <a:r>
              <a:rPr sz="1800" dirty="0">
                <a:latin typeface="Arial"/>
                <a:cs typeface="Arial"/>
              </a:rPr>
              <a:t>S</a:t>
            </a:r>
            <a:r>
              <a:rPr sz="1800" spc="5" dirty="0">
                <a:latin typeface="Arial"/>
                <a:cs typeface="Arial"/>
              </a:rPr>
              <a:t>c</a:t>
            </a:r>
            <a:r>
              <a:rPr sz="1800" dirty="0">
                <a:latin typeface="Arial"/>
                <a:cs typeface="Arial"/>
              </a:rPr>
              <a:t>op</a:t>
            </a:r>
            <a:r>
              <a:rPr sz="1800" spc="-25" dirty="0">
                <a:latin typeface="Arial"/>
                <a:cs typeface="Arial"/>
              </a:rPr>
              <a:t>e</a:t>
            </a:r>
            <a:r>
              <a:rPr sz="1800" spc="5" dirty="0">
                <a:latin typeface="Arial"/>
                <a:cs typeface="Arial"/>
              </a:rPr>
              <a:t>4</a:t>
            </a:r>
            <a:r>
              <a:rPr sz="1800" dirty="0">
                <a:latin typeface="宋体"/>
                <a:cs typeface="宋体"/>
              </a:rPr>
              <a:t>描述</a:t>
            </a:r>
            <a:r>
              <a:rPr sz="1800" spc="-25" dirty="0">
                <a:latin typeface="宋体"/>
                <a:cs typeface="宋体"/>
              </a:rPr>
              <a:t>了</a:t>
            </a:r>
            <a:r>
              <a:rPr sz="1800" dirty="0">
                <a:latin typeface="宋体"/>
                <a:cs typeface="宋体"/>
              </a:rPr>
              <a:t>曲柄转速的变化情况， 如图</a:t>
            </a:r>
            <a:r>
              <a:rPr sz="1800" dirty="0">
                <a:latin typeface="Arial"/>
                <a:cs typeface="Arial"/>
              </a:rPr>
              <a:t>8.28</a:t>
            </a:r>
            <a:r>
              <a:rPr sz="1800" dirty="0">
                <a:latin typeface="宋体"/>
                <a:cs typeface="宋体"/>
              </a:rPr>
              <a:t>所示，横坐标为时间，纵坐标为曲柄转速。</a:t>
            </a:r>
            <a:endParaRPr sz="1800">
              <a:latin typeface="宋体"/>
              <a:cs typeface="宋体"/>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z="3600" spc="-10" dirty="0">
                <a:latin typeface="Arial"/>
                <a:cs typeface="Arial"/>
              </a:rPr>
              <a:t>Simulink</a:t>
            </a:r>
            <a:r>
              <a:rPr sz="3600" dirty="0">
                <a:latin typeface="华文新魏"/>
                <a:cs typeface="华文新魏"/>
              </a:rPr>
              <a:t>在机构学中的应用</a:t>
            </a:r>
            <a:endParaRPr sz="3600">
              <a:latin typeface="华文新魏"/>
              <a:cs typeface="华文新魏"/>
            </a:endParaRPr>
          </a:p>
        </p:txBody>
      </p:sp>
      <p:sp>
        <p:nvSpPr>
          <p:cNvPr id="3" name="object 3"/>
          <p:cNvSpPr txBox="1"/>
          <p:nvPr/>
        </p:nvSpPr>
        <p:spPr>
          <a:xfrm>
            <a:off x="563067" y="1150112"/>
            <a:ext cx="2889885"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机构速度</a:t>
            </a:r>
            <a:r>
              <a:rPr sz="2800" b="1" spc="-5" dirty="0">
                <a:solidFill>
                  <a:srgbClr val="333399"/>
                </a:solidFill>
                <a:latin typeface="宋体"/>
                <a:cs typeface="宋体"/>
              </a:rPr>
              <a:t>控制仿真</a:t>
            </a:r>
            <a:endParaRPr sz="2800">
              <a:latin typeface="宋体"/>
              <a:cs typeface="宋体"/>
            </a:endParaRPr>
          </a:p>
        </p:txBody>
      </p:sp>
      <p:sp>
        <p:nvSpPr>
          <p:cNvPr id="4" name="object 4"/>
          <p:cNvSpPr/>
          <p:nvPr/>
        </p:nvSpPr>
        <p:spPr>
          <a:xfrm>
            <a:off x="3752088" y="1124711"/>
            <a:ext cx="4983479" cy="38496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98120" y="2566416"/>
            <a:ext cx="2734056" cy="177088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98120" y="4654296"/>
            <a:ext cx="2743200" cy="178003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264408" y="5190742"/>
            <a:ext cx="2776728" cy="166725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214871" y="5190742"/>
            <a:ext cx="2578607" cy="1667254"/>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3122"/>
            <a:ext cx="8345805" cy="400431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机构速度</a:t>
            </a:r>
            <a:r>
              <a:rPr sz="2800" b="1" spc="-5" dirty="0">
                <a:solidFill>
                  <a:srgbClr val="333399"/>
                </a:solidFill>
                <a:latin typeface="宋体"/>
                <a:cs typeface="宋体"/>
              </a:rPr>
              <a:t>控制仿真</a:t>
            </a:r>
            <a:endParaRPr sz="2800">
              <a:latin typeface="宋体"/>
              <a:cs typeface="宋体"/>
            </a:endParaRPr>
          </a:p>
          <a:p>
            <a:pPr marL="12700">
              <a:lnSpc>
                <a:spcPct val="100000"/>
              </a:lnSpc>
              <a:spcBef>
                <a:spcPts val="790"/>
              </a:spcBef>
            </a:pPr>
            <a:r>
              <a:rPr sz="1800" dirty="0">
                <a:latin typeface="宋体"/>
                <a:cs typeface="宋体"/>
              </a:rPr>
              <a:t>在图</a:t>
            </a:r>
            <a:r>
              <a:rPr sz="1800" dirty="0">
                <a:latin typeface="Arial"/>
                <a:cs typeface="Arial"/>
              </a:rPr>
              <a:t>8.24</a:t>
            </a:r>
            <a:r>
              <a:rPr sz="1800" dirty="0">
                <a:latin typeface="宋体"/>
                <a:cs typeface="宋体"/>
              </a:rPr>
              <a:t>所示的机构速度反馈控制模型中，控制器只是一个简单的增益模块，因</a:t>
            </a:r>
            <a:endParaRPr sz="1800">
              <a:latin typeface="宋体"/>
              <a:cs typeface="宋体"/>
            </a:endParaRPr>
          </a:p>
          <a:p>
            <a:pPr marL="12700">
              <a:lnSpc>
                <a:spcPct val="100000"/>
              </a:lnSpc>
            </a:pPr>
            <a:r>
              <a:rPr sz="1800" spc="-5" dirty="0">
                <a:latin typeface="宋体"/>
                <a:cs typeface="宋体"/>
              </a:rPr>
              <a:t>而控制的效果不太理想，从</a:t>
            </a:r>
            <a:r>
              <a:rPr sz="1800" spc="5" dirty="0">
                <a:latin typeface="宋体"/>
                <a:cs typeface="宋体"/>
              </a:rPr>
              <a:t>图</a:t>
            </a:r>
            <a:r>
              <a:rPr sz="1800" dirty="0">
                <a:latin typeface="Arial"/>
                <a:cs typeface="Arial"/>
              </a:rPr>
              <a:t>8.28</a:t>
            </a:r>
            <a:r>
              <a:rPr sz="1800" spc="-5" dirty="0">
                <a:latin typeface="宋体"/>
                <a:cs typeface="宋体"/>
              </a:rPr>
              <a:t>可以看出实际转速偏离期</a:t>
            </a:r>
            <a:r>
              <a:rPr sz="1800" spc="-30" dirty="0">
                <a:latin typeface="宋体"/>
                <a:cs typeface="宋体"/>
              </a:rPr>
              <a:t>望</a:t>
            </a:r>
            <a:r>
              <a:rPr sz="1800" spc="-5" dirty="0">
                <a:latin typeface="宋体"/>
                <a:cs typeface="宋体"/>
              </a:rPr>
              <a:t>转速较多。实际上，</a:t>
            </a:r>
            <a:endParaRPr sz="1800">
              <a:latin typeface="宋体"/>
              <a:cs typeface="宋体"/>
            </a:endParaRPr>
          </a:p>
          <a:p>
            <a:pPr marL="12700">
              <a:lnSpc>
                <a:spcPct val="100000"/>
              </a:lnSpc>
              <a:spcBef>
                <a:spcPts val="5"/>
              </a:spcBef>
            </a:pPr>
            <a:r>
              <a:rPr sz="1800" dirty="0">
                <a:latin typeface="Arial"/>
                <a:cs typeface="Arial"/>
              </a:rPr>
              <a:t>Simulink</a:t>
            </a:r>
            <a:r>
              <a:rPr sz="1800" dirty="0">
                <a:latin typeface="宋体"/>
                <a:cs typeface="宋体"/>
              </a:rPr>
              <a:t>提供了功能更强</a:t>
            </a:r>
            <a:r>
              <a:rPr sz="1800" spc="5" dirty="0">
                <a:latin typeface="宋体"/>
                <a:cs typeface="宋体"/>
              </a:rPr>
              <a:t>的</a:t>
            </a:r>
            <a:r>
              <a:rPr sz="1800" spc="-10" dirty="0">
                <a:latin typeface="Arial"/>
                <a:cs typeface="Arial"/>
              </a:rPr>
              <a:t>PID</a:t>
            </a:r>
            <a:r>
              <a:rPr sz="1800" dirty="0">
                <a:latin typeface="宋体"/>
                <a:cs typeface="宋体"/>
              </a:rPr>
              <a:t>控制器模块，其</a:t>
            </a:r>
            <a:r>
              <a:rPr sz="1800" spc="5" dirty="0">
                <a:latin typeface="宋体"/>
                <a:cs typeface="宋体"/>
              </a:rPr>
              <a:t>中</a:t>
            </a:r>
            <a:r>
              <a:rPr sz="1800" spc="-5" dirty="0">
                <a:latin typeface="Arial"/>
                <a:cs typeface="Arial"/>
              </a:rPr>
              <a:t>P</a:t>
            </a:r>
            <a:r>
              <a:rPr sz="1800" dirty="0">
                <a:latin typeface="宋体"/>
                <a:cs typeface="宋体"/>
              </a:rPr>
              <a:t>表示位置参数</a:t>
            </a:r>
            <a:r>
              <a:rPr sz="1800" spc="-10" dirty="0">
                <a:latin typeface="宋体"/>
                <a:cs typeface="宋体"/>
              </a:rPr>
              <a:t>，</a:t>
            </a:r>
            <a:r>
              <a:rPr sz="1800" spc="-10" dirty="0">
                <a:latin typeface="Arial"/>
                <a:cs typeface="Arial"/>
              </a:rPr>
              <a:t>I</a:t>
            </a:r>
            <a:r>
              <a:rPr sz="1800" dirty="0">
                <a:latin typeface="宋体"/>
                <a:cs typeface="宋体"/>
              </a:rPr>
              <a:t>表示积分参数，</a:t>
            </a:r>
            <a:endParaRPr sz="1800">
              <a:latin typeface="宋体"/>
              <a:cs typeface="宋体"/>
            </a:endParaRPr>
          </a:p>
          <a:p>
            <a:pPr marL="12700">
              <a:lnSpc>
                <a:spcPct val="100000"/>
              </a:lnSpc>
            </a:pPr>
            <a:r>
              <a:rPr sz="1800" spc="-10" dirty="0">
                <a:latin typeface="Arial"/>
                <a:cs typeface="Arial"/>
              </a:rPr>
              <a:t>D</a:t>
            </a:r>
            <a:r>
              <a:rPr sz="1800" dirty="0">
                <a:latin typeface="宋体"/>
                <a:cs typeface="宋体"/>
              </a:rPr>
              <a:t>表示微分参数。构建曲柄滑块机构速</a:t>
            </a:r>
            <a:r>
              <a:rPr sz="1800" spc="5" dirty="0">
                <a:latin typeface="宋体"/>
                <a:cs typeface="宋体"/>
              </a:rPr>
              <a:t>度</a:t>
            </a:r>
            <a:r>
              <a:rPr sz="1800" dirty="0">
                <a:latin typeface="Arial"/>
                <a:cs typeface="Arial"/>
              </a:rPr>
              <a:t>PID</a:t>
            </a:r>
            <a:r>
              <a:rPr sz="1800" dirty="0">
                <a:latin typeface="宋体"/>
                <a:cs typeface="宋体"/>
              </a:rPr>
              <a:t>控制模型，如图</a:t>
            </a:r>
            <a:r>
              <a:rPr sz="1800" dirty="0">
                <a:latin typeface="Arial"/>
                <a:cs typeface="Arial"/>
              </a:rPr>
              <a:t>8.29</a:t>
            </a:r>
            <a:r>
              <a:rPr sz="1800" dirty="0">
                <a:latin typeface="宋体"/>
                <a:cs typeface="宋体"/>
              </a:rPr>
              <a:t>所示。当模型中</a:t>
            </a:r>
            <a:endParaRPr sz="1800">
              <a:latin typeface="宋体"/>
              <a:cs typeface="宋体"/>
            </a:endParaRPr>
          </a:p>
          <a:p>
            <a:pPr marL="12700">
              <a:lnSpc>
                <a:spcPct val="100000"/>
              </a:lnSpc>
            </a:pPr>
            <a:r>
              <a:rPr sz="1800" spc="-5" dirty="0">
                <a:latin typeface="Arial"/>
                <a:cs typeface="Arial"/>
              </a:rPr>
              <a:t>PID</a:t>
            </a:r>
            <a:r>
              <a:rPr sz="1800" dirty="0">
                <a:latin typeface="宋体"/>
                <a:cs typeface="宋体"/>
              </a:rPr>
              <a:t>控制器的参数设置</a:t>
            </a:r>
            <a:r>
              <a:rPr sz="1800" spc="-15" dirty="0">
                <a:latin typeface="宋体"/>
                <a:cs typeface="宋体"/>
              </a:rPr>
              <a:t>为</a:t>
            </a:r>
            <a:r>
              <a:rPr sz="1800" dirty="0">
                <a:latin typeface="Arial"/>
                <a:cs typeface="Arial"/>
              </a:rPr>
              <a:t>P=-20</a:t>
            </a:r>
            <a:r>
              <a:rPr sz="1800" dirty="0">
                <a:latin typeface="宋体"/>
                <a:cs typeface="宋体"/>
              </a:rPr>
              <a:t>（</a:t>
            </a:r>
            <a:r>
              <a:rPr sz="1800" spc="-5" dirty="0">
                <a:latin typeface="宋体"/>
                <a:cs typeface="宋体"/>
              </a:rPr>
              <a:t>这里</a:t>
            </a:r>
            <a:r>
              <a:rPr sz="1800" spc="-5" dirty="0">
                <a:latin typeface="Arial"/>
                <a:cs typeface="Arial"/>
              </a:rPr>
              <a:t>P</a:t>
            </a:r>
            <a:r>
              <a:rPr sz="1800" spc="-5" dirty="0">
                <a:latin typeface="宋体"/>
                <a:cs typeface="宋体"/>
              </a:rPr>
              <a:t>参数与</a:t>
            </a:r>
            <a:r>
              <a:rPr sz="1800" dirty="0">
                <a:latin typeface="宋体"/>
                <a:cs typeface="宋体"/>
              </a:rPr>
              <a:t>图</a:t>
            </a:r>
            <a:r>
              <a:rPr sz="1800" dirty="0">
                <a:latin typeface="Arial"/>
                <a:cs typeface="Arial"/>
              </a:rPr>
              <a:t>8.24</a:t>
            </a:r>
            <a:r>
              <a:rPr sz="1800" spc="-5" dirty="0">
                <a:latin typeface="宋体"/>
                <a:cs typeface="宋体"/>
              </a:rPr>
              <a:t>中</a:t>
            </a:r>
            <a:r>
              <a:rPr sz="1800" dirty="0">
                <a:latin typeface="Arial"/>
                <a:cs typeface="Arial"/>
              </a:rPr>
              <a:t>Gain</a:t>
            </a:r>
            <a:r>
              <a:rPr sz="1800" spc="-5" dirty="0">
                <a:latin typeface="宋体"/>
                <a:cs typeface="宋体"/>
              </a:rPr>
              <a:t>增益模块的参数一</a:t>
            </a:r>
            <a:endParaRPr sz="1800">
              <a:latin typeface="宋体"/>
              <a:cs typeface="宋体"/>
            </a:endParaRPr>
          </a:p>
          <a:p>
            <a:pPr marL="12700">
              <a:lnSpc>
                <a:spcPct val="100000"/>
              </a:lnSpc>
            </a:pPr>
            <a:r>
              <a:rPr sz="1800" dirty="0">
                <a:latin typeface="宋体"/>
                <a:cs typeface="宋体"/>
              </a:rPr>
              <a:t>致），</a:t>
            </a:r>
            <a:r>
              <a:rPr sz="1800" dirty="0">
                <a:latin typeface="Arial"/>
                <a:cs typeface="Arial"/>
              </a:rPr>
              <a:t>I=-10</a:t>
            </a:r>
            <a:r>
              <a:rPr sz="1800" dirty="0">
                <a:latin typeface="宋体"/>
                <a:cs typeface="宋体"/>
              </a:rPr>
              <a:t>，</a:t>
            </a:r>
            <a:r>
              <a:rPr sz="1800" dirty="0">
                <a:latin typeface="Arial"/>
                <a:cs typeface="Arial"/>
              </a:rPr>
              <a:t>D=-25</a:t>
            </a:r>
            <a:r>
              <a:rPr sz="1800" dirty="0">
                <a:latin typeface="宋体"/>
                <a:cs typeface="宋体"/>
              </a:rPr>
              <a:t>时，示波器</a:t>
            </a:r>
            <a:r>
              <a:rPr sz="1800" dirty="0">
                <a:latin typeface="Arial"/>
                <a:cs typeface="Arial"/>
              </a:rPr>
              <a:t>Scope</a:t>
            </a:r>
            <a:r>
              <a:rPr sz="1800" dirty="0">
                <a:latin typeface="宋体"/>
                <a:cs typeface="宋体"/>
              </a:rPr>
              <a:t>描述了滑块位置随时间的变化情况，如图</a:t>
            </a:r>
            <a:endParaRPr sz="1800">
              <a:latin typeface="宋体"/>
              <a:cs typeface="宋体"/>
            </a:endParaRPr>
          </a:p>
          <a:p>
            <a:pPr marL="12700">
              <a:lnSpc>
                <a:spcPct val="100000"/>
              </a:lnSpc>
            </a:pPr>
            <a:r>
              <a:rPr sz="1800" dirty="0">
                <a:latin typeface="Arial"/>
                <a:cs typeface="Arial"/>
              </a:rPr>
              <a:t>8.30</a:t>
            </a:r>
            <a:r>
              <a:rPr sz="1800" dirty="0">
                <a:latin typeface="宋体"/>
                <a:cs typeface="宋体"/>
              </a:rPr>
              <a:t>所示，横坐标为时间，纵坐标为滑块位置。示波</a:t>
            </a:r>
            <a:r>
              <a:rPr sz="1800" spc="-40" dirty="0">
                <a:latin typeface="宋体"/>
                <a:cs typeface="宋体"/>
              </a:rPr>
              <a:t>器</a:t>
            </a:r>
            <a:r>
              <a:rPr sz="1800" dirty="0">
                <a:latin typeface="Arial"/>
                <a:cs typeface="Arial"/>
              </a:rPr>
              <a:t>Scope1</a:t>
            </a:r>
            <a:r>
              <a:rPr sz="1800" spc="-5" dirty="0">
                <a:latin typeface="宋体"/>
                <a:cs typeface="宋体"/>
              </a:rPr>
              <a:t>描述了曲柄转角随</a:t>
            </a:r>
            <a:endParaRPr sz="1800">
              <a:latin typeface="宋体"/>
              <a:cs typeface="宋体"/>
            </a:endParaRPr>
          </a:p>
          <a:p>
            <a:pPr marL="12700">
              <a:lnSpc>
                <a:spcPct val="100000"/>
              </a:lnSpc>
              <a:spcBef>
                <a:spcPts val="5"/>
              </a:spcBef>
            </a:pPr>
            <a:r>
              <a:rPr sz="1800" dirty="0">
                <a:latin typeface="宋体"/>
                <a:cs typeface="宋体"/>
              </a:rPr>
              <a:t>时间的变化情况，如图</a:t>
            </a:r>
            <a:r>
              <a:rPr sz="1800" spc="5" dirty="0">
                <a:latin typeface="Arial"/>
                <a:cs typeface="Arial"/>
              </a:rPr>
              <a:t>8.31</a:t>
            </a:r>
            <a:r>
              <a:rPr sz="1800" dirty="0">
                <a:latin typeface="宋体"/>
                <a:cs typeface="宋体"/>
              </a:rPr>
              <a:t>所示，横坐标为时间，纵坐标为曲柄转角。示波器</a:t>
            </a:r>
            <a:endParaRPr sz="1800">
              <a:latin typeface="宋体"/>
              <a:cs typeface="宋体"/>
            </a:endParaRPr>
          </a:p>
          <a:p>
            <a:pPr marL="12700" marR="187325">
              <a:lnSpc>
                <a:spcPct val="100000"/>
              </a:lnSpc>
            </a:pPr>
            <a:r>
              <a:rPr sz="1800" spc="5" dirty="0">
                <a:latin typeface="Arial"/>
                <a:cs typeface="Arial"/>
              </a:rPr>
              <a:t>Scope3</a:t>
            </a:r>
            <a:r>
              <a:rPr sz="1800" dirty="0">
                <a:latin typeface="宋体"/>
                <a:cs typeface="宋体"/>
              </a:rPr>
              <a:t>描述了</a:t>
            </a:r>
            <a:r>
              <a:rPr sz="1800" dirty="0">
                <a:latin typeface="Arial"/>
                <a:cs typeface="Arial"/>
              </a:rPr>
              <a:t>6</a:t>
            </a:r>
            <a:r>
              <a:rPr sz="1800" dirty="0">
                <a:latin typeface="宋体"/>
                <a:cs typeface="宋体"/>
              </a:rPr>
              <a:t>种副反力分量的变化情况，如</a:t>
            </a:r>
            <a:r>
              <a:rPr sz="1800" spc="5" dirty="0">
                <a:latin typeface="宋体"/>
                <a:cs typeface="宋体"/>
              </a:rPr>
              <a:t>图</a:t>
            </a:r>
            <a:r>
              <a:rPr sz="1800" dirty="0">
                <a:latin typeface="Arial"/>
                <a:cs typeface="Arial"/>
              </a:rPr>
              <a:t>8.32</a:t>
            </a:r>
            <a:r>
              <a:rPr sz="1800" dirty="0">
                <a:latin typeface="宋体"/>
                <a:cs typeface="宋体"/>
              </a:rPr>
              <a:t>所示，横坐标为时间，纵坐 </a:t>
            </a:r>
            <a:r>
              <a:rPr sz="1800" spc="-5" dirty="0">
                <a:latin typeface="宋体"/>
                <a:cs typeface="宋体"/>
              </a:rPr>
              <a:t>标为副反力分量的大小。示波</a:t>
            </a:r>
            <a:r>
              <a:rPr sz="1800" spc="5" dirty="0">
                <a:latin typeface="宋体"/>
                <a:cs typeface="宋体"/>
              </a:rPr>
              <a:t>器</a:t>
            </a:r>
            <a:r>
              <a:rPr sz="1800" dirty="0">
                <a:latin typeface="Arial"/>
                <a:cs typeface="Arial"/>
              </a:rPr>
              <a:t>Scope4</a:t>
            </a:r>
            <a:r>
              <a:rPr sz="1800" spc="-5" dirty="0">
                <a:latin typeface="宋体"/>
                <a:cs typeface="宋体"/>
              </a:rPr>
              <a:t>描述了曲柄转速的变化情况，如</a:t>
            </a:r>
            <a:r>
              <a:rPr sz="1800" spc="5" dirty="0">
                <a:latin typeface="宋体"/>
                <a:cs typeface="宋体"/>
              </a:rPr>
              <a:t>图</a:t>
            </a:r>
            <a:r>
              <a:rPr sz="1800" dirty="0">
                <a:latin typeface="Arial"/>
                <a:cs typeface="Arial"/>
              </a:rPr>
              <a:t>8.33</a:t>
            </a:r>
            <a:r>
              <a:rPr sz="1800" dirty="0">
                <a:latin typeface="宋体"/>
                <a:cs typeface="宋体"/>
              </a:rPr>
              <a:t>所 示，横坐标为时间，纵坐标为曲柄转速。对于</a:t>
            </a:r>
            <a:r>
              <a:rPr sz="1800" spc="10" dirty="0">
                <a:latin typeface="宋体"/>
                <a:cs typeface="宋体"/>
              </a:rPr>
              <a:t>图</a:t>
            </a:r>
            <a:r>
              <a:rPr sz="1800" dirty="0">
                <a:latin typeface="Arial"/>
                <a:cs typeface="Arial"/>
              </a:rPr>
              <a:t>8.</a:t>
            </a:r>
            <a:r>
              <a:rPr sz="1800" spc="5" dirty="0">
                <a:latin typeface="Arial"/>
                <a:cs typeface="Arial"/>
              </a:rPr>
              <a:t>33</a:t>
            </a:r>
            <a:r>
              <a:rPr sz="1800" dirty="0">
                <a:latin typeface="宋体"/>
                <a:cs typeface="宋体"/>
              </a:rPr>
              <a:t>和图</a:t>
            </a:r>
            <a:r>
              <a:rPr sz="1800" dirty="0">
                <a:latin typeface="Arial"/>
                <a:cs typeface="Arial"/>
              </a:rPr>
              <a:t>8.</a:t>
            </a:r>
            <a:r>
              <a:rPr sz="1800" spc="5" dirty="0">
                <a:latin typeface="Arial"/>
                <a:cs typeface="Arial"/>
              </a:rPr>
              <a:t>28</a:t>
            </a:r>
            <a:r>
              <a:rPr sz="1800" dirty="0">
                <a:latin typeface="宋体"/>
                <a:cs typeface="宋体"/>
              </a:rPr>
              <a:t>可以发现</a:t>
            </a:r>
            <a:r>
              <a:rPr sz="1800" spc="-5" dirty="0">
                <a:latin typeface="宋体"/>
                <a:cs typeface="宋体"/>
              </a:rPr>
              <a:t>，</a:t>
            </a:r>
            <a:r>
              <a:rPr sz="1800" dirty="0">
                <a:latin typeface="Arial"/>
                <a:cs typeface="Arial"/>
              </a:rPr>
              <a:t>PI</a:t>
            </a:r>
            <a:r>
              <a:rPr sz="1800" spc="-5" dirty="0">
                <a:latin typeface="Arial"/>
                <a:cs typeface="Arial"/>
              </a:rPr>
              <a:t>D</a:t>
            </a:r>
            <a:r>
              <a:rPr sz="1800" dirty="0">
                <a:latin typeface="宋体"/>
                <a:cs typeface="宋体"/>
              </a:rPr>
              <a:t>控制 的效果比单纯采用放大增益的效果好。</a:t>
            </a:r>
            <a:endParaRPr sz="1800">
              <a:latin typeface="宋体"/>
              <a:cs typeface="宋体"/>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z="3600" spc="-10" dirty="0">
                <a:latin typeface="Arial"/>
                <a:cs typeface="Arial"/>
              </a:rPr>
              <a:t>Simulink</a:t>
            </a:r>
            <a:r>
              <a:rPr sz="3600" dirty="0">
                <a:latin typeface="华文新魏"/>
                <a:cs typeface="华文新魏"/>
              </a:rPr>
              <a:t>在机构学中的应用</a:t>
            </a:r>
            <a:endParaRPr sz="3600">
              <a:latin typeface="华文新魏"/>
              <a:cs typeface="华文新魏"/>
            </a:endParaRPr>
          </a:p>
        </p:txBody>
      </p:sp>
      <p:sp>
        <p:nvSpPr>
          <p:cNvPr id="3" name="object 3"/>
          <p:cNvSpPr txBox="1"/>
          <p:nvPr/>
        </p:nvSpPr>
        <p:spPr>
          <a:xfrm>
            <a:off x="563067" y="1150112"/>
            <a:ext cx="2889885"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机构速度</a:t>
            </a:r>
            <a:r>
              <a:rPr sz="2800" b="1" spc="-5" dirty="0">
                <a:solidFill>
                  <a:srgbClr val="333399"/>
                </a:solidFill>
                <a:latin typeface="宋体"/>
                <a:cs typeface="宋体"/>
              </a:rPr>
              <a:t>控制仿真</a:t>
            </a:r>
            <a:endParaRPr sz="2800">
              <a:latin typeface="宋体"/>
              <a:cs typeface="宋体"/>
            </a:endParaRPr>
          </a:p>
        </p:txBody>
      </p:sp>
      <p:sp>
        <p:nvSpPr>
          <p:cNvPr id="4" name="object 4"/>
          <p:cNvSpPr/>
          <p:nvPr/>
        </p:nvSpPr>
        <p:spPr>
          <a:xfrm>
            <a:off x="3800855" y="1124711"/>
            <a:ext cx="4992624" cy="38679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61544" y="2005583"/>
            <a:ext cx="2743200" cy="177393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61544" y="3934967"/>
            <a:ext cx="2752344" cy="17708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060192" y="5059678"/>
            <a:ext cx="2886456" cy="17526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56959" y="5068823"/>
            <a:ext cx="2724912" cy="1789173"/>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44514"/>
            <a:ext cx="7627620" cy="2677795"/>
          </a:xfrm>
          <a:prstGeom prst="rect">
            <a:avLst/>
          </a:prstGeom>
        </p:spPr>
        <p:txBody>
          <a:bodyPr vert="horz" wrap="square" lIns="0" tIns="198120" rIns="0" bIns="0" rtlCol="0">
            <a:spAutoFit/>
          </a:bodyPr>
          <a:lstStyle/>
          <a:p>
            <a:pPr marL="13970">
              <a:lnSpc>
                <a:spcPct val="100000"/>
              </a:lnSpc>
              <a:spcBef>
                <a:spcPts val="1560"/>
              </a:spcBef>
            </a:pPr>
            <a:r>
              <a:rPr sz="2800" b="1" spc="15" dirty="0">
                <a:solidFill>
                  <a:srgbClr val="333399"/>
                </a:solidFill>
                <a:latin typeface="宋体"/>
                <a:cs typeface="宋体"/>
              </a:rPr>
              <a:t>控制系统</a:t>
            </a:r>
            <a:r>
              <a:rPr sz="2800" b="1" spc="-5" dirty="0">
                <a:solidFill>
                  <a:srgbClr val="333399"/>
                </a:solidFill>
                <a:latin typeface="宋体"/>
                <a:cs typeface="宋体"/>
              </a:rPr>
              <a:t>中的舵</a:t>
            </a:r>
            <a:r>
              <a:rPr sz="2800" b="1" spc="15" dirty="0">
                <a:solidFill>
                  <a:srgbClr val="333399"/>
                </a:solidFill>
                <a:latin typeface="宋体"/>
                <a:cs typeface="宋体"/>
              </a:rPr>
              <a:t>机</a:t>
            </a:r>
            <a:r>
              <a:rPr sz="2800" b="1" spc="-5" dirty="0">
                <a:solidFill>
                  <a:srgbClr val="333399"/>
                </a:solidFill>
                <a:latin typeface="宋体"/>
                <a:cs typeface="宋体"/>
              </a:rPr>
              <a:t>（控制</a:t>
            </a:r>
            <a:r>
              <a:rPr sz="2800" b="1" spc="610" dirty="0">
                <a:solidFill>
                  <a:srgbClr val="333399"/>
                </a:solidFill>
                <a:latin typeface="宋体"/>
                <a:cs typeface="宋体"/>
              </a:rPr>
              <a:t>器</a:t>
            </a:r>
            <a:r>
              <a:rPr sz="2800" b="1" spc="5" dirty="0">
                <a:solidFill>
                  <a:srgbClr val="333399"/>
                </a:solidFill>
                <a:latin typeface="Times New Roman"/>
                <a:cs typeface="Times New Roman"/>
              </a:rPr>
              <a:t>+</a:t>
            </a:r>
            <a:r>
              <a:rPr sz="2800" b="1" spc="-5" dirty="0">
                <a:solidFill>
                  <a:srgbClr val="333399"/>
                </a:solidFill>
                <a:latin typeface="Times New Roman"/>
                <a:cs typeface="Times New Roman"/>
              </a:rPr>
              <a:t> </a:t>
            </a:r>
            <a:r>
              <a:rPr sz="2800" b="1" spc="15" dirty="0">
                <a:solidFill>
                  <a:srgbClr val="333399"/>
                </a:solidFill>
                <a:latin typeface="宋体"/>
                <a:cs typeface="宋体"/>
              </a:rPr>
              <a:t>驱动器）</a:t>
            </a:r>
            <a:endParaRPr sz="2800">
              <a:latin typeface="宋体"/>
              <a:cs typeface="宋体"/>
            </a:endParaRPr>
          </a:p>
          <a:p>
            <a:pPr marL="299085" indent="-286385">
              <a:lnSpc>
                <a:spcPct val="100000"/>
              </a:lnSpc>
              <a:spcBef>
                <a:spcPts val="935"/>
              </a:spcBef>
              <a:buChar char="●"/>
              <a:tabLst>
                <a:tab pos="299720" algn="l"/>
              </a:tabLst>
            </a:pPr>
            <a:r>
              <a:rPr sz="1800" dirty="0">
                <a:latin typeface="宋体"/>
                <a:cs typeface="宋体"/>
              </a:rPr>
              <a:t>舵机输入电压，输出角度</a:t>
            </a:r>
            <a:endParaRPr sz="1800">
              <a:latin typeface="宋体"/>
              <a:cs typeface="宋体"/>
            </a:endParaRPr>
          </a:p>
          <a:p>
            <a:pPr>
              <a:lnSpc>
                <a:spcPct val="100000"/>
              </a:lnSpc>
              <a:spcBef>
                <a:spcPts val="35"/>
              </a:spcBef>
              <a:buFont typeface=""/>
              <a:buChar char="●"/>
            </a:pPr>
            <a:endParaRPr sz="1850">
              <a:latin typeface="Times New Roman"/>
              <a:cs typeface="Times New Roman"/>
            </a:endParaRPr>
          </a:p>
          <a:p>
            <a:pPr marL="299085" indent="-286385">
              <a:lnSpc>
                <a:spcPct val="100000"/>
              </a:lnSpc>
              <a:buChar char="●"/>
              <a:tabLst>
                <a:tab pos="299720" algn="l"/>
              </a:tabLst>
            </a:pPr>
            <a:r>
              <a:rPr sz="1800" dirty="0">
                <a:latin typeface="宋体"/>
                <a:cs typeface="宋体"/>
              </a:rPr>
              <a:t>控制系统采用简单的比例控制策略</a:t>
            </a:r>
            <a:endParaRPr sz="1800">
              <a:latin typeface="宋体"/>
              <a:cs typeface="宋体"/>
            </a:endParaRPr>
          </a:p>
          <a:p>
            <a:pPr>
              <a:lnSpc>
                <a:spcPct val="100000"/>
              </a:lnSpc>
              <a:spcBef>
                <a:spcPts val="30"/>
              </a:spcBef>
              <a:buFont typeface=""/>
              <a:buChar char="●"/>
            </a:pPr>
            <a:endParaRPr sz="1850">
              <a:latin typeface="Times New Roman"/>
              <a:cs typeface="Times New Roman"/>
            </a:endParaRPr>
          </a:p>
          <a:p>
            <a:pPr marL="299085" indent="-286385">
              <a:lnSpc>
                <a:spcPct val="100000"/>
              </a:lnSpc>
              <a:spcBef>
                <a:spcPts val="5"/>
              </a:spcBef>
              <a:buChar char="●"/>
              <a:tabLst>
                <a:tab pos="299720" algn="l"/>
              </a:tabLst>
            </a:pPr>
            <a:r>
              <a:rPr sz="1800" spc="-5" dirty="0">
                <a:latin typeface="宋体"/>
                <a:cs typeface="宋体"/>
              </a:rPr>
              <a:t>编</a:t>
            </a:r>
            <a:r>
              <a:rPr sz="1800" dirty="0">
                <a:latin typeface="宋体"/>
                <a:cs typeface="宋体"/>
              </a:rPr>
              <a:t>写</a:t>
            </a:r>
            <a:r>
              <a:rPr sz="1800" dirty="0">
                <a:latin typeface="Times New Roman"/>
                <a:cs typeface="Times New Roman"/>
              </a:rPr>
              <a:t>Arduino</a:t>
            </a:r>
            <a:r>
              <a:rPr sz="1800" spc="-5" dirty="0">
                <a:latin typeface="宋体"/>
                <a:cs typeface="宋体"/>
              </a:rPr>
              <a:t>程序控制两舵机同步时，舵机为何抖动？</a:t>
            </a:r>
            <a:endParaRPr sz="1800">
              <a:latin typeface="宋体"/>
              <a:cs typeface="宋体"/>
            </a:endParaRPr>
          </a:p>
          <a:p>
            <a:pPr>
              <a:lnSpc>
                <a:spcPct val="100000"/>
              </a:lnSpc>
              <a:spcBef>
                <a:spcPts val="30"/>
              </a:spcBef>
              <a:buFont typeface=""/>
              <a:buChar char="●"/>
            </a:pPr>
            <a:endParaRPr sz="1850">
              <a:latin typeface="Times New Roman"/>
              <a:cs typeface="Times New Roman"/>
            </a:endParaRPr>
          </a:p>
          <a:p>
            <a:pPr marL="299085" indent="-286385">
              <a:lnSpc>
                <a:spcPct val="100000"/>
              </a:lnSpc>
              <a:buChar char="●"/>
              <a:tabLst>
                <a:tab pos="299720" algn="l"/>
              </a:tabLst>
            </a:pPr>
            <a:r>
              <a:rPr sz="1800" spc="-5" dirty="0">
                <a:latin typeface="宋体"/>
                <a:cs typeface="宋体"/>
              </a:rPr>
              <a:t>用舵机控制小机械臂竖直向上运动时，为何有“爬行现象”？如何克服？</a:t>
            </a:r>
            <a:endParaRPr sz="1800">
              <a:latin typeface="宋体"/>
              <a:cs typeface="宋体"/>
            </a:endParaRPr>
          </a:p>
        </p:txBody>
      </p:sp>
      <p:sp>
        <p:nvSpPr>
          <p:cNvPr id="4" name="object 4"/>
          <p:cNvSpPr/>
          <p:nvPr/>
        </p:nvSpPr>
        <p:spPr>
          <a:xfrm>
            <a:off x="4364735" y="3861815"/>
            <a:ext cx="2255519" cy="13411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64735" y="5330952"/>
            <a:ext cx="2255519" cy="138379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004304" y="3861815"/>
            <a:ext cx="1822703" cy="138074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992111" y="5330952"/>
            <a:ext cx="1834896" cy="138379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96240" y="3861815"/>
            <a:ext cx="1780032" cy="199948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353055" y="3877055"/>
            <a:ext cx="1709927" cy="2020824"/>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3067" y="1129106"/>
            <a:ext cx="5753735" cy="454025"/>
          </a:xfrm>
          <a:prstGeom prst="rect">
            <a:avLst/>
          </a:prstGeom>
        </p:spPr>
        <p:txBody>
          <a:bodyPr vert="horz" wrap="square" lIns="0" tIns="13970" rIns="0" bIns="0" rtlCol="0">
            <a:spAutoFit/>
          </a:bodyPr>
          <a:lstStyle/>
          <a:p>
            <a:pPr marL="12700">
              <a:lnSpc>
                <a:spcPct val="100000"/>
              </a:lnSpc>
              <a:spcBef>
                <a:spcPts val="110"/>
              </a:spcBef>
            </a:pPr>
            <a:r>
              <a:rPr sz="2800" b="1" spc="15" dirty="0">
                <a:solidFill>
                  <a:srgbClr val="333399"/>
                </a:solidFill>
                <a:latin typeface="宋体"/>
                <a:cs typeface="宋体"/>
              </a:rPr>
              <a:t>控制系统</a:t>
            </a:r>
            <a:r>
              <a:rPr sz="2800" b="1" spc="-5" dirty="0">
                <a:solidFill>
                  <a:srgbClr val="333399"/>
                </a:solidFill>
                <a:latin typeface="宋体"/>
                <a:cs typeface="宋体"/>
              </a:rPr>
              <a:t>计算机</a:t>
            </a:r>
            <a:r>
              <a:rPr sz="2800" b="1" spc="15" dirty="0">
                <a:solidFill>
                  <a:srgbClr val="333399"/>
                </a:solidFill>
                <a:latin typeface="宋体"/>
                <a:cs typeface="宋体"/>
              </a:rPr>
              <a:t>辅</a:t>
            </a:r>
            <a:r>
              <a:rPr sz="2800" b="1" spc="-5" dirty="0">
                <a:solidFill>
                  <a:srgbClr val="333399"/>
                </a:solidFill>
                <a:latin typeface="宋体"/>
                <a:cs typeface="宋体"/>
              </a:rPr>
              <a:t>助设计的常</a:t>
            </a:r>
            <a:r>
              <a:rPr sz="2800" b="1" spc="15" dirty="0">
                <a:solidFill>
                  <a:srgbClr val="333399"/>
                </a:solidFill>
                <a:latin typeface="宋体"/>
                <a:cs typeface="宋体"/>
              </a:rPr>
              <a:t>用</a:t>
            </a:r>
            <a:r>
              <a:rPr sz="2800" b="1" spc="-5" dirty="0">
                <a:solidFill>
                  <a:srgbClr val="333399"/>
                </a:solidFill>
                <a:latin typeface="宋体"/>
                <a:cs typeface="宋体"/>
              </a:rPr>
              <a:t>工具</a:t>
            </a:r>
            <a:endParaRPr sz="2800">
              <a:latin typeface="宋体"/>
              <a:cs typeface="宋体"/>
            </a:endParaRPr>
          </a:p>
        </p:txBody>
      </p:sp>
      <p:sp>
        <p:nvSpPr>
          <p:cNvPr id="3" name="object 3"/>
          <p:cNvSpPr/>
          <p:nvPr/>
        </p:nvSpPr>
        <p:spPr>
          <a:xfrm>
            <a:off x="1700783" y="1703832"/>
            <a:ext cx="5903976" cy="18684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4724399"/>
            <a:ext cx="2654808" cy="213359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773679" y="4724399"/>
            <a:ext cx="2660904" cy="213359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538215" y="3968494"/>
            <a:ext cx="3605784" cy="288950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0" y="3773423"/>
            <a:ext cx="5507736" cy="807719"/>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z="3600" spc="-10" dirty="0">
                <a:latin typeface="Arial"/>
                <a:cs typeface="Arial"/>
              </a:rPr>
              <a:t>Simulink</a:t>
            </a:r>
            <a:r>
              <a:rPr sz="3600" dirty="0">
                <a:latin typeface="华文新魏"/>
                <a:cs typeface="华文新魏"/>
              </a:rPr>
              <a:t>在机构学中的应用</a:t>
            </a:r>
            <a:endParaRPr sz="3600">
              <a:latin typeface="华文新魏"/>
              <a:cs typeface="华文新魏"/>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678" y="353695"/>
            <a:ext cx="1854200" cy="574040"/>
          </a:xfrm>
          <a:prstGeom prst="rect">
            <a:avLst/>
          </a:prstGeom>
        </p:spPr>
        <p:txBody>
          <a:bodyPr vert="horz" wrap="square" lIns="0" tIns="12700" rIns="0" bIns="0" rtlCol="0">
            <a:spAutoFit/>
          </a:bodyPr>
          <a:lstStyle/>
          <a:p>
            <a:pPr marL="12700">
              <a:lnSpc>
                <a:spcPct val="100000"/>
              </a:lnSpc>
              <a:spcBef>
                <a:spcPts val="100"/>
              </a:spcBef>
            </a:pPr>
            <a:r>
              <a:rPr dirty="0">
                <a:latin typeface="华文新魏"/>
                <a:cs typeface="华文新魏"/>
              </a:rPr>
              <a:t>参考资料</a:t>
            </a:r>
          </a:p>
        </p:txBody>
      </p:sp>
      <p:sp>
        <p:nvSpPr>
          <p:cNvPr id="3" name="object 3"/>
          <p:cNvSpPr txBox="1"/>
          <p:nvPr/>
        </p:nvSpPr>
        <p:spPr>
          <a:xfrm>
            <a:off x="563067" y="1009152"/>
            <a:ext cx="4424045" cy="3654425"/>
          </a:xfrm>
          <a:prstGeom prst="rect">
            <a:avLst/>
          </a:prstGeom>
        </p:spPr>
        <p:txBody>
          <a:bodyPr vert="horz" wrap="square" lIns="0" tIns="226060" rIns="0" bIns="0" rtlCol="0">
            <a:spAutoFit/>
          </a:bodyPr>
          <a:lstStyle/>
          <a:p>
            <a:pPr marL="12700">
              <a:lnSpc>
                <a:spcPct val="100000"/>
              </a:lnSpc>
              <a:spcBef>
                <a:spcPts val="1780"/>
              </a:spcBef>
            </a:pPr>
            <a:r>
              <a:rPr sz="2800" b="1" spc="-40" dirty="0">
                <a:solidFill>
                  <a:srgbClr val="333399"/>
                </a:solidFill>
                <a:latin typeface="Times New Roman"/>
                <a:cs typeface="Times New Roman"/>
              </a:rPr>
              <a:t>MATLAB</a:t>
            </a:r>
            <a:r>
              <a:rPr sz="2800" b="1" spc="15" dirty="0">
                <a:solidFill>
                  <a:srgbClr val="333399"/>
                </a:solidFill>
                <a:latin typeface="宋体"/>
                <a:cs typeface="宋体"/>
              </a:rPr>
              <a:t>帮助文档</a:t>
            </a:r>
            <a:endParaRPr sz="2800">
              <a:latin typeface="宋体"/>
              <a:cs typeface="宋体"/>
            </a:endParaRPr>
          </a:p>
          <a:p>
            <a:pPr marL="12700">
              <a:lnSpc>
                <a:spcPct val="100000"/>
              </a:lnSpc>
              <a:spcBef>
                <a:spcPts val="1680"/>
              </a:spcBef>
            </a:pPr>
            <a:r>
              <a:rPr sz="2800" b="1" spc="15" dirty="0">
                <a:solidFill>
                  <a:srgbClr val="333399"/>
                </a:solidFill>
                <a:latin typeface="宋体"/>
                <a:cs typeface="宋体"/>
              </a:rPr>
              <a:t>图书馆</a:t>
            </a:r>
            <a:r>
              <a:rPr sz="2800" b="1" spc="10" dirty="0">
                <a:solidFill>
                  <a:srgbClr val="333399"/>
                </a:solidFill>
                <a:latin typeface="宋体"/>
                <a:cs typeface="宋体"/>
              </a:rPr>
              <a:t>中</a:t>
            </a:r>
            <a:r>
              <a:rPr sz="2800" b="1" spc="-40" dirty="0">
                <a:solidFill>
                  <a:srgbClr val="333399"/>
                </a:solidFill>
                <a:latin typeface="Times New Roman"/>
                <a:cs typeface="Times New Roman"/>
              </a:rPr>
              <a:t>MATLAB</a:t>
            </a:r>
            <a:r>
              <a:rPr sz="2800" b="1" spc="-5" dirty="0">
                <a:solidFill>
                  <a:srgbClr val="333399"/>
                </a:solidFill>
                <a:latin typeface="宋体"/>
                <a:cs typeface="宋体"/>
              </a:rPr>
              <a:t>书籍</a:t>
            </a:r>
            <a:endParaRPr sz="2800">
              <a:latin typeface="宋体"/>
              <a:cs typeface="宋体"/>
            </a:endParaRPr>
          </a:p>
          <a:p>
            <a:pPr>
              <a:lnSpc>
                <a:spcPct val="100000"/>
              </a:lnSpc>
            </a:pPr>
            <a:endParaRPr sz="3100">
              <a:latin typeface="Times New Roman"/>
              <a:cs typeface="Times New Roman"/>
            </a:endParaRPr>
          </a:p>
          <a:p>
            <a:pPr>
              <a:lnSpc>
                <a:spcPct val="100000"/>
              </a:lnSpc>
              <a:spcBef>
                <a:spcPts val="55"/>
              </a:spcBef>
            </a:pPr>
            <a:endParaRPr sz="2700">
              <a:latin typeface="Times New Roman"/>
              <a:cs typeface="Times New Roman"/>
            </a:endParaRPr>
          </a:p>
          <a:p>
            <a:pPr marL="12700" marR="5080">
              <a:lnSpc>
                <a:spcPct val="100000"/>
              </a:lnSpc>
            </a:pPr>
            <a:r>
              <a:rPr sz="2800" b="1" spc="20" dirty="0">
                <a:solidFill>
                  <a:srgbClr val="333399"/>
                </a:solidFill>
                <a:latin typeface="宋体"/>
                <a:cs typeface="宋体"/>
              </a:rPr>
              <a:t>《</a:t>
            </a:r>
            <a:r>
              <a:rPr sz="2800" b="1" spc="-10" dirty="0">
                <a:solidFill>
                  <a:srgbClr val="333399"/>
                </a:solidFill>
                <a:latin typeface="Times New Roman"/>
                <a:cs typeface="Times New Roman"/>
              </a:rPr>
              <a:t>M</a:t>
            </a:r>
            <a:r>
              <a:rPr sz="2800" b="1" spc="-225" dirty="0">
                <a:solidFill>
                  <a:srgbClr val="333399"/>
                </a:solidFill>
                <a:latin typeface="Times New Roman"/>
                <a:cs typeface="Times New Roman"/>
              </a:rPr>
              <a:t>A</a:t>
            </a:r>
            <a:r>
              <a:rPr sz="2800" b="1" spc="5" dirty="0">
                <a:solidFill>
                  <a:srgbClr val="333399"/>
                </a:solidFill>
                <a:latin typeface="Times New Roman"/>
                <a:cs typeface="Times New Roman"/>
              </a:rPr>
              <a:t>TL</a:t>
            </a:r>
            <a:r>
              <a:rPr sz="2800" b="1" spc="-10" dirty="0">
                <a:solidFill>
                  <a:srgbClr val="333399"/>
                </a:solidFill>
                <a:latin typeface="Times New Roman"/>
                <a:cs typeface="Times New Roman"/>
              </a:rPr>
              <a:t>A</a:t>
            </a:r>
            <a:r>
              <a:rPr sz="2800" b="1" spc="5" dirty="0">
                <a:solidFill>
                  <a:srgbClr val="333399"/>
                </a:solidFill>
                <a:latin typeface="Times New Roman"/>
                <a:cs typeface="Times New Roman"/>
              </a:rPr>
              <a:t>B</a:t>
            </a:r>
            <a:r>
              <a:rPr sz="2800" b="1" spc="15" dirty="0">
                <a:solidFill>
                  <a:srgbClr val="333399"/>
                </a:solidFill>
                <a:latin typeface="宋体"/>
                <a:cs typeface="宋体"/>
              </a:rPr>
              <a:t>基础与</a:t>
            </a:r>
            <a:r>
              <a:rPr sz="2800" b="1" spc="-5" dirty="0">
                <a:solidFill>
                  <a:srgbClr val="333399"/>
                </a:solidFill>
                <a:latin typeface="宋体"/>
                <a:cs typeface="宋体"/>
              </a:rPr>
              <a:t>机械工程 </a:t>
            </a:r>
            <a:r>
              <a:rPr sz="2800" b="1" spc="20" dirty="0">
                <a:solidFill>
                  <a:srgbClr val="333399"/>
                </a:solidFill>
                <a:latin typeface="宋体"/>
                <a:cs typeface="宋体"/>
              </a:rPr>
              <a:t>应</a:t>
            </a:r>
            <a:r>
              <a:rPr sz="2800" b="1" spc="15" dirty="0">
                <a:solidFill>
                  <a:srgbClr val="333399"/>
                </a:solidFill>
                <a:latin typeface="宋体"/>
                <a:cs typeface="宋体"/>
              </a:rPr>
              <a:t>用</a:t>
            </a:r>
            <a:r>
              <a:rPr sz="2800" b="1" spc="-5" dirty="0">
                <a:solidFill>
                  <a:srgbClr val="333399"/>
                </a:solidFill>
                <a:latin typeface="宋体"/>
                <a:cs typeface="宋体"/>
              </a:rPr>
              <a:t>》</a:t>
            </a:r>
            <a:endParaRPr sz="2800">
              <a:latin typeface="宋体"/>
              <a:cs typeface="宋体"/>
            </a:endParaRPr>
          </a:p>
          <a:p>
            <a:pPr marL="12700">
              <a:lnSpc>
                <a:spcPct val="100000"/>
              </a:lnSpc>
              <a:spcBef>
                <a:spcPts val="1685"/>
              </a:spcBef>
            </a:pPr>
            <a:r>
              <a:rPr sz="2800" b="1" spc="15" dirty="0">
                <a:solidFill>
                  <a:srgbClr val="333399"/>
                </a:solidFill>
                <a:latin typeface="宋体"/>
                <a:cs typeface="宋体"/>
              </a:rPr>
              <a:t>科学出版</a:t>
            </a:r>
            <a:r>
              <a:rPr sz="2800" b="1" spc="-5" dirty="0">
                <a:solidFill>
                  <a:srgbClr val="333399"/>
                </a:solidFill>
                <a:latin typeface="宋体"/>
                <a:cs typeface="宋体"/>
              </a:rPr>
              <a:t>社，</a:t>
            </a:r>
            <a:r>
              <a:rPr sz="2800" b="1" spc="-5" dirty="0">
                <a:solidFill>
                  <a:srgbClr val="333399"/>
                </a:solidFill>
                <a:latin typeface="Times New Roman"/>
                <a:cs typeface="Times New Roman"/>
              </a:rPr>
              <a:t>2015</a:t>
            </a:r>
            <a:r>
              <a:rPr sz="2800" b="1" spc="15" dirty="0">
                <a:solidFill>
                  <a:srgbClr val="333399"/>
                </a:solidFill>
                <a:latin typeface="宋体"/>
                <a:cs typeface="宋体"/>
              </a:rPr>
              <a:t>年</a:t>
            </a:r>
            <a:r>
              <a:rPr sz="2800" b="1" spc="-10" dirty="0">
                <a:solidFill>
                  <a:srgbClr val="333399"/>
                </a:solidFill>
                <a:latin typeface="Times New Roman"/>
                <a:cs typeface="Times New Roman"/>
              </a:rPr>
              <a:t>6</a:t>
            </a:r>
            <a:r>
              <a:rPr sz="2800" b="1" spc="-5" dirty="0">
                <a:solidFill>
                  <a:srgbClr val="333399"/>
                </a:solidFill>
                <a:latin typeface="宋体"/>
                <a:cs typeface="宋体"/>
              </a:rPr>
              <a:t>月</a:t>
            </a:r>
            <a:endParaRPr sz="2800">
              <a:latin typeface="宋体"/>
              <a:cs typeface="宋体"/>
            </a:endParaRPr>
          </a:p>
        </p:txBody>
      </p:sp>
      <p:sp>
        <p:nvSpPr>
          <p:cNvPr id="4" name="object 4"/>
          <p:cNvSpPr/>
          <p:nvPr/>
        </p:nvSpPr>
        <p:spPr>
          <a:xfrm>
            <a:off x="5087111" y="1280160"/>
            <a:ext cx="3733799" cy="5257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78857"/>
            <a:ext cx="8026400" cy="1274445"/>
          </a:xfrm>
          <a:prstGeom prst="rect">
            <a:avLst/>
          </a:prstGeom>
        </p:spPr>
        <p:txBody>
          <a:bodyPr vert="horz" wrap="square" lIns="0" tIns="184785" rIns="0" bIns="0" rtlCol="0">
            <a:spAutoFit/>
          </a:bodyPr>
          <a:lstStyle/>
          <a:p>
            <a:pPr marL="13970">
              <a:lnSpc>
                <a:spcPct val="100000"/>
              </a:lnSpc>
              <a:spcBef>
                <a:spcPts val="1455"/>
              </a:spcBef>
            </a:pPr>
            <a:r>
              <a:rPr sz="2800" b="1" spc="15" dirty="0">
                <a:solidFill>
                  <a:srgbClr val="333399"/>
                </a:solidFill>
                <a:latin typeface="宋体"/>
                <a:cs typeface="宋体"/>
              </a:rPr>
              <a:t>含电机模</a:t>
            </a:r>
            <a:r>
              <a:rPr sz="2800" b="1" spc="-5" dirty="0">
                <a:solidFill>
                  <a:srgbClr val="333399"/>
                </a:solidFill>
                <a:latin typeface="宋体"/>
                <a:cs typeface="宋体"/>
              </a:rPr>
              <a:t>型的机</a:t>
            </a:r>
            <a:r>
              <a:rPr sz="2800" b="1" spc="25" dirty="0">
                <a:solidFill>
                  <a:srgbClr val="333399"/>
                </a:solidFill>
                <a:latin typeface="宋体"/>
                <a:cs typeface="宋体"/>
              </a:rPr>
              <a:t>构</a:t>
            </a:r>
            <a:r>
              <a:rPr sz="2800" b="1" spc="-5" dirty="0">
                <a:solidFill>
                  <a:srgbClr val="333399"/>
                </a:solidFill>
                <a:latin typeface="宋体"/>
                <a:cs typeface="宋体"/>
              </a:rPr>
              <a:t>速度控</a:t>
            </a:r>
            <a:r>
              <a:rPr sz="2800" b="1" dirty="0">
                <a:solidFill>
                  <a:srgbClr val="333399"/>
                </a:solidFill>
                <a:latin typeface="宋体"/>
                <a:cs typeface="宋体"/>
              </a:rPr>
              <a:t>制</a:t>
            </a:r>
            <a:r>
              <a:rPr sz="2800" b="1" spc="-5" dirty="0">
                <a:solidFill>
                  <a:srgbClr val="333399"/>
                </a:solidFill>
                <a:latin typeface="宋体"/>
                <a:cs typeface="宋体"/>
              </a:rPr>
              <a:t>仿真</a:t>
            </a:r>
            <a:endParaRPr sz="2800">
              <a:latin typeface="宋体"/>
              <a:cs typeface="宋体"/>
            </a:endParaRPr>
          </a:p>
          <a:p>
            <a:pPr marL="12700">
              <a:lnSpc>
                <a:spcPts val="2125"/>
              </a:lnSpc>
              <a:spcBef>
                <a:spcPts val="865"/>
              </a:spcBef>
            </a:pPr>
            <a:r>
              <a:rPr sz="1800" dirty="0">
                <a:latin typeface="宋体"/>
                <a:cs typeface="宋体"/>
              </a:rPr>
              <a:t>曲柄滑块机构中，作为原动件的曲柄由电机及减速器带动，本节研究带有直流电</a:t>
            </a:r>
            <a:endParaRPr sz="1800">
              <a:latin typeface="宋体"/>
              <a:cs typeface="宋体"/>
            </a:endParaRPr>
          </a:p>
          <a:p>
            <a:pPr marL="12700">
              <a:lnSpc>
                <a:spcPts val="2125"/>
              </a:lnSpc>
            </a:pPr>
            <a:r>
              <a:rPr sz="1800" spc="-5" dirty="0">
                <a:latin typeface="宋体"/>
                <a:cs typeface="宋体"/>
              </a:rPr>
              <a:t>机和减速器的机构速度控制仿真。直流电机电枢回路的电压平衡方程为：</a:t>
            </a:r>
            <a:endParaRPr sz="1800">
              <a:latin typeface="宋体"/>
              <a:cs typeface="宋体"/>
            </a:endParaRPr>
          </a:p>
        </p:txBody>
      </p:sp>
      <p:sp>
        <p:nvSpPr>
          <p:cNvPr id="4" name="object 4"/>
          <p:cNvSpPr/>
          <p:nvPr/>
        </p:nvSpPr>
        <p:spPr>
          <a:xfrm>
            <a:off x="3107071" y="2529662"/>
            <a:ext cx="326390" cy="0"/>
          </a:xfrm>
          <a:custGeom>
            <a:avLst/>
            <a:gdLst/>
            <a:ahLst/>
            <a:cxnLst/>
            <a:rect l="l" t="t" r="r" b="b"/>
            <a:pathLst>
              <a:path w="326389">
                <a:moveTo>
                  <a:pt x="0" y="0"/>
                </a:moveTo>
                <a:lnTo>
                  <a:pt x="326046" y="0"/>
                </a:lnTo>
              </a:path>
            </a:pathLst>
          </a:custGeom>
          <a:ln w="12810">
            <a:solidFill>
              <a:srgbClr val="000000"/>
            </a:solidFill>
          </a:ln>
        </p:spPr>
        <p:txBody>
          <a:bodyPr wrap="square" lIns="0" tIns="0" rIns="0" bIns="0" rtlCol="0"/>
          <a:lstStyle/>
          <a:p>
            <a:endParaRPr/>
          </a:p>
        </p:txBody>
      </p:sp>
      <p:sp>
        <p:nvSpPr>
          <p:cNvPr id="5" name="object 5"/>
          <p:cNvSpPr txBox="1"/>
          <p:nvPr/>
        </p:nvSpPr>
        <p:spPr>
          <a:xfrm>
            <a:off x="2948250" y="2498788"/>
            <a:ext cx="101600" cy="205104"/>
          </a:xfrm>
          <a:prstGeom prst="rect">
            <a:avLst/>
          </a:prstGeom>
        </p:spPr>
        <p:txBody>
          <a:bodyPr vert="horz" wrap="square" lIns="0" tIns="15875" rIns="0" bIns="0" rtlCol="0">
            <a:spAutoFit/>
          </a:bodyPr>
          <a:lstStyle/>
          <a:p>
            <a:pPr marL="12700">
              <a:lnSpc>
                <a:spcPct val="100000"/>
              </a:lnSpc>
              <a:spcBef>
                <a:spcPts val="125"/>
              </a:spcBef>
            </a:pPr>
            <a:r>
              <a:rPr sz="1150" i="1" spc="20" dirty="0">
                <a:latin typeface="Times New Roman"/>
                <a:cs typeface="Times New Roman"/>
              </a:rPr>
              <a:t>a</a:t>
            </a:r>
            <a:endParaRPr sz="1150">
              <a:latin typeface="Times New Roman"/>
              <a:cs typeface="Times New Roman"/>
            </a:endParaRPr>
          </a:p>
        </p:txBody>
      </p:sp>
      <p:sp>
        <p:nvSpPr>
          <p:cNvPr id="6" name="object 6"/>
          <p:cNvSpPr txBox="1"/>
          <p:nvPr/>
        </p:nvSpPr>
        <p:spPr>
          <a:xfrm>
            <a:off x="3149567" y="2524679"/>
            <a:ext cx="229235" cy="336550"/>
          </a:xfrm>
          <a:prstGeom prst="rect">
            <a:avLst/>
          </a:prstGeom>
        </p:spPr>
        <p:txBody>
          <a:bodyPr vert="horz" wrap="square" lIns="0" tIns="17145" rIns="0" bIns="0" rtlCol="0">
            <a:spAutoFit/>
          </a:bodyPr>
          <a:lstStyle/>
          <a:p>
            <a:pPr marL="12700">
              <a:lnSpc>
                <a:spcPct val="100000"/>
              </a:lnSpc>
              <a:spcBef>
                <a:spcPts val="135"/>
              </a:spcBef>
            </a:pPr>
            <a:r>
              <a:rPr sz="2000" spc="20" dirty="0">
                <a:latin typeface="Times New Roman"/>
                <a:cs typeface="Times New Roman"/>
              </a:rPr>
              <a:t>d</a:t>
            </a:r>
            <a:r>
              <a:rPr sz="2000" i="1" spc="15" dirty="0">
                <a:latin typeface="Times New Roman"/>
                <a:cs typeface="Times New Roman"/>
              </a:rPr>
              <a:t>t</a:t>
            </a:r>
            <a:endParaRPr sz="2000">
              <a:latin typeface="Times New Roman"/>
              <a:cs typeface="Times New Roman"/>
            </a:endParaRPr>
          </a:p>
        </p:txBody>
      </p:sp>
      <p:sp>
        <p:nvSpPr>
          <p:cNvPr id="7" name="object 7"/>
          <p:cNvSpPr txBox="1"/>
          <p:nvPr/>
        </p:nvSpPr>
        <p:spPr>
          <a:xfrm>
            <a:off x="1277371" y="2323148"/>
            <a:ext cx="1289685" cy="336550"/>
          </a:xfrm>
          <a:prstGeom prst="rect">
            <a:avLst/>
          </a:prstGeom>
        </p:spPr>
        <p:txBody>
          <a:bodyPr vert="horz" wrap="square" lIns="0" tIns="17145" rIns="0" bIns="0" rtlCol="0">
            <a:spAutoFit/>
          </a:bodyPr>
          <a:lstStyle/>
          <a:p>
            <a:pPr marL="12700">
              <a:lnSpc>
                <a:spcPct val="100000"/>
              </a:lnSpc>
              <a:spcBef>
                <a:spcPts val="135"/>
              </a:spcBef>
            </a:pPr>
            <a:r>
              <a:rPr sz="2000" i="1" spc="35" dirty="0">
                <a:latin typeface="Times New Roman"/>
                <a:cs typeface="Times New Roman"/>
              </a:rPr>
              <a:t>u </a:t>
            </a:r>
            <a:r>
              <a:rPr sz="2000" spc="35" dirty="0">
                <a:latin typeface="Symbol"/>
                <a:cs typeface="Symbol"/>
              </a:rPr>
              <a:t></a:t>
            </a:r>
            <a:r>
              <a:rPr sz="2000" spc="35" dirty="0">
                <a:latin typeface="Times New Roman"/>
                <a:cs typeface="Times New Roman"/>
              </a:rPr>
              <a:t> </a:t>
            </a:r>
            <a:r>
              <a:rPr sz="2000" i="1" dirty="0">
                <a:latin typeface="Times New Roman"/>
                <a:cs typeface="Times New Roman"/>
              </a:rPr>
              <a:t>e</a:t>
            </a:r>
            <a:r>
              <a:rPr sz="1725" i="1" baseline="-24154" dirty="0">
                <a:latin typeface="Times New Roman"/>
                <a:cs typeface="Times New Roman"/>
              </a:rPr>
              <a:t>m </a:t>
            </a:r>
            <a:r>
              <a:rPr sz="2000" spc="35" dirty="0">
                <a:latin typeface="Symbol"/>
                <a:cs typeface="Symbol"/>
              </a:rPr>
              <a:t></a:t>
            </a:r>
            <a:r>
              <a:rPr sz="2000" spc="-215" dirty="0">
                <a:latin typeface="Times New Roman"/>
                <a:cs typeface="Times New Roman"/>
              </a:rPr>
              <a:t> </a:t>
            </a:r>
            <a:r>
              <a:rPr sz="2000" i="1" spc="-5" dirty="0">
                <a:latin typeface="Times New Roman"/>
                <a:cs typeface="Times New Roman"/>
              </a:rPr>
              <a:t>i</a:t>
            </a:r>
            <a:r>
              <a:rPr sz="1725" i="1" spc="-7" baseline="-24154" dirty="0">
                <a:latin typeface="Times New Roman"/>
                <a:cs typeface="Times New Roman"/>
              </a:rPr>
              <a:t>a </a:t>
            </a:r>
            <a:r>
              <a:rPr sz="2000" i="1" spc="-10" dirty="0">
                <a:latin typeface="Times New Roman"/>
                <a:cs typeface="Times New Roman"/>
              </a:rPr>
              <a:t>R</a:t>
            </a:r>
            <a:r>
              <a:rPr sz="1725" i="1" spc="-15" baseline="-24154" dirty="0">
                <a:latin typeface="Times New Roman"/>
                <a:cs typeface="Times New Roman"/>
              </a:rPr>
              <a:t>a</a:t>
            </a:r>
            <a:endParaRPr sz="1725" baseline="-24154">
              <a:latin typeface="Times New Roman"/>
              <a:cs typeface="Times New Roman"/>
            </a:endParaRPr>
          </a:p>
        </p:txBody>
      </p:sp>
      <p:sp>
        <p:nvSpPr>
          <p:cNvPr id="8" name="object 8"/>
          <p:cNvSpPr txBox="1"/>
          <p:nvPr/>
        </p:nvSpPr>
        <p:spPr>
          <a:xfrm>
            <a:off x="2615063" y="2157426"/>
            <a:ext cx="789940" cy="336550"/>
          </a:xfrm>
          <a:prstGeom prst="rect">
            <a:avLst/>
          </a:prstGeom>
        </p:spPr>
        <p:txBody>
          <a:bodyPr vert="horz" wrap="square" lIns="0" tIns="17145" rIns="0" bIns="0" rtlCol="0">
            <a:spAutoFit/>
          </a:bodyPr>
          <a:lstStyle/>
          <a:p>
            <a:pPr marL="210820" indent="-198120">
              <a:lnSpc>
                <a:spcPct val="100000"/>
              </a:lnSpc>
              <a:spcBef>
                <a:spcPts val="135"/>
              </a:spcBef>
              <a:buFont typeface="Symbol"/>
              <a:buChar char=""/>
              <a:tabLst>
                <a:tab pos="210820" algn="l"/>
                <a:tab pos="503555" algn="l"/>
              </a:tabLst>
            </a:pPr>
            <a:r>
              <a:rPr sz="3000" i="1" spc="52" baseline="-36111" dirty="0">
                <a:latin typeface="Times New Roman"/>
                <a:cs typeface="Times New Roman"/>
              </a:rPr>
              <a:t>L	</a:t>
            </a:r>
            <a:r>
              <a:rPr sz="2000" spc="20" dirty="0">
                <a:latin typeface="Times New Roman"/>
                <a:cs typeface="Times New Roman"/>
              </a:rPr>
              <a:t>d</a:t>
            </a:r>
            <a:r>
              <a:rPr sz="2000" i="1" spc="-40" dirty="0">
                <a:latin typeface="Times New Roman"/>
                <a:cs typeface="Times New Roman"/>
              </a:rPr>
              <a:t>i</a:t>
            </a:r>
            <a:r>
              <a:rPr sz="1725" i="1" spc="30" baseline="-24154" dirty="0">
                <a:latin typeface="Times New Roman"/>
                <a:cs typeface="Times New Roman"/>
              </a:rPr>
              <a:t>a</a:t>
            </a:r>
            <a:endParaRPr sz="1725" baseline="-24154">
              <a:latin typeface="Times New Roman"/>
              <a:cs typeface="Times New Roman"/>
            </a:endParaRPr>
          </a:p>
        </p:txBody>
      </p:sp>
      <p:sp>
        <p:nvSpPr>
          <p:cNvPr id="9" name="object 9"/>
          <p:cNvSpPr/>
          <p:nvPr/>
        </p:nvSpPr>
        <p:spPr>
          <a:xfrm>
            <a:off x="3076838" y="3328422"/>
            <a:ext cx="849068" cy="418934"/>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561543" y="2775915"/>
            <a:ext cx="8147050" cy="3852545"/>
          </a:xfrm>
          <a:prstGeom prst="rect">
            <a:avLst/>
          </a:prstGeom>
        </p:spPr>
        <p:txBody>
          <a:bodyPr vert="horz" wrap="square" lIns="0" tIns="12700" rIns="0" bIns="0" rtlCol="0">
            <a:spAutoFit/>
          </a:bodyPr>
          <a:lstStyle/>
          <a:p>
            <a:pPr marL="12700">
              <a:lnSpc>
                <a:spcPct val="100000"/>
              </a:lnSpc>
              <a:spcBef>
                <a:spcPts val="100"/>
              </a:spcBef>
            </a:pPr>
            <a:r>
              <a:rPr sz="1800" spc="-5" dirty="0">
                <a:latin typeface="宋体"/>
                <a:cs typeface="宋体"/>
              </a:rPr>
              <a:t>电机的力矩平衡方程为（考虑到</a:t>
            </a:r>
            <a:r>
              <a:rPr sz="1800" spc="5" dirty="0">
                <a:latin typeface="宋体"/>
                <a:cs typeface="宋体"/>
              </a:rPr>
              <a:t>图</a:t>
            </a:r>
            <a:r>
              <a:rPr sz="1800" dirty="0">
                <a:latin typeface="Arial"/>
                <a:cs typeface="Arial"/>
              </a:rPr>
              <a:t>8.15</a:t>
            </a:r>
            <a:r>
              <a:rPr sz="1800" spc="-5" dirty="0">
                <a:latin typeface="宋体"/>
                <a:cs typeface="宋体"/>
              </a:rPr>
              <a:t>中驱动力矩的正方向与曲柄转速的正方向</a:t>
            </a:r>
            <a:endParaRPr sz="1800">
              <a:latin typeface="宋体"/>
              <a:cs typeface="宋体"/>
            </a:endParaRPr>
          </a:p>
          <a:p>
            <a:pPr marL="12700">
              <a:lnSpc>
                <a:spcPct val="100000"/>
              </a:lnSpc>
              <a:spcBef>
                <a:spcPts val="5"/>
              </a:spcBef>
            </a:pPr>
            <a:r>
              <a:rPr sz="1800" dirty="0">
                <a:latin typeface="宋体"/>
                <a:cs typeface="宋体"/>
              </a:rPr>
              <a:t>不一致，因此下式等号右边取了负号）：</a:t>
            </a:r>
            <a:endParaRPr sz="1800">
              <a:latin typeface="宋体"/>
              <a:cs typeface="宋体"/>
            </a:endParaRPr>
          </a:p>
          <a:p>
            <a:pPr marL="723900">
              <a:lnSpc>
                <a:spcPct val="100000"/>
              </a:lnSpc>
              <a:spcBef>
                <a:spcPts val="190"/>
              </a:spcBef>
            </a:pPr>
            <a:r>
              <a:rPr sz="2350" i="1" spc="35" dirty="0">
                <a:latin typeface="Times New Roman"/>
                <a:cs typeface="Times New Roman"/>
              </a:rPr>
              <a:t>T </a:t>
            </a:r>
            <a:r>
              <a:rPr sz="2350" spc="35" dirty="0">
                <a:latin typeface="Symbol"/>
                <a:cs typeface="Symbol"/>
              </a:rPr>
              <a:t></a:t>
            </a:r>
            <a:r>
              <a:rPr sz="2350" spc="35" dirty="0">
                <a:latin typeface="Times New Roman"/>
                <a:cs typeface="Times New Roman"/>
              </a:rPr>
              <a:t> </a:t>
            </a:r>
            <a:r>
              <a:rPr sz="2350" i="1" spc="55" dirty="0">
                <a:latin typeface="Times New Roman"/>
                <a:cs typeface="Times New Roman"/>
              </a:rPr>
              <a:t>K</a:t>
            </a:r>
            <a:r>
              <a:rPr sz="2025" i="1" spc="82" baseline="-24691" dirty="0">
                <a:latin typeface="Times New Roman"/>
                <a:cs typeface="Times New Roman"/>
              </a:rPr>
              <a:t>T </a:t>
            </a:r>
            <a:r>
              <a:rPr sz="2350" i="1" spc="-5" dirty="0">
                <a:latin typeface="Times New Roman"/>
                <a:cs typeface="Times New Roman"/>
              </a:rPr>
              <a:t>i</a:t>
            </a:r>
            <a:r>
              <a:rPr sz="2025" i="1" spc="-7" baseline="-24691" dirty="0">
                <a:latin typeface="Times New Roman"/>
                <a:cs typeface="Times New Roman"/>
              </a:rPr>
              <a:t>a </a:t>
            </a:r>
            <a:r>
              <a:rPr sz="2350" spc="35" dirty="0">
                <a:latin typeface="Symbol"/>
                <a:cs typeface="Symbol"/>
              </a:rPr>
              <a:t></a:t>
            </a:r>
            <a:r>
              <a:rPr sz="2350" spc="35" dirty="0">
                <a:latin typeface="Times New Roman"/>
                <a:cs typeface="Times New Roman"/>
              </a:rPr>
              <a:t> </a:t>
            </a:r>
            <a:r>
              <a:rPr sz="2350" spc="90" dirty="0">
                <a:latin typeface="Symbol"/>
                <a:cs typeface="Symbol"/>
              </a:rPr>
              <a:t></a:t>
            </a:r>
            <a:r>
              <a:rPr sz="2350" i="1" spc="90" dirty="0">
                <a:latin typeface="Times New Roman"/>
                <a:cs typeface="Times New Roman"/>
              </a:rPr>
              <a:t>J</a:t>
            </a:r>
            <a:r>
              <a:rPr sz="2500" i="1" spc="90" dirty="0">
                <a:latin typeface="Symbol"/>
                <a:cs typeface="Symbol"/>
              </a:rPr>
              <a:t></a:t>
            </a:r>
            <a:r>
              <a:rPr sz="2500" i="1" spc="90" dirty="0">
                <a:latin typeface="Times New Roman"/>
                <a:cs typeface="Times New Roman"/>
              </a:rPr>
              <a:t> </a:t>
            </a:r>
            <a:r>
              <a:rPr sz="2350" spc="35" dirty="0">
                <a:latin typeface="Symbol"/>
                <a:cs typeface="Symbol"/>
              </a:rPr>
              <a:t></a:t>
            </a:r>
            <a:r>
              <a:rPr sz="2350" spc="35" dirty="0">
                <a:latin typeface="Times New Roman"/>
                <a:cs typeface="Times New Roman"/>
              </a:rPr>
              <a:t> </a:t>
            </a:r>
            <a:r>
              <a:rPr sz="2350" i="1" spc="20" dirty="0">
                <a:latin typeface="Times New Roman"/>
                <a:cs typeface="Times New Roman"/>
              </a:rPr>
              <a:t>f</a:t>
            </a:r>
            <a:r>
              <a:rPr sz="2350" i="1" spc="-125" dirty="0">
                <a:latin typeface="Times New Roman"/>
                <a:cs typeface="Times New Roman"/>
              </a:rPr>
              <a:t> </a:t>
            </a:r>
            <a:r>
              <a:rPr sz="2500" i="1" spc="-45" dirty="0">
                <a:latin typeface="Symbol"/>
                <a:cs typeface="Symbol"/>
              </a:rPr>
              <a:t></a:t>
            </a:r>
            <a:endParaRPr sz="2500">
              <a:latin typeface="Symbol"/>
              <a:cs typeface="Symbol"/>
            </a:endParaRPr>
          </a:p>
          <a:p>
            <a:pPr marL="12700">
              <a:lnSpc>
                <a:spcPct val="100000"/>
              </a:lnSpc>
              <a:spcBef>
                <a:spcPts val="1130"/>
              </a:spcBef>
            </a:pPr>
            <a:r>
              <a:rPr sz="1800" dirty="0">
                <a:latin typeface="宋体"/>
                <a:cs typeface="宋体"/>
              </a:rPr>
              <a:t>直流电机的反动电势方程为（考虑到</a:t>
            </a:r>
            <a:r>
              <a:rPr sz="1800" spc="5" dirty="0">
                <a:latin typeface="宋体"/>
                <a:cs typeface="宋体"/>
              </a:rPr>
              <a:t>图</a:t>
            </a:r>
            <a:r>
              <a:rPr sz="1800" dirty="0">
                <a:latin typeface="Arial"/>
                <a:cs typeface="Arial"/>
              </a:rPr>
              <a:t>8.15</a:t>
            </a:r>
            <a:r>
              <a:rPr sz="1800" dirty="0">
                <a:latin typeface="宋体"/>
                <a:cs typeface="宋体"/>
              </a:rPr>
              <a:t>中驱动力矩的正方向与曲柄转速的正</a:t>
            </a:r>
            <a:endParaRPr sz="1800">
              <a:latin typeface="宋体"/>
              <a:cs typeface="宋体"/>
            </a:endParaRPr>
          </a:p>
          <a:p>
            <a:pPr marL="12700">
              <a:lnSpc>
                <a:spcPct val="100000"/>
              </a:lnSpc>
            </a:pPr>
            <a:r>
              <a:rPr sz="1800" spc="-5" dirty="0">
                <a:latin typeface="宋体"/>
                <a:cs typeface="宋体"/>
              </a:rPr>
              <a:t>方向不一致，因此下式等号右边取了负号）：</a:t>
            </a:r>
            <a:endParaRPr sz="1800">
              <a:latin typeface="宋体"/>
              <a:cs typeface="宋体"/>
            </a:endParaRPr>
          </a:p>
          <a:p>
            <a:pPr marL="741045">
              <a:lnSpc>
                <a:spcPct val="100000"/>
              </a:lnSpc>
              <a:spcBef>
                <a:spcPts val="190"/>
              </a:spcBef>
            </a:pPr>
            <a:r>
              <a:rPr sz="2500" i="1" spc="-10" dirty="0">
                <a:latin typeface="Times New Roman"/>
                <a:cs typeface="Times New Roman"/>
              </a:rPr>
              <a:t>e</a:t>
            </a:r>
            <a:r>
              <a:rPr sz="2175" i="1" spc="-15" baseline="-24904" dirty="0">
                <a:latin typeface="Times New Roman"/>
                <a:cs typeface="Times New Roman"/>
              </a:rPr>
              <a:t>m </a:t>
            </a:r>
            <a:r>
              <a:rPr sz="2500" spc="30" dirty="0">
                <a:latin typeface="Symbol"/>
                <a:cs typeface="Symbol"/>
              </a:rPr>
              <a:t></a:t>
            </a:r>
            <a:r>
              <a:rPr sz="2500" spc="-204" dirty="0">
                <a:latin typeface="Times New Roman"/>
                <a:cs typeface="Times New Roman"/>
              </a:rPr>
              <a:t> </a:t>
            </a:r>
            <a:r>
              <a:rPr sz="2500" spc="55" dirty="0">
                <a:latin typeface="Symbol"/>
                <a:cs typeface="Symbol"/>
              </a:rPr>
              <a:t></a:t>
            </a:r>
            <a:r>
              <a:rPr sz="2500" i="1" spc="55" dirty="0">
                <a:latin typeface="Times New Roman"/>
                <a:cs typeface="Times New Roman"/>
              </a:rPr>
              <a:t>K</a:t>
            </a:r>
            <a:r>
              <a:rPr sz="2175" i="1" spc="82" baseline="-24904" dirty="0">
                <a:latin typeface="Times New Roman"/>
                <a:cs typeface="Times New Roman"/>
              </a:rPr>
              <a:t>e</a:t>
            </a:r>
            <a:r>
              <a:rPr sz="2650" i="1" spc="55" dirty="0">
                <a:latin typeface="Symbol"/>
                <a:cs typeface="Symbol"/>
              </a:rPr>
              <a:t></a:t>
            </a:r>
            <a:endParaRPr sz="2650">
              <a:latin typeface="Symbol"/>
              <a:cs typeface="Symbol"/>
            </a:endParaRPr>
          </a:p>
          <a:p>
            <a:pPr marL="12700" marR="5080">
              <a:lnSpc>
                <a:spcPct val="100000"/>
              </a:lnSpc>
              <a:spcBef>
                <a:spcPts val="955"/>
              </a:spcBef>
            </a:pPr>
            <a:r>
              <a:rPr sz="1800" dirty="0">
                <a:latin typeface="宋体"/>
                <a:cs typeface="宋体"/>
              </a:rPr>
              <a:t>其中，</a:t>
            </a:r>
            <a:r>
              <a:rPr sz="1800" i="1" dirty="0">
                <a:latin typeface="Arial"/>
                <a:cs typeface="Arial"/>
              </a:rPr>
              <a:t>u</a:t>
            </a:r>
            <a:r>
              <a:rPr sz="1800" dirty="0">
                <a:latin typeface="宋体"/>
                <a:cs typeface="宋体"/>
              </a:rPr>
              <a:t>为电枢电压，</a:t>
            </a:r>
            <a:r>
              <a:rPr sz="1800" i="1" dirty="0">
                <a:latin typeface="Arial"/>
                <a:cs typeface="Arial"/>
              </a:rPr>
              <a:t>i</a:t>
            </a:r>
            <a:r>
              <a:rPr sz="1800" i="1" baseline="-20833" dirty="0">
                <a:latin typeface="Arial"/>
                <a:cs typeface="Arial"/>
              </a:rPr>
              <a:t>a</a:t>
            </a:r>
            <a:r>
              <a:rPr sz="1800" dirty="0">
                <a:latin typeface="宋体"/>
                <a:cs typeface="宋体"/>
              </a:rPr>
              <a:t>为电枢电流</a:t>
            </a:r>
            <a:r>
              <a:rPr sz="1800" spc="-10" dirty="0">
                <a:latin typeface="宋体"/>
                <a:cs typeface="宋体"/>
              </a:rPr>
              <a:t>，</a:t>
            </a:r>
            <a:r>
              <a:rPr sz="1800" i="1" spc="-10" dirty="0">
                <a:latin typeface="Arial"/>
                <a:cs typeface="Arial"/>
              </a:rPr>
              <a:t>R</a:t>
            </a:r>
            <a:r>
              <a:rPr sz="1800" i="1" spc="-15" baseline="-20833" dirty="0">
                <a:latin typeface="Arial"/>
                <a:cs typeface="Arial"/>
              </a:rPr>
              <a:t>a</a:t>
            </a:r>
            <a:r>
              <a:rPr sz="1800" dirty="0">
                <a:latin typeface="宋体"/>
                <a:cs typeface="宋体"/>
              </a:rPr>
              <a:t>和</a:t>
            </a:r>
            <a:r>
              <a:rPr sz="1800" i="1" dirty="0">
                <a:latin typeface="Arial"/>
                <a:cs typeface="Arial"/>
              </a:rPr>
              <a:t>L</a:t>
            </a:r>
            <a:r>
              <a:rPr sz="1800" i="1" baseline="-20833" dirty="0">
                <a:latin typeface="Arial"/>
                <a:cs typeface="Arial"/>
              </a:rPr>
              <a:t>a</a:t>
            </a:r>
            <a:r>
              <a:rPr sz="1800" dirty="0">
                <a:latin typeface="宋体"/>
                <a:cs typeface="宋体"/>
              </a:rPr>
              <a:t>为电枢回路的电阻和电感（直流电机 电枢电感</a:t>
            </a:r>
            <a:r>
              <a:rPr sz="1800" i="1" dirty="0">
                <a:latin typeface="Arial"/>
                <a:cs typeface="Arial"/>
              </a:rPr>
              <a:t>L</a:t>
            </a:r>
            <a:r>
              <a:rPr sz="1800" i="1" spc="-7" baseline="-20833" dirty="0">
                <a:latin typeface="Arial"/>
                <a:cs typeface="Arial"/>
              </a:rPr>
              <a:t>a</a:t>
            </a:r>
            <a:r>
              <a:rPr sz="1800" dirty="0">
                <a:latin typeface="宋体"/>
                <a:cs typeface="宋体"/>
              </a:rPr>
              <a:t>可忽略），</a:t>
            </a:r>
            <a:r>
              <a:rPr sz="1800" i="1" dirty="0">
                <a:latin typeface="Arial"/>
                <a:cs typeface="Arial"/>
              </a:rPr>
              <a:t>K</a:t>
            </a:r>
            <a:r>
              <a:rPr sz="1800" i="1" spc="15" baseline="-20833" dirty="0">
                <a:latin typeface="Arial"/>
                <a:cs typeface="Arial"/>
              </a:rPr>
              <a:t>T</a:t>
            </a:r>
            <a:r>
              <a:rPr sz="1800" dirty="0">
                <a:latin typeface="宋体"/>
                <a:cs typeface="宋体"/>
              </a:rPr>
              <a:t>为力矩系数，</a:t>
            </a:r>
            <a:r>
              <a:rPr sz="1800" i="1" spc="10" dirty="0">
                <a:latin typeface="Arial"/>
                <a:cs typeface="Arial"/>
              </a:rPr>
              <a:t>J</a:t>
            </a:r>
            <a:r>
              <a:rPr sz="1800" dirty="0">
                <a:latin typeface="宋体"/>
                <a:cs typeface="宋体"/>
              </a:rPr>
              <a:t>为负载和转子折算到电机轴的等效转动惯 </a:t>
            </a:r>
            <a:r>
              <a:rPr sz="1800" spc="-5" dirty="0">
                <a:latin typeface="宋体"/>
                <a:cs typeface="宋体"/>
              </a:rPr>
              <a:t>量</a:t>
            </a:r>
            <a:r>
              <a:rPr sz="1800" dirty="0">
                <a:latin typeface="宋体"/>
                <a:cs typeface="宋体"/>
              </a:rPr>
              <a:t>，</a:t>
            </a:r>
            <a:r>
              <a:rPr sz="1800" i="1" dirty="0">
                <a:latin typeface="Arial"/>
                <a:cs typeface="Arial"/>
              </a:rPr>
              <a:t>f</a:t>
            </a:r>
            <a:r>
              <a:rPr sz="1800" spc="-5" dirty="0">
                <a:latin typeface="宋体"/>
                <a:cs typeface="宋体"/>
              </a:rPr>
              <a:t>为阻尼系数（系统机械阻尼很小</a:t>
            </a:r>
            <a:r>
              <a:rPr sz="1800" dirty="0">
                <a:latin typeface="宋体"/>
                <a:cs typeface="宋体"/>
              </a:rPr>
              <a:t>，</a:t>
            </a:r>
            <a:r>
              <a:rPr sz="1800" i="1" dirty="0">
                <a:latin typeface="Arial"/>
                <a:cs typeface="Arial"/>
              </a:rPr>
              <a:t>f</a:t>
            </a:r>
            <a:r>
              <a:rPr sz="1800" spc="-5" dirty="0">
                <a:latin typeface="宋体"/>
                <a:cs typeface="宋体"/>
              </a:rPr>
              <a:t>可忽略），</a:t>
            </a:r>
            <a:r>
              <a:rPr sz="1800" i="1" spc="-5" dirty="0">
                <a:latin typeface="Arial"/>
                <a:cs typeface="Arial"/>
              </a:rPr>
              <a:t>K</a:t>
            </a:r>
            <a:r>
              <a:rPr sz="1800" i="1" spc="-7" baseline="-20833" dirty="0">
                <a:latin typeface="Arial"/>
                <a:cs typeface="Arial"/>
              </a:rPr>
              <a:t>e</a:t>
            </a:r>
            <a:r>
              <a:rPr sz="1800" spc="-5" dirty="0">
                <a:latin typeface="宋体"/>
                <a:cs typeface="宋体"/>
              </a:rPr>
              <a:t>为反电动势常数。</a:t>
            </a:r>
            <a:endParaRPr sz="1800">
              <a:latin typeface="宋体"/>
              <a:cs typeface="宋体"/>
            </a:endParaRPr>
          </a:p>
          <a:p>
            <a:pPr>
              <a:lnSpc>
                <a:spcPct val="100000"/>
              </a:lnSpc>
              <a:spcBef>
                <a:spcPts val="40"/>
              </a:spcBef>
            </a:pPr>
            <a:endParaRPr sz="1800">
              <a:latin typeface="Times New Roman"/>
              <a:cs typeface="Times New Roman"/>
            </a:endParaRPr>
          </a:p>
          <a:p>
            <a:pPr marL="12700">
              <a:lnSpc>
                <a:spcPts val="2125"/>
              </a:lnSpc>
              <a:spcBef>
                <a:spcPts val="5"/>
              </a:spcBef>
            </a:pPr>
            <a:r>
              <a:rPr sz="1800" dirty="0">
                <a:latin typeface="宋体"/>
                <a:cs typeface="宋体"/>
              </a:rPr>
              <a:t>根据上述微分方程，可以获得直流电机的电枢电压与转速之间的系统框图如图</a:t>
            </a:r>
            <a:endParaRPr sz="1800">
              <a:latin typeface="宋体"/>
              <a:cs typeface="宋体"/>
            </a:endParaRPr>
          </a:p>
          <a:p>
            <a:pPr marL="12700">
              <a:lnSpc>
                <a:spcPts val="2125"/>
              </a:lnSpc>
            </a:pPr>
            <a:r>
              <a:rPr sz="1800" dirty="0">
                <a:latin typeface="Arial"/>
                <a:cs typeface="Arial"/>
              </a:rPr>
              <a:t>8.34</a:t>
            </a:r>
            <a:r>
              <a:rPr sz="1800" dirty="0">
                <a:latin typeface="宋体"/>
                <a:cs typeface="宋体"/>
              </a:rPr>
              <a:t>所示。</a:t>
            </a:r>
            <a:endParaRPr sz="1800">
              <a:latin typeface="宋体"/>
              <a:cs typeface="宋体"/>
            </a:endParaRPr>
          </a:p>
        </p:txBody>
      </p:sp>
      <p:sp>
        <p:nvSpPr>
          <p:cNvPr id="11" name="object 11"/>
          <p:cNvSpPr/>
          <p:nvPr/>
        </p:nvSpPr>
        <p:spPr>
          <a:xfrm>
            <a:off x="2557674" y="4425703"/>
            <a:ext cx="142871" cy="44164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503428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含电机模</a:t>
            </a:r>
            <a:r>
              <a:rPr sz="2800" b="1" spc="-5" dirty="0">
                <a:solidFill>
                  <a:srgbClr val="333399"/>
                </a:solidFill>
                <a:latin typeface="宋体"/>
                <a:cs typeface="宋体"/>
              </a:rPr>
              <a:t>型的机</a:t>
            </a:r>
            <a:r>
              <a:rPr sz="2800" b="1" spc="25" dirty="0">
                <a:solidFill>
                  <a:srgbClr val="333399"/>
                </a:solidFill>
                <a:latin typeface="宋体"/>
                <a:cs typeface="宋体"/>
              </a:rPr>
              <a:t>构</a:t>
            </a:r>
            <a:r>
              <a:rPr sz="2800" b="1" spc="-5" dirty="0">
                <a:solidFill>
                  <a:srgbClr val="333399"/>
                </a:solidFill>
                <a:latin typeface="宋体"/>
                <a:cs typeface="宋体"/>
              </a:rPr>
              <a:t>速度控</a:t>
            </a:r>
            <a:r>
              <a:rPr sz="2800" b="1" dirty="0">
                <a:solidFill>
                  <a:srgbClr val="333399"/>
                </a:solidFill>
                <a:latin typeface="宋体"/>
                <a:cs typeface="宋体"/>
              </a:rPr>
              <a:t>制</a:t>
            </a:r>
            <a:r>
              <a:rPr sz="2800" b="1" spc="-5" dirty="0">
                <a:solidFill>
                  <a:srgbClr val="333399"/>
                </a:solidFill>
                <a:latin typeface="宋体"/>
                <a:cs typeface="宋体"/>
              </a:rPr>
              <a:t>仿真</a:t>
            </a:r>
            <a:endParaRPr sz="2800">
              <a:latin typeface="宋体"/>
              <a:cs typeface="宋体"/>
            </a:endParaRPr>
          </a:p>
        </p:txBody>
      </p:sp>
      <p:sp>
        <p:nvSpPr>
          <p:cNvPr id="4" name="object 4"/>
          <p:cNvSpPr txBox="1"/>
          <p:nvPr/>
        </p:nvSpPr>
        <p:spPr>
          <a:xfrm>
            <a:off x="561543" y="3483940"/>
            <a:ext cx="8172450" cy="112395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宋体"/>
                <a:cs typeface="宋体"/>
              </a:rPr>
              <a:t>设直流电机</a:t>
            </a:r>
            <a:r>
              <a:rPr sz="1800" dirty="0">
                <a:latin typeface="宋体"/>
                <a:cs typeface="宋体"/>
              </a:rPr>
              <a:t>中</a:t>
            </a:r>
            <a:r>
              <a:rPr sz="1800" i="1" dirty="0">
                <a:latin typeface="Arial"/>
                <a:cs typeface="Arial"/>
              </a:rPr>
              <a:t>K</a:t>
            </a:r>
            <a:r>
              <a:rPr sz="1800" i="1" baseline="-20833" dirty="0">
                <a:latin typeface="Arial"/>
                <a:cs typeface="Arial"/>
              </a:rPr>
              <a:t>T</a:t>
            </a:r>
            <a:r>
              <a:rPr sz="1800" dirty="0">
                <a:latin typeface="Arial"/>
                <a:cs typeface="Arial"/>
              </a:rPr>
              <a:t>=0.6</a:t>
            </a:r>
            <a:r>
              <a:rPr sz="1800" dirty="0">
                <a:latin typeface="宋体"/>
                <a:cs typeface="宋体"/>
              </a:rPr>
              <a:t>，</a:t>
            </a:r>
            <a:r>
              <a:rPr sz="1800" i="1" dirty="0">
                <a:latin typeface="Arial"/>
                <a:cs typeface="Arial"/>
              </a:rPr>
              <a:t>K</a:t>
            </a:r>
            <a:r>
              <a:rPr sz="1800" i="1" baseline="-20833" dirty="0">
                <a:latin typeface="Arial"/>
                <a:cs typeface="Arial"/>
              </a:rPr>
              <a:t>e</a:t>
            </a:r>
            <a:r>
              <a:rPr sz="1800" dirty="0">
                <a:latin typeface="Arial"/>
                <a:cs typeface="Arial"/>
              </a:rPr>
              <a:t>=0.6</a:t>
            </a:r>
            <a:r>
              <a:rPr sz="1800" dirty="0">
                <a:latin typeface="宋体"/>
                <a:cs typeface="宋体"/>
              </a:rPr>
              <a:t>，</a:t>
            </a:r>
            <a:r>
              <a:rPr sz="1800" i="1" dirty="0">
                <a:latin typeface="Arial"/>
                <a:cs typeface="Arial"/>
              </a:rPr>
              <a:t>R</a:t>
            </a:r>
            <a:r>
              <a:rPr sz="1800" i="1" baseline="-20833" dirty="0">
                <a:latin typeface="Arial"/>
                <a:cs typeface="Arial"/>
              </a:rPr>
              <a:t>a</a:t>
            </a:r>
            <a:r>
              <a:rPr sz="1800" dirty="0">
                <a:latin typeface="Arial"/>
                <a:cs typeface="Arial"/>
              </a:rPr>
              <a:t>=1</a:t>
            </a:r>
            <a:r>
              <a:rPr sz="1800" dirty="0">
                <a:latin typeface="宋体"/>
                <a:cs typeface="宋体"/>
              </a:rPr>
              <a:t>，</a:t>
            </a:r>
            <a:r>
              <a:rPr sz="1800" i="1" dirty="0">
                <a:latin typeface="Arial"/>
                <a:cs typeface="Arial"/>
              </a:rPr>
              <a:t>J</a:t>
            </a:r>
            <a:r>
              <a:rPr sz="1800" dirty="0">
                <a:latin typeface="Arial"/>
                <a:cs typeface="Arial"/>
              </a:rPr>
              <a:t>=2.5</a:t>
            </a:r>
            <a:r>
              <a:rPr sz="1800" spc="-5" dirty="0">
                <a:latin typeface="宋体"/>
                <a:cs typeface="宋体"/>
              </a:rPr>
              <a:t>。在直流电机模型的基础上，引入 </a:t>
            </a:r>
            <a:r>
              <a:rPr sz="1800" dirty="0">
                <a:latin typeface="宋体"/>
                <a:cs typeface="宋体"/>
              </a:rPr>
              <a:t>速度反馈，并加上</a:t>
            </a:r>
            <a:r>
              <a:rPr sz="1800" dirty="0">
                <a:latin typeface="Arial"/>
                <a:cs typeface="Arial"/>
              </a:rPr>
              <a:t>PI</a:t>
            </a:r>
            <a:r>
              <a:rPr sz="1800" spc="-5" dirty="0">
                <a:latin typeface="Arial"/>
                <a:cs typeface="Arial"/>
              </a:rPr>
              <a:t>D</a:t>
            </a:r>
            <a:r>
              <a:rPr sz="1800" dirty="0">
                <a:latin typeface="宋体"/>
                <a:cs typeface="宋体"/>
              </a:rPr>
              <a:t>控制器，则构建了直流电机速度控制仿真模型，如</a:t>
            </a:r>
            <a:r>
              <a:rPr sz="1800" spc="15" dirty="0">
                <a:latin typeface="宋体"/>
                <a:cs typeface="宋体"/>
              </a:rPr>
              <a:t>图</a:t>
            </a:r>
            <a:r>
              <a:rPr sz="1800" dirty="0">
                <a:latin typeface="Arial"/>
                <a:cs typeface="Arial"/>
              </a:rPr>
              <a:t>8.</a:t>
            </a:r>
            <a:r>
              <a:rPr sz="1800" spc="5" dirty="0">
                <a:latin typeface="Arial"/>
                <a:cs typeface="Arial"/>
              </a:rPr>
              <a:t>35</a:t>
            </a:r>
            <a:r>
              <a:rPr sz="1800" dirty="0">
                <a:latin typeface="宋体"/>
                <a:cs typeface="宋体"/>
              </a:rPr>
              <a:t>所 示。考虑到图</a:t>
            </a:r>
            <a:r>
              <a:rPr sz="1800" dirty="0">
                <a:latin typeface="Arial"/>
                <a:cs typeface="Arial"/>
              </a:rPr>
              <a:t>8.</a:t>
            </a:r>
            <a:r>
              <a:rPr sz="1800" spc="10" dirty="0">
                <a:latin typeface="Arial"/>
                <a:cs typeface="Arial"/>
              </a:rPr>
              <a:t>1</a:t>
            </a:r>
            <a:r>
              <a:rPr sz="1800" dirty="0">
                <a:latin typeface="Arial"/>
                <a:cs typeface="Arial"/>
              </a:rPr>
              <a:t>5</a:t>
            </a:r>
            <a:r>
              <a:rPr sz="1800" dirty="0">
                <a:latin typeface="宋体"/>
                <a:cs typeface="宋体"/>
              </a:rPr>
              <a:t>中驱动力矩的正方向与曲柄转速的正方向不一致，因</a:t>
            </a:r>
            <a:r>
              <a:rPr sz="1800" spc="15" dirty="0">
                <a:latin typeface="宋体"/>
                <a:cs typeface="宋体"/>
              </a:rPr>
              <a:t>此</a:t>
            </a:r>
            <a:r>
              <a:rPr sz="1800" dirty="0">
                <a:latin typeface="Arial"/>
                <a:cs typeface="Arial"/>
              </a:rPr>
              <a:t>PI</a:t>
            </a:r>
            <a:r>
              <a:rPr sz="1800" spc="-5" dirty="0">
                <a:latin typeface="Arial"/>
                <a:cs typeface="Arial"/>
              </a:rPr>
              <a:t>D</a:t>
            </a:r>
            <a:r>
              <a:rPr sz="1800" dirty="0">
                <a:latin typeface="宋体"/>
                <a:cs typeface="宋体"/>
              </a:rPr>
              <a:t>控制 </a:t>
            </a:r>
            <a:r>
              <a:rPr sz="1800" spc="-5" dirty="0">
                <a:latin typeface="宋体"/>
                <a:cs typeface="宋体"/>
              </a:rPr>
              <a:t>器前面加</a:t>
            </a:r>
            <a:r>
              <a:rPr sz="1800" dirty="0">
                <a:latin typeface="宋体"/>
                <a:cs typeface="宋体"/>
              </a:rPr>
              <a:t>了</a:t>
            </a:r>
            <a:r>
              <a:rPr sz="1800" dirty="0">
                <a:latin typeface="Arial"/>
                <a:cs typeface="Arial"/>
              </a:rPr>
              <a:t>-1</a:t>
            </a:r>
            <a:r>
              <a:rPr sz="1800" dirty="0">
                <a:latin typeface="宋体"/>
                <a:cs typeface="宋体"/>
              </a:rPr>
              <a:t>模块，等效转动惯</a:t>
            </a:r>
            <a:r>
              <a:rPr sz="1800" spc="-15" dirty="0">
                <a:latin typeface="宋体"/>
                <a:cs typeface="宋体"/>
              </a:rPr>
              <a:t>量</a:t>
            </a:r>
            <a:r>
              <a:rPr sz="1800" i="1" spc="10" dirty="0">
                <a:latin typeface="Arial"/>
                <a:cs typeface="Arial"/>
              </a:rPr>
              <a:t>J</a:t>
            </a:r>
            <a:r>
              <a:rPr sz="1800" spc="-5" dirty="0">
                <a:latin typeface="宋体"/>
                <a:cs typeface="宋体"/>
              </a:rPr>
              <a:t>前也加了负号。</a:t>
            </a:r>
            <a:endParaRPr sz="1800">
              <a:latin typeface="宋体"/>
              <a:cs typeface="宋体"/>
            </a:endParaRPr>
          </a:p>
        </p:txBody>
      </p:sp>
      <p:sp>
        <p:nvSpPr>
          <p:cNvPr id="5" name="object 5"/>
          <p:cNvSpPr/>
          <p:nvPr/>
        </p:nvSpPr>
        <p:spPr>
          <a:xfrm>
            <a:off x="2289048" y="1749551"/>
            <a:ext cx="4870704" cy="163068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20367" y="4724400"/>
            <a:ext cx="6608064" cy="18745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329590" y="978857"/>
            <a:ext cx="5267960" cy="5664835"/>
          </a:xfrm>
          <a:prstGeom prst="rect">
            <a:avLst/>
          </a:prstGeom>
        </p:spPr>
        <p:txBody>
          <a:bodyPr vert="horz" wrap="square" lIns="0" tIns="184785" rIns="0" bIns="0" rtlCol="0">
            <a:spAutoFit/>
          </a:bodyPr>
          <a:lstStyle/>
          <a:p>
            <a:pPr marL="245745">
              <a:lnSpc>
                <a:spcPct val="100000"/>
              </a:lnSpc>
              <a:spcBef>
                <a:spcPts val="1455"/>
              </a:spcBef>
            </a:pPr>
            <a:r>
              <a:rPr sz="2800" b="1" spc="15" dirty="0">
                <a:solidFill>
                  <a:srgbClr val="333399"/>
                </a:solidFill>
                <a:latin typeface="宋体"/>
                <a:cs typeface="宋体"/>
              </a:rPr>
              <a:t>含电机模</a:t>
            </a:r>
            <a:r>
              <a:rPr sz="2800" b="1" spc="-5" dirty="0">
                <a:solidFill>
                  <a:srgbClr val="333399"/>
                </a:solidFill>
                <a:latin typeface="宋体"/>
                <a:cs typeface="宋体"/>
              </a:rPr>
              <a:t>型的机</a:t>
            </a:r>
            <a:r>
              <a:rPr sz="2800" b="1" spc="25" dirty="0">
                <a:solidFill>
                  <a:srgbClr val="333399"/>
                </a:solidFill>
                <a:latin typeface="宋体"/>
                <a:cs typeface="宋体"/>
              </a:rPr>
              <a:t>构</a:t>
            </a:r>
            <a:r>
              <a:rPr sz="2800" b="1" spc="-5" dirty="0">
                <a:solidFill>
                  <a:srgbClr val="333399"/>
                </a:solidFill>
                <a:latin typeface="宋体"/>
                <a:cs typeface="宋体"/>
              </a:rPr>
              <a:t>速度控</a:t>
            </a:r>
            <a:r>
              <a:rPr sz="2800" b="1" dirty="0">
                <a:solidFill>
                  <a:srgbClr val="333399"/>
                </a:solidFill>
                <a:latin typeface="宋体"/>
                <a:cs typeface="宋体"/>
              </a:rPr>
              <a:t>制</a:t>
            </a:r>
            <a:r>
              <a:rPr sz="2800" b="1" spc="-5" dirty="0">
                <a:solidFill>
                  <a:srgbClr val="333399"/>
                </a:solidFill>
                <a:latin typeface="宋体"/>
                <a:cs typeface="宋体"/>
              </a:rPr>
              <a:t>仿真</a:t>
            </a:r>
            <a:endParaRPr sz="2800">
              <a:latin typeface="宋体"/>
              <a:cs typeface="宋体"/>
            </a:endParaRPr>
          </a:p>
          <a:p>
            <a:pPr marL="12700">
              <a:lnSpc>
                <a:spcPct val="100000"/>
              </a:lnSpc>
              <a:spcBef>
                <a:spcPts val="865"/>
              </a:spcBef>
            </a:pPr>
            <a:r>
              <a:rPr sz="1800" dirty="0">
                <a:latin typeface="宋体"/>
                <a:cs typeface="宋体"/>
              </a:rPr>
              <a:t>当把直流电机模型添加到曲柄滑</a:t>
            </a:r>
            <a:endParaRPr sz="1800">
              <a:latin typeface="宋体"/>
              <a:cs typeface="宋体"/>
            </a:endParaRPr>
          </a:p>
          <a:p>
            <a:pPr marL="12700">
              <a:lnSpc>
                <a:spcPts val="2125"/>
              </a:lnSpc>
            </a:pPr>
            <a:r>
              <a:rPr sz="1800" spc="-5" dirty="0">
                <a:latin typeface="宋体"/>
                <a:cs typeface="宋体"/>
              </a:rPr>
              <a:t>块机构模型中时，需要注意图</a:t>
            </a:r>
            <a:endParaRPr sz="1800">
              <a:latin typeface="宋体"/>
              <a:cs typeface="宋体"/>
            </a:endParaRPr>
          </a:p>
          <a:p>
            <a:pPr marL="12700">
              <a:lnSpc>
                <a:spcPts val="2125"/>
              </a:lnSpc>
            </a:pPr>
            <a:r>
              <a:rPr sz="1800" dirty="0">
                <a:latin typeface="Arial"/>
                <a:cs typeface="Arial"/>
              </a:rPr>
              <a:t>8.34</a:t>
            </a:r>
            <a:r>
              <a:rPr sz="1800" dirty="0">
                <a:latin typeface="宋体"/>
                <a:cs typeface="宋体"/>
              </a:rPr>
              <a:t>中</a:t>
            </a:r>
            <a:r>
              <a:rPr sz="1800" dirty="0">
                <a:latin typeface="Arial"/>
                <a:cs typeface="Arial"/>
              </a:rPr>
              <a:t>1/(-Js)</a:t>
            </a:r>
            <a:r>
              <a:rPr sz="1800" dirty="0">
                <a:latin typeface="宋体"/>
                <a:cs typeface="宋体"/>
              </a:rPr>
              <a:t>模块将被曲柄滑块</a:t>
            </a:r>
            <a:endParaRPr sz="1800">
              <a:latin typeface="宋体"/>
              <a:cs typeface="宋体"/>
            </a:endParaRPr>
          </a:p>
          <a:p>
            <a:pPr marL="12700" marR="2046605">
              <a:lnSpc>
                <a:spcPct val="100099"/>
              </a:lnSpc>
              <a:spcBef>
                <a:spcPts val="70"/>
              </a:spcBef>
            </a:pPr>
            <a:r>
              <a:rPr sz="1800" dirty="0">
                <a:latin typeface="宋体"/>
                <a:cs typeface="宋体"/>
              </a:rPr>
              <a:t>动力学模型替代。另外，电机与 </a:t>
            </a:r>
            <a:r>
              <a:rPr sz="1800" spc="-5" dirty="0">
                <a:latin typeface="宋体"/>
                <a:cs typeface="宋体"/>
              </a:rPr>
              <a:t>曲柄之间应该有减速器，减速器 </a:t>
            </a:r>
            <a:r>
              <a:rPr sz="1800" dirty="0">
                <a:latin typeface="宋体"/>
                <a:cs typeface="宋体"/>
              </a:rPr>
              <a:t>一方面降低电机输出转速，另方 </a:t>
            </a:r>
            <a:r>
              <a:rPr sz="1800" spc="-5" dirty="0">
                <a:latin typeface="宋体"/>
                <a:cs typeface="宋体"/>
              </a:rPr>
              <a:t>面增加电机输出转矩，因</a:t>
            </a:r>
            <a:r>
              <a:rPr sz="1800" dirty="0">
                <a:latin typeface="宋体"/>
                <a:cs typeface="宋体"/>
              </a:rPr>
              <a:t>此</a:t>
            </a:r>
            <a:r>
              <a:rPr sz="1800" i="1" spc="-5" dirty="0">
                <a:latin typeface="Arial"/>
                <a:cs typeface="Arial"/>
              </a:rPr>
              <a:t>K</a:t>
            </a:r>
            <a:r>
              <a:rPr sz="1800" i="1" spc="-7" baseline="-20833" dirty="0">
                <a:latin typeface="Arial"/>
                <a:cs typeface="Arial"/>
              </a:rPr>
              <a:t>T  </a:t>
            </a:r>
            <a:r>
              <a:rPr sz="1800" dirty="0">
                <a:latin typeface="宋体"/>
                <a:cs typeface="宋体"/>
              </a:rPr>
              <a:t>模块与曲柄滑块动力学模型的</a:t>
            </a:r>
            <a:endParaRPr sz="1800">
              <a:latin typeface="宋体"/>
              <a:cs typeface="宋体"/>
            </a:endParaRPr>
          </a:p>
          <a:p>
            <a:pPr marL="12700">
              <a:lnSpc>
                <a:spcPts val="2090"/>
              </a:lnSpc>
            </a:pPr>
            <a:r>
              <a:rPr sz="1800" spc="-5" dirty="0">
                <a:latin typeface="Arial"/>
                <a:cs typeface="Arial"/>
              </a:rPr>
              <a:t>T01</a:t>
            </a:r>
            <a:r>
              <a:rPr sz="1800" dirty="0">
                <a:latin typeface="宋体"/>
                <a:cs typeface="宋体"/>
              </a:rPr>
              <a:t>端口之间应该增加含有减速</a:t>
            </a:r>
            <a:endParaRPr sz="1800">
              <a:latin typeface="宋体"/>
              <a:cs typeface="宋体"/>
            </a:endParaRPr>
          </a:p>
          <a:p>
            <a:pPr marL="12700">
              <a:lnSpc>
                <a:spcPts val="2125"/>
              </a:lnSpc>
              <a:spcBef>
                <a:spcPts val="75"/>
              </a:spcBef>
            </a:pPr>
            <a:r>
              <a:rPr sz="1800" spc="-5" dirty="0">
                <a:latin typeface="宋体"/>
                <a:cs typeface="宋体"/>
              </a:rPr>
              <a:t>比和传动效率的减速器模块（图</a:t>
            </a:r>
            <a:endParaRPr sz="1800">
              <a:latin typeface="宋体"/>
              <a:cs typeface="宋体"/>
            </a:endParaRPr>
          </a:p>
          <a:p>
            <a:pPr marL="12700" marR="1865630">
              <a:lnSpc>
                <a:spcPts val="2160"/>
              </a:lnSpc>
              <a:spcBef>
                <a:spcPts val="35"/>
              </a:spcBef>
            </a:pPr>
            <a:r>
              <a:rPr sz="1800" dirty="0">
                <a:latin typeface="Arial"/>
                <a:cs typeface="Arial"/>
              </a:rPr>
              <a:t>8.36</a:t>
            </a:r>
            <a:r>
              <a:rPr sz="1800" dirty="0">
                <a:latin typeface="宋体"/>
                <a:cs typeface="宋体"/>
              </a:rPr>
              <a:t>中的</a:t>
            </a:r>
            <a:r>
              <a:rPr sz="1800" spc="5" dirty="0">
                <a:latin typeface="Arial"/>
                <a:cs typeface="Arial"/>
              </a:rPr>
              <a:t>reducer</a:t>
            </a:r>
            <a:r>
              <a:rPr sz="1800" dirty="0">
                <a:latin typeface="宋体"/>
                <a:cs typeface="宋体"/>
              </a:rPr>
              <a:t>模块，若减速 器的减速比为</a:t>
            </a:r>
            <a:r>
              <a:rPr sz="1800" i="1" dirty="0">
                <a:latin typeface="Arial"/>
                <a:cs typeface="Arial"/>
              </a:rPr>
              <a:t>n</a:t>
            </a:r>
            <a:r>
              <a:rPr sz="1800" spc="-5" dirty="0">
                <a:latin typeface="Arial"/>
                <a:cs typeface="Arial"/>
              </a:rPr>
              <a:t>=</a:t>
            </a:r>
            <a:r>
              <a:rPr sz="1800" spc="5" dirty="0">
                <a:latin typeface="Arial"/>
                <a:cs typeface="Arial"/>
              </a:rPr>
              <a:t>3</a:t>
            </a:r>
            <a:r>
              <a:rPr sz="1800" dirty="0">
                <a:latin typeface="Arial"/>
                <a:cs typeface="Arial"/>
              </a:rPr>
              <a:t>0</a:t>
            </a:r>
            <a:r>
              <a:rPr sz="1800" dirty="0">
                <a:latin typeface="宋体"/>
                <a:cs typeface="宋体"/>
              </a:rPr>
              <a:t>，效</a:t>
            </a:r>
            <a:r>
              <a:rPr sz="1800" spc="-25" dirty="0">
                <a:latin typeface="宋体"/>
                <a:cs typeface="宋体"/>
              </a:rPr>
              <a:t>率</a:t>
            </a:r>
            <a:r>
              <a:rPr sz="1800" i="1" spc="5" dirty="0">
                <a:latin typeface="Arial"/>
                <a:cs typeface="Arial"/>
              </a:rPr>
              <a:t>η</a:t>
            </a:r>
            <a:r>
              <a:rPr sz="1800" spc="-5" dirty="0">
                <a:latin typeface="Arial"/>
                <a:cs typeface="Arial"/>
              </a:rPr>
              <a:t>=</a:t>
            </a:r>
            <a:r>
              <a:rPr sz="1800" spc="5" dirty="0">
                <a:latin typeface="Arial"/>
                <a:cs typeface="Arial"/>
              </a:rPr>
              <a:t>0</a:t>
            </a:r>
            <a:r>
              <a:rPr sz="1800" spc="-20" dirty="0">
                <a:latin typeface="Arial"/>
                <a:cs typeface="Arial"/>
              </a:rPr>
              <a:t>.</a:t>
            </a:r>
            <a:r>
              <a:rPr sz="1800" spc="5" dirty="0">
                <a:latin typeface="Arial"/>
                <a:cs typeface="Arial"/>
              </a:rPr>
              <a:t>8</a:t>
            </a:r>
            <a:r>
              <a:rPr sz="1800" dirty="0">
                <a:latin typeface="宋体"/>
                <a:cs typeface="宋体"/>
              </a:rPr>
              <a:t>，</a:t>
            </a:r>
            <a:endParaRPr sz="1800">
              <a:latin typeface="宋体"/>
              <a:cs typeface="宋体"/>
            </a:endParaRPr>
          </a:p>
          <a:p>
            <a:pPr marL="12700">
              <a:lnSpc>
                <a:spcPts val="2090"/>
              </a:lnSpc>
            </a:pPr>
            <a:r>
              <a:rPr sz="1800" dirty="0">
                <a:latin typeface="宋体"/>
                <a:cs typeface="宋体"/>
              </a:rPr>
              <a:t>则减速器模块增益为</a:t>
            </a:r>
            <a:r>
              <a:rPr sz="1800" i="1" spc="-5" dirty="0">
                <a:latin typeface="Arial"/>
                <a:cs typeface="Arial"/>
              </a:rPr>
              <a:t>n</a:t>
            </a:r>
            <a:r>
              <a:rPr sz="1800" spc="-5" dirty="0">
                <a:latin typeface="Arial"/>
                <a:cs typeface="Arial"/>
              </a:rPr>
              <a:t>*</a:t>
            </a:r>
            <a:r>
              <a:rPr sz="1800" i="1" spc="-5" dirty="0">
                <a:latin typeface="Arial"/>
                <a:cs typeface="Arial"/>
              </a:rPr>
              <a:t>η</a:t>
            </a:r>
            <a:r>
              <a:rPr sz="1800" i="1" spc="-25" dirty="0">
                <a:latin typeface="Arial"/>
                <a:cs typeface="Arial"/>
              </a:rPr>
              <a:t> </a:t>
            </a:r>
            <a:r>
              <a:rPr sz="1800" dirty="0">
                <a:latin typeface="Arial"/>
                <a:cs typeface="Arial"/>
              </a:rPr>
              <a:t>=</a:t>
            </a:r>
            <a:r>
              <a:rPr sz="1800" spc="-30" dirty="0">
                <a:latin typeface="Arial"/>
                <a:cs typeface="Arial"/>
              </a:rPr>
              <a:t> </a:t>
            </a:r>
            <a:r>
              <a:rPr sz="1800" spc="-15" dirty="0">
                <a:latin typeface="Arial"/>
                <a:cs typeface="Arial"/>
              </a:rPr>
              <a:t>24</a:t>
            </a:r>
            <a:r>
              <a:rPr sz="1800" spc="-15" dirty="0">
                <a:latin typeface="宋体"/>
                <a:cs typeface="宋体"/>
              </a:rPr>
              <a:t>），</a:t>
            </a:r>
            <a:endParaRPr sz="1800">
              <a:latin typeface="宋体"/>
              <a:cs typeface="宋体"/>
            </a:endParaRPr>
          </a:p>
          <a:p>
            <a:pPr marL="12700">
              <a:lnSpc>
                <a:spcPct val="100000"/>
              </a:lnSpc>
            </a:pPr>
            <a:r>
              <a:rPr sz="1800" i="1" spc="-5" dirty="0">
                <a:latin typeface="Arial"/>
                <a:cs typeface="Arial"/>
              </a:rPr>
              <a:t>K</a:t>
            </a:r>
            <a:r>
              <a:rPr sz="1800" i="1" spc="-7" baseline="-20833" dirty="0">
                <a:latin typeface="Arial"/>
                <a:cs typeface="Arial"/>
              </a:rPr>
              <a:t>e</a:t>
            </a:r>
            <a:r>
              <a:rPr sz="1800" dirty="0">
                <a:latin typeface="宋体"/>
                <a:cs typeface="宋体"/>
              </a:rPr>
              <a:t>模块与</a:t>
            </a:r>
            <a:r>
              <a:rPr sz="1800" dirty="0">
                <a:latin typeface="Arial"/>
                <a:cs typeface="Arial"/>
              </a:rPr>
              <a:t>thetaAdt</a:t>
            </a:r>
            <a:r>
              <a:rPr sz="1800" dirty="0">
                <a:latin typeface="宋体"/>
                <a:cs typeface="宋体"/>
              </a:rPr>
              <a:t>端口之间应该</a:t>
            </a:r>
            <a:endParaRPr sz="1800">
              <a:latin typeface="宋体"/>
              <a:cs typeface="宋体"/>
            </a:endParaRPr>
          </a:p>
          <a:p>
            <a:pPr marL="12700">
              <a:lnSpc>
                <a:spcPct val="100000"/>
              </a:lnSpc>
            </a:pPr>
            <a:r>
              <a:rPr sz="1800" spc="-5" dirty="0">
                <a:latin typeface="宋体"/>
                <a:cs typeface="宋体"/>
              </a:rPr>
              <a:t>增加减速比模块（</a:t>
            </a:r>
            <a:r>
              <a:rPr sz="1800" dirty="0">
                <a:latin typeface="宋体"/>
                <a:cs typeface="宋体"/>
              </a:rPr>
              <a:t>图</a:t>
            </a:r>
            <a:r>
              <a:rPr sz="1800" dirty="0">
                <a:latin typeface="Arial"/>
                <a:cs typeface="Arial"/>
              </a:rPr>
              <a:t>8.36</a:t>
            </a:r>
            <a:r>
              <a:rPr sz="1800" spc="-5" dirty="0">
                <a:latin typeface="宋体"/>
                <a:cs typeface="宋体"/>
              </a:rPr>
              <a:t>中的</a:t>
            </a:r>
            <a:endParaRPr sz="1800">
              <a:latin typeface="宋体"/>
              <a:cs typeface="宋体"/>
            </a:endParaRPr>
          </a:p>
          <a:p>
            <a:pPr marL="12700" marR="2046605" algn="just">
              <a:lnSpc>
                <a:spcPct val="100000"/>
              </a:lnSpc>
            </a:pPr>
            <a:r>
              <a:rPr sz="1800" dirty="0">
                <a:latin typeface="Arial"/>
                <a:cs typeface="Arial"/>
              </a:rPr>
              <a:t>red</a:t>
            </a:r>
            <a:r>
              <a:rPr sz="1800" dirty="0">
                <a:latin typeface="宋体"/>
                <a:cs typeface="宋体"/>
              </a:rPr>
              <a:t>模块，减速比为</a:t>
            </a:r>
            <a:r>
              <a:rPr sz="1800" i="1" dirty="0">
                <a:latin typeface="Arial"/>
                <a:cs typeface="Arial"/>
              </a:rPr>
              <a:t>n</a:t>
            </a:r>
            <a:r>
              <a:rPr sz="1800" dirty="0">
                <a:latin typeface="Arial"/>
                <a:cs typeface="Arial"/>
              </a:rPr>
              <a:t>=30</a:t>
            </a:r>
            <a:r>
              <a:rPr sz="1800" dirty="0">
                <a:latin typeface="宋体"/>
                <a:cs typeface="宋体"/>
              </a:rPr>
              <a:t>）。带 有直流电机的曲柄滑块机构速度 </a:t>
            </a:r>
            <a:r>
              <a:rPr sz="1800" spc="-5" dirty="0">
                <a:latin typeface="宋体"/>
                <a:cs typeface="宋体"/>
              </a:rPr>
              <a:t>控制模型如</a:t>
            </a:r>
            <a:r>
              <a:rPr sz="1800" dirty="0">
                <a:latin typeface="宋体"/>
                <a:cs typeface="宋体"/>
              </a:rPr>
              <a:t>图</a:t>
            </a:r>
            <a:r>
              <a:rPr sz="1800" dirty="0">
                <a:latin typeface="Arial"/>
                <a:cs typeface="Arial"/>
              </a:rPr>
              <a:t>8.36</a:t>
            </a:r>
            <a:r>
              <a:rPr sz="1800" spc="-5" dirty="0">
                <a:latin typeface="宋体"/>
                <a:cs typeface="宋体"/>
              </a:rPr>
              <a:t>所示。</a:t>
            </a:r>
            <a:endParaRPr sz="1800">
              <a:latin typeface="宋体"/>
              <a:cs typeface="宋体"/>
            </a:endParaRPr>
          </a:p>
        </p:txBody>
      </p:sp>
      <p:sp>
        <p:nvSpPr>
          <p:cNvPr id="4" name="object 4"/>
          <p:cNvSpPr/>
          <p:nvPr/>
        </p:nvSpPr>
        <p:spPr>
          <a:xfrm>
            <a:off x="3709415" y="1990344"/>
            <a:ext cx="5257799" cy="39136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3122"/>
            <a:ext cx="8154034" cy="2083435"/>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含电机模</a:t>
            </a:r>
            <a:r>
              <a:rPr sz="2800" b="1" spc="-5" dirty="0">
                <a:solidFill>
                  <a:srgbClr val="333399"/>
                </a:solidFill>
                <a:latin typeface="宋体"/>
                <a:cs typeface="宋体"/>
              </a:rPr>
              <a:t>型的机</a:t>
            </a:r>
            <a:r>
              <a:rPr sz="2800" b="1" spc="25" dirty="0">
                <a:solidFill>
                  <a:srgbClr val="333399"/>
                </a:solidFill>
                <a:latin typeface="宋体"/>
                <a:cs typeface="宋体"/>
              </a:rPr>
              <a:t>构</a:t>
            </a:r>
            <a:r>
              <a:rPr sz="2800" b="1" spc="-5" dirty="0">
                <a:solidFill>
                  <a:srgbClr val="333399"/>
                </a:solidFill>
                <a:latin typeface="宋体"/>
                <a:cs typeface="宋体"/>
              </a:rPr>
              <a:t>速度控</a:t>
            </a:r>
            <a:r>
              <a:rPr sz="2800" b="1" dirty="0">
                <a:solidFill>
                  <a:srgbClr val="333399"/>
                </a:solidFill>
                <a:latin typeface="宋体"/>
                <a:cs typeface="宋体"/>
              </a:rPr>
              <a:t>制</a:t>
            </a:r>
            <a:r>
              <a:rPr sz="2800" b="1" spc="-5" dirty="0">
                <a:solidFill>
                  <a:srgbClr val="333399"/>
                </a:solidFill>
                <a:latin typeface="宋体"/>
                <a:cs typeface="宋体"/>
              </a:rPr>
              <a:t>仿真</a:t>
            </a:r>
            <a:endParaRPr sz="2800">
              <a:latin typeface="宋体"/>
              <a:cs typeface="宋体"/>
            </a:endParaRPr>
          </a:p>
          <a:p>
            <a:pPr marL="12700" marR="5080">
              <a:lnSpc>
                <a:spcPct val="100000"/>
              </a:lnSpc>
              <a:spcBef>
                <a:spcPts val="790"/>
              </a:spcBef>
            </a:pPr>
            <a:r>
              <a:rPr sz="1800" dirty="0">
                <a:latin typeface="宋体"/>
                <a:cs typeface="宋体"/>
              </a:rPr>
              <a:t>对速度控制模型施加比例积分控制，</a:t>
            </a:r>
            <a:r>
              <a:rPr sz="1800" spc="5" dirty="0">
                <a:latin typeface="宋体"/>
                <a:cs typeface="宋体"/>
              </a:rPr>
              <a:t>即</a:t>
            </a:r>
            <a:r>
              <a:rPr sz="1800" spc="-5" dirty="0">
                <a:latin typeface="Arial"/>
                <a:cs typeface="Arial"/>
              </a:rPr>
              <a:t>PID</a:t>
            </a:r>
            <a:r>
              <a:rPr sz="1800" dirty="0">
                <a:latin typeface="宋体"/>
                <a:cs typeface="宋体"/>
              </a:rPr>
              <a:t>控制器参数中，参</a:t>
            </a:r>
            <a:r>
              <a:rPr sz="1800" spc="-15" dirty="0">
                <a:latin typeface="宋体"/>
                <a:cs typeface="宋体"/>
              </a:rPr>
              <a:t>数</a:t>
            </a:r>
            <a:r>
              <a:rPr sz="1800" dirty="0">
                <a:latin typeface="Arial"/>
                <a:cs typeface="Arial"/>
              </a:rPr>
              <a:t>D=0</a:t>
            </a:r>
            <a:r>
              <a:rPr sz="1800" dirty="0">
                <a:latin typeface="宋体"/>
                <a:cs typeface="宋体"/>
              </a:rPr>
              <a:t>。当</a:t>
            </a:r>
            <a:r>
              <a:rPr sz="1800" spc="-5" dirty="0">
                <a:latin typeface="Arial"/>
                <a:cs typeface="Arial"/>
              </a:rPr>
              <a:t>PID</a:t>
            </a:r>
            <a:r>
              <a:rPr sz="1800" dirty="0">
                <a:latin typeface="宋体"/>
                <a:cs typeface="宋体"/>
              </a:rPr>
              <a:t>控制 </a:t>
            </a:r>
            <a:r>
              <a:rPr sz="1800" spc="-5" dirty="0">
                <a:latin typeface="宋体"/>
                <a:cs typeface="宋体"/>
              </a:rPr>
              <a:t>器参</a:t>
            </a:r>
            <a:r>
              <a:rPr sz="1800" dirty="0">
                <a:latin typeface="宋体"/>
                <a:cs typeface="宋体"/>
              </a:rPr>
              <a:t>数</a:t>
            </a:r>
            <a:r>
              <a:rPr sz="1800" dirty="0">
                <a:latin typeface="Arial"/>
                <a:cs typeface="Arial"/>
              </a:rPr>
              <a:t>P=8</a:t>
            </a:r>
            <a:r>
              <a:rPr sz="1800" spc="-5" dirty="0">
                <a:latin typeface="宋体"/>
                <a:cs typeface="宋体"/>
              </a:rPr>
              <a:t>、</a:t>
            </a:r>
            <a:r>
              <a:rPr sz="1800" dirty="0">
                <a:latin typeface="Arial"/>
                <a:cs typeface="Arial"/>
              </a:rPr>
              <a:t>I=12</a:t>
            </a:r>
            <a:r>
              <a:rPr sz="1800" spc="-5" dirty="0">
                <a:latin typeface="宋体"/>
                <a:cs typeface="宋体"/>
              </a:rPr>
              <a:t>时，电机转速的变化情况如</a:t>
            </a:r>
            <a:r>
              <a:rPr sz="1800" spc="5" dirty="0">
                <a:latin typeface="宋体"/>
                <a:cs typeface="宋体"/>
              </a:rPr>
              <a:t>图</a:t>
            </a:r>
            <a:r>
              <a:rPr sz="1800" dirty="0">
                <a:latin typeface="Arial"/>
                <a:cs typeface="Arial"/>
              </a:rPr>
              <a:t>8.37</a:t>
            </a:r>
            <a:r>
              <a:rPr sz="1800" dirty="0">
                <a:latin typeface="宋体"/>
                <a:cs typeface="宋体"/>
              </a:rPr>
              <a:t>所示；曲柄转速的变化情况 如图</a:t>
            </a:r>
            <a:r>
              <a:rPr sz="1800" dirty="0">
                <a:latin typeface="Arial"/>
                <a:cs typeface="Arial"/>
              </a:rPr>
              <a:t>8.38</a:t>
            </a:r>
            <a:r>
              <a:rPr sz="1800" dirty="0">
                <a:latin typeface="宋体"/>
                <a:cs typeface="宋体"/>
              </a:rPr>
              <a:t>所示。当</a:t>
            </a:r>
            <a:r>
              <a:rPr sz="1800" spc="-5" dirty="0">
                <a:latin typeface="Arial"/>
                <a:cs typeface="Arial"/>
              </a:rPr>
              <a:t>PID</a:t>
            </a:r>
            <a:r>
              <a:rPr sz="1800" dirty="0">
                <a:latin typeface="宋体"/>
                <a:cs typeface="宋体"/>
              </a:rPr>
              <a:t>控制器参</a:t>
            </a:r>
            <a:r>
              <a:rPr sz="1800" spc="5" dirty="0">
                <a:latin typeface="宋体"/>
                <a:cs typeface="宋体"/>
              </a:rPr>
              <a:t>数</a:t>
            </a:r>
            <a:r>
              <a:rPr sz="1800" dirty="0">
                <a:latin typeface="Arial"/>
                <a:cs typeface="Arial"/>
              </a:rPr>
              <a:t>P=40</a:t>
            </a:r>
            <a:r>
              <a:rPr sz="1800" dirty="0">
                <a:latin typeface="宋体"/>
                <a:cs typeface="宋体"/>
              </a:rPr>
              <a:t>、</a:t>
            </a:r>
            <a:r>
              <a:rPr sz="1800" dirty="0">
                <a:latin typeface="Arial"/>
                <a:cs typeface="Arial"/>
              </a:rPr>
              <a:t>I=60</a:t>
            </a:r>
            <a:r>
              <a:rPr sz="1800" dirty="0">
                <a:latin typeface="宋体"/>
                <a:cs typeface="宋体"/>
              </a:rPr>
              <a:t>时，电机转速的变化情况如</a:t>
            </a:r>
            <a:r>
              <a:rPr sz="1800" spc="5" dirty="0">
                <a:latin typeface="宋体"/>
                <a:cs typeface="宋体"/>
              </a:rPr>
              <a:t>图</a:t>
            </a:r>
            <a:r>
              <a:rPr sz="1800" spc="-5" dirty="0">
                <a:latin typeface="Arial"/>
                <a:cs typeface="Arial"/>
              </a:rPr>
              <a:t>8.39  </a:t>
            </a:r>
            <a:r>
              <a:rPr sz="1800" dirty="0">
                <a:latin typeface="宋体"/>
                <a:cs typeface="宋体"/>
              </a:rPr>
              <a:t>所示；曲柄转速的变化情况如</a:t>
            </a:r>
            <a:r>
              <a:rPr sz="1800" spc="5" dirty="0">
                <a:latin typeface="宋体"/>
                <a:cs typeface="宋体"/>
              </a:rPr>
              <a:t>图</a:t>
            </a:r>
            <a:r>
              <a:rPr sz="1800" dirty="0">
                <a:latin typeface="Arial"/>
                <a:cs typeface="Arial"/>
              </a:rPr>
              <a:t>8.</a:t>
            </a:r>
            <a:r>
              <a:rPr sz="1800" spc="5" dirty="0">
                <a:latin typeface="Arial"/>
                <a:cs typeface="Arial"/>
              </a:rPr>
              <a:t>40</a:t>
            </a:r>
            <a:r>
              <a:rPr sz="1800" dirty="0">
                <a:latin typeface="宋体"/>
                <a:cs typeface="宋体"/>
              </a:rPr>
              <a:t>所示。当</a:t>
            </a:r>
            <a:r>
              <a:rPr sz="1800" dirty="0">
                <a:latin typeface="Arial"/>
                <a:cs typeface="Arial"/>
              </a:rPr>
              <a:t>PI</a:t>
            </a:r>
            <a:r>
              <a:rPr sz="1800" spc="-5" dirty="0">
                <a:latin typeface="Arial"/>
                <a:cs typeface="Arial"/>
              </a:rPr>
              <a:t>D</a:t>
            </a:r>
            <a:r>
              <a:rPr sz="1800" dirty="0">
                <a:latin typeface="宋体"/>
                <a:cs typeface="宋体"/>
              </a:rPr>
              <a:t>控制器参数</a:t>
            </a:r>
            <a:r>
              <a:rPr sz="1800" dirty="0">
                <a:latin typeface="Arial"/>
                <a:cs typeface="Arial"/>
              </a:rPr>
              <a:t>P</a:t>
            </a:r>
            <a:r>
              <a:rPr sz="1800" spc="5" dirty="0">
                <a:latin typeface="Arial"/>
                <a:cs typeface="Arial"/>
              </a:rPr>
              <a:t>=</a:t>
            </a:r>
            <a:r>
              <a:rPr sz="1800" dirty="0">
                <a:latin typeface="Arial"/>
                <a:cs typeface="Arial"/>
              </a:rPr>
              <a:t>80</a:t>
            </a:r>
            <a:r>
              <a:rPr sz="1800" dirty="0">
                <a:latin typeface="宋体"/>
                <a:cs typeface="宋体"/>
              </a:rPr>
              <a:t>、</a:t>
            </a:r>
            <a:r>
              <a:rPr sz="1800" dirty="0">
                <a:latin typeface="Arial"/>
                <a:cs typeface="Arial"/>
              </a:rPr>
              <a:t>I</a:t>
            </a:r>
            <a:r>
              <a:rPr sz="1800" spc="5" dirty="0">
                <a:latin typeface="Arial"/>
                <a:cs typeface="Arial"/>
              </a:rPr>
              <a:t>=</a:t>
            </a:r>
            <a:r>
              <a:rPr sz="1800" dirty="0">
                <a:latin typeface="Arial"/>
                <a:cs typeface="Arial"/>
              </a:rPr>
              <a:t>12</a:t>
            </a:r>
            <a:r>
              <a:rPr sz="1800" spc="10" dirty="0">
                <a:latin typeface="Arial"/>
                <a:cs typeface="Arial"/>
              </a:rPr>
              <a:t>0</a:t>
            </a:r>
            <a:r>
              <a:rPr sz="1800" dirty="0">
                <a:latin typeface="宋体"/>
                <a:cs typeface="宋体"/>
              </a:rPr>
              <a:t>时，电 </a:t>
            </a:r>
            <a:r>
              <a:rPr sz="1800" spc="-5" dirty="0">
                <a:latin typeface="宋体"/>
                <a:cs typeface="宋体"/>
              </a:rPr>
              <a:t>机转速的变化情况如</a:t>
            </a:r>
            <a:r>
              <a:rPr sz="1800" dirty="0">
                <a:latin typeface="宋体"/>
                <a:cs typeface="宋体"/>
              </a:rPr>
              <a:t>图</a:t>
            </a:r>
            <a:r>
              <a:rPr sz="1800" dirty="0">
                <a:latin typeface="Arial"/>
                <a:cs typeface="Arial"/>
              </a:rPr>
              <a:t>8.41</a:t>
            </a:r>
            <a:r>
              <a:rPr sz="1800" spc="-5" dirty="0">
                <a:latin typeface="宋体"/>
                <a:cs typeface="宋体"/>
              </a:rPr>
              <a:t>所示；曲柄转速的变化情况如</a:t>
            </a:r>
            <a:r>
              <a:rPr sz="1800" dirty="0">
                <a:latin typeface="宋体"/>
                <a:cs typeface="宋体"/>
              </a:rPr>
              <a:t>图</a:t>
            </a:r>
            <a:r>
              <a:rPr sz="1800" dirty="0">
                <a:latin typeface="Arial"/>
                <a:cs typeface="Arial"/>
              </a:rPr>
              <a:t>8.42</a:t>
            </a:r>
            <a:r>
              <a:rPr sz="1800" spc="-5" dirty="0">
                <a:latin typeface="宋体"/>
                <a:cs typeface="宋体"/>
              </a:rPr>
              <a:t>所示。</a:t>
            </a:r>
            <a:endParaRPr sz="1800">
              <a:latin typeface="宋体"/>
              <a:cs typeface="宋体"/>
            </a:endParaRPr>
          </a:p>
        </p:txBody>
      </p:sp>
      <p:sp>
        <p:nvSpPr>
          <p:cNvPr id="4" name="object 4"/>
          <p:cNvSpPr/>
          <p:nvPr/>
        </p:nvSpPr>
        <p:spPr>
          <a:xfrm>
            <a:off x="152400" y="3142488"/>
            <a:ext cx="2734056" cy="17983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2400" y="4983478"/>
            <a:ext cx="2734056" cy="18288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203448" y="3151632"/>
            <a:ext cx="2734055" cy="178917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176016" y="5013959"/>
            <a:ext cx="2761487" cy="179832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227064" y="3133344"/>
            <a:ext cx="2743199" cy="1807463"/>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245352" y="5013958"/>
            <a:ext cx="2706624" cy="1789176"/>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3122"/>
            <a:ext cx="8388350" cy="290703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含电机模</a:t>
            </a:r>
            <a:r>
              <a:rPr sz="2800" b="1" spc="-5" dirty="0">
                <a:solidFill>
                  <a:srgbClr val="333399"/>
                </a:solidFill>
                <a:latin typeface="宋体"/>
                <a:cs typeface="宋体"/>
              </a:rPr>
              <a:t>型的机</a:t>
            </a:r>
            <a:r>
              <a:rPr sz="2800" b="1" spc="25" dirty="0">
                <a:solidFill>
                  <a:srgbClr val="333399"/>
                </a:solidFill>
                <a:latin typeface="宋体"/>
                <a:cs typeface="宋体"/>
              </a:rPr>
              <a:t>构</a:t>
            </a:r>
            <a:r>
              <a:rPr sz="2800" b="1" spc="-5" dirty="0">
                <a:solidFill>
                  <a:srgbClr val="333399"/>
                </a:solidFill>
                <a:latin typeface="宋体"/>
                <a:cs typeface="宋体"/>
              </a:rPr>
              <a:t>速度控</a:t>
            </a:r>
            <a:r>
              <a:rPr sz="2800" b="1" dirty="0">
                <a:solidFill>
                  <a:srgbClr val="333399"/>
                </a:solidFill>
                <a:latin typeface="宋体"/>
                <a:cs typeface="宋体"/>
              </a:rPr>
              <a:t>制</a:t>
            </a:r>
            <a:r>
              <a:rPr sz="2800" b="1" spc="-5" dirty="0">
                <a:solidFill>
                  <a:srgbClr val="333399"/>
                </a:solidFill>
                <a:latin typeface="宋体"/>
                <a:cs typeface="宋体"/>
              </a:rPr>
              <a:t>仿真</a:t>
            </a:r>
            <a:endParaRPr sz="2800">
              <a:latin typeface="宋体"/>
              <a:cs typeface="宋体"/>
            </a:endParaRPr>
          </a:p>
          <a:p>
            <a:pPr marL="12700" marR="231140">
              <a:lnSpc>
                <a:spcPct val="101099"/>
              </a:lnSpc>
              <a:spcBef>
                <a:spcPts val="770"/>
              </a:spcBef>
            </a:pPr>
            <a:r>
              <a:rPr sz="1800" dirty="0">
                <a:latin typeface="宋体"/>
                <a:cs typeface="宋体"/>
              </a:rPr>
              <a:t>对比图</a:t>
            </a:r>
            <a:r>
              <a:rPr sz="1800" dirty="0">
                <a:latin typeface="Arial"/>
                <a:cs typeface="Arial"/>
              </a:rPr>
              <a:t>8.</a:t>
            </a:r>
            <a:r>
              <a:rPr sz="1800" spc="5" dirty="0">
                <a:latin typeface="Arial"/>
                <a:cs typeface="Arial"/>
              </a:rPr>
              <a:t>37</a:t>
            </a:r>
            <a:r>
              <a:rPr sz="1800" dirty="0">
                <a:latin typeface="Arial"/>
                <a:cs typeface="Arial"/>
              </a:rPr>
              <a:t>—8.</a:t>
            </a:r>
            <a:r>
              <a:rPr sz="1800" spc="10" dirty="0">
                <a:latin typeface="Arial"/>
                <a:cs typeface="Arial"/>
              </a:rPr>
              <a:t>4</a:t>
            </a:r>
            <a:r>
              <a:rPr sz="1800" dirty="0">
                <a:latin typeface="Arial"/>
                <a:cs typeface="Arial"/>
              </a:rPr>
              <a:t>2</a:t>
            </a:r>
            <a:r>
              <a:rPr sz="1800" dirty="0">
                <a:latin typeface="宋体"/>
                <a:cs typeface="宋体"/>
              </a:rPr>
              <a:t>可以看出，</a:t>
            </a:r>
            <a:r>
              <a:rPr sz="1800" dirty="0">
                <a:latin typeface="Arial"/>
                <a:cs typeface="Arial"/>
              </a:rPr>
              <a:t>PID</a:t>
            </a:r>
            <a:r>
              <a:rPr sz="1800" dirty="0">
                <a:latin typeface="宋体"/>
                <a:cs typeface="宋体"/>
              </a:rPr>
              <a:t>控制器参数设置得大，转速控制的效果更好，但 </a:t>
            </a:r>
            <a:r>
              <a:rPr sz="1800" spc="-5" dirty="0">
                <a:latin typeface="宋体"/>
                <a:cs typeface="宋体"/>
              </a:rPr>
              <a:t>参数设置得大也意味着控制需要消耗更多的能量。还可以看出，若不考虑具体机 </a:t>
            </a:r>
            <a:r>
              <a:rPr sz="1800" dirty="0">
                <a:latin typeface="宋体"/>
                <a:cs typeface="宋体"/>
              </a:rPr>
              <a:t>构模型，只针对电机模型，那么转速控制经过短暂的瞬态过程可以达到理想的期 望转速；而由于实际机构的非线性模型，转速控制最终在期望值附近上下波动。</a:t>
            </a:r>
            <a:endParaRPr sz="1800">
              <a:latin typeface="宋体"/>
              <a:cs typeface="宋体"/>
            </a:endParaRPr>
          </a:p>
          <a:p>
            <a:pPr marL="12700">
              <a:lnSpc>
                <a:spcPts val="2090"/>
              </a:lnSpc>
            </a:pPr>
            <a:r>
              <a:rPr sz="1800" spc="-5" dirty="0">
                <a:latin typeface="宋体"/>
                <a:cs typeface="宋体"/>
              </a:rPr>
              <a:t>对比</a:t>
            </a:r>
            <a:r>
              <a:rPr sz="1800" dirty="0">
                <a:latin typeface="宋体"/>
                <a:cs typeface="宋体"/>
              </a:rPr>
              <a:t>图</a:t>
            </a:r>
            <a:r>
              <a:rPr sz="1800" dirty="0">
                <a:latin typeface="Arial"/>
                <a:cs typeface="Arial"/>
              </a:rPr>
              <a:t>8.33</a:t>
            </a:r>
            <a:r>
              <a:rPr sz="1800" spc="-5" dirty="0">
                <a:latin typeface="宋体"/>
                <a:cs typeface="宋体"/>
              </a:rPr>
              <a:t>和图</a:t>
            </a:r>
            <a:r>
              <a:rPr sz="1800" spc="-5" dirty="0">
                <a:latin typeface="Arial"/>
                <a:cs typeface="Arial"/>
              </a:rPr>
              <a:t>8.38</a:t>
            </a:r>
            <a:r>
              <a:rPr sz="1800" dirty="0">
                <a:latin typeface="宋体"/>
                <a:cs typeface="宋体"/>
              </a:rPr>
              <a:t>可以</a:t>
            </a:r>
            <a:r>
              <a:rPr sz="1800" spc="-10" dirty="0">
                <a:latin typeface="宋体"/>
                <a:cs typeface="宋体"/>
              </a:rPr>
              <a:t>发</a:t>
            </a:r>
            <a:r>
              <a:rPr sz="1800" spc="-30" dirty="0">
                <a:latin typeface="宋体"/>
                <a:cs typeface="宋体"/>
              </a:rPr>
              <a:t>现</a:t>
            </a:r>
            <a:r>
              <a:rPr sz="1800" dirty="0">
                <a:latin typeface="宋体"/>
                <a:cs typeface="宋体"/>
              </a:rPr>
              <a:t>，不</a:t>
            </a:r>
            <a:r>
              <a:rPr sz="1800" spc="-10" dirty="0">
                <a:latin typeface="宋体"/>
                <a:cs typeface="宋体"/>
              </a:rPr>
              <a:t>含</a:t>
            </a:r>
            <a:r>
              <a:rPr sz="1800" dirty="0">
                <a:latin typeface="宋体"/>
                <a:cs typeface="宋体"/>
              </a:rPr>
              <a:t>电机</a:t>
            </a:r>
            <a:r>
              <a:rPr sz="1800" spc="-10" dirty="0">
                <a:latin typeface="宋体"/>
                <a:cs typeface="宋体"/>
              </a:rPr>
              <a:t>模</a:t>
            </a:r>
            <a:r>
              <a:rPr sz="1800" dirty="0">
                <a:latin typeface="宋体"/>
                <a:cs typeface="宋体"/>
              </a:rPr>
              <a:t>型的</a:t>
            </a:r>
            <a:r>
              <a:rPr sz="1800" spc="-10" dirty="0">
                <a:latin typeface="宋体"/>
                <a:cs typeface="宋体"/>
              </a:rPr>
              <a:t>曲</a:t>
            </a:r>
            <a:r>
              <a:rPr sz="1800" dirty="0">
                <a:latin typeface="宋体"/>
                <a:cs typeface="宋体"/>
              </a:rPr>
              <a:t>柄转速</a:t>
            </a:r>
            <a:r>
              <a:rPr sz="1800" spc="-5" dirty="0">
                <a:latin typeface="Arial"/>
                <a:cs typeface="Arial"/>
              </a:rPr>
              <a:t>PID</a:t>
            </a:r>
            <a:r>
              <a:rPr sz="1800" dirty="0">
                <a:latin typeface="宋体"/>
                <a:cs typeface="宋体"/>
              </a:rPr>
              <a:t>控制的转速波动较大，</a:t>
            </a:r>
            <a:endParaRPr sz="1800">
              <a:latin typeface="宋体"/>
              <a:cs typeface="宋体"/>
            </a:endParaRPr>
          </a:p>
          <a:p>
            <a:pPr marL="12700" marR="366395">
              <a:lnSpc>
                <a:spcPct val="100099"/>
              </a:lnSpc>
            </a:pPr>
            <a:r>
              <a:rPr sz="1800" dirty="0">
                <a:latin typeface="宋体"/>
                <a:cs typeface="宋体"/>
              </a:rPr>
              <a:t>带有电机和减速器模型</a:t>
            </a:r>
            <a:r>
              <a:rPr sz="1800" spc="5" dirty="0">
                <a:latin typeface="宋体"/>
                <a:cs typeface="宋体"/>
              </a:rPr>
              <a:t>的</a:t>
            </a:r>
            <a:r>
              <a:rPr sz="1800" spc="-5" dirty="0">
                <a:latin typeface="Arial"/>
                <a:cs typeface="Arial"/>
              </a:rPr>
              <a:t>PID</a:t>
            </a:r>
            <a:r>
              <a:rPr sz="1800" dirty="0">
                <a:latin typeface="宋体"/>
                <a:cs typeface="宋体"/>
              </a:rPr>
              <a:t>控制效果更好，这是因为减速器模型的减速比将实 </a:t>
            </a:r>
            <a:r>
              <a:rPr sz="1800" spc="-5" dirty="0">
                <a:latin typeface="宋体"/>
                <a:cs typeface="宋体"/>
              </a:rPr>
              <a:t>际机构的时变转动惯量折算到电机转轴时，大大削弱了时变转动惯量的非线性效 </a:t>
            </a:r>
            <a:r>
              <a:rPr sz="1800" dirty="0">
                <a:latin typeface="宋体"/>
                <a:cs typeface="宋体"/>
              </a:rPr>
              <a:t>果。</a:t>
            </a:r>
            <a:endParaRPr sz="1800">
              <a:latin typeface="宋体"/>
              <a:cs typeface="宋体"/>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4455" y="3096767"/>
            <a:ext cx="5053584" cy="376123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4" name="object 4"/>
          <p:cNvSpPr txBox="1"/>
          <p:nvPr/>
        </p:nvSpPr>
        <p:spPr>
          <a:xfrm>
            <a:off x="561543" y="865520"/>
            <a:ext cx="8187055" cy="2178685"/>
          </a:xfrm>
          <a:prstGeom prst="rect">
            <a:avLst/>
          </a:prstGeom>
        </p:spPr>
        <p:txBody>
          <a:bodyPr vert="horz" wrap="square" lIns="0" tIns="60960" rIns="0" bIns="0" rtlCol="0">
            <a:spAutoFit/>
          </a:bodyPr>
          <a:lstStyle/>
          <a:p>
            <a:pPr marL="13970">
              <a:lnSpc>
                <a:spcPct val="100000"/>
              </a:lnSpc>
              <a:spcBef>
                <a:spcPts val="480"/>
              </a:spcBef>
            </a:pPr>
            <a:r>
              <a:rPr sz="2800" b="1" spc="15" dirty="0">
                <a:solidFill>
                  <a:srgbClr val="333399"/>
                </a:solidFill>
                <a:latin typeface="宋体"/>
                <a:cs typeface="宋体"/>
              </a:rPr>
              <a:t>控制系统</a:t>
            </a:r>
            <a:r>
              <a:rPr sz="2800" b="1" spc="-5" dirty="0">
                <a:solidFill>
                  <a:srgbClr val="333399"/>
                </a:solidFill>
                <a:latin typeface="宋体"/>
                <a:cs typeface="宋体"/>
              </a:rPr>
              <a:t>的半实</a:t>
            </a:r>
            <a:r>
              <a:rPr sz="2800" b="1" spc="15" dirty="0">
                <a:solidFill>
                  <a:srgbClr val="333399"/>
                </a:solidFill>
                <a:latin typeface="宋体"/>
                <a:cs typeface="宋体"/>
              </a:rPr>
              <a:t>物</a:t>
            </a:r>
            <a:r>
              <a:rPr sz="2800" b="1" spc="-5" dirty="0">
                <a:solidFill>
                  <a:srgbClr val="333399"/>
                </a:solidFill>
                <a:latin typeface="宋体"/>
                <a:cs typeface="宋体"/>
              </a:rPr>
              <a:t>仿真</a:t>
            </a:r>
            <a:endParaRPr sz="2800">
              <a:latin typeface="宋体"/>
              <a:cs typeface="宋体"/>
            </a:endParaRPr>
          </a:p>
          <a:p>
            <a:pPr marL="12700" marR="5080">
              <a:lnSpc>
                <a:spcPct val="100000"/>
              </a:lnSpc>
              <a:spcBef>
                <a:spcPts val="245"/>
              </a:spcBef>
            </a:pPr>
            <a:r>
              <a:rPr sz="1800" spc="-5" dirty="0">
                <a:latin typeface="宋体"/>
                <a:cs typeface="宋体"/>
              </a:rPr>
              <a:t>从控制的角度看</a:t>
            </a:r>
            <a:r>
              <a:rPr sz="1800" spc="5" dirty="0">
                <a:latin typeface="宋体"/>
                <a:cs typeface="宋体"/>
              </a:rPr>
              <a:t>，</a:t>
            </a:r>
            <a:r>
              <a:rPr sz="1800" spc="5" dirty="0">
                <a:latin typeface="Arial"/>
                <a:cs typeface="Arial"/>
              </a:rPr>
              <a:t>Simulink</a:t>
            </a:r>
            <a:r>
              <a:rPr sz="1800" spc="-5" dirty="0">
                <a:latin typeface="宋体"/>
                <a:cs typeface="宋体"/>
              </a:rPr>
              <a:t>控制仿真模型可以分为两部分，一部分是控制器（比 </a:t>
            </a:r>
            <a:r>
              <a:rPr sz="1800" dirty="0">
                <a:latin typeface="宋体"/>
                <a:cs typeface="宋体"/>
              </a:rPr>
              <a:t>如图</a:t>
            </a:r>
            <a:r>
              <a:rPr sz="1800" dirty="0">
                <a:latin typeface="Arial"/>
                <a:cs typeface="Arial"/>
              </a:rPr>
              <a:t>8.36</a:t>
            </a:r>
            <a:r>
              <a:rPr sz="1800" dirty="0">
                <a:latin typeface="宋体"/>
                <a:cs typeface="宋体"/>
              </a:rPr>
              <a:t>中的</a:t>
            </a:r>
            <a:r>
              <a:rPr sz="1800" dirty="0">
                <a:latin typeface="Arial"/>
                <a:cs typeface="Arial"/>
              </a:rPr>
              <a:t>PID</a:t>
            </a:r>
            <a:r>
              <a:rPr sz="1800" dirty="0">
                <a:latin typeface="宋体"/>
                <a:cs typeface="宋体"/>
              </a:rPr>
              <a:t>控制器），另一部分是被控对象（比如</a:t>
            </a:r>
            <a:r>
              <a:rPr sz="1800" spc="10" dirty="0">
                <a:latin typeface="宋体"/>
                <a:cs typeface="宋体"/>
              </a:rPr>
              <a:t>图</a:t>
            </a:r>
            <a:r>
              <a:rPr sz="1800" dirty="0">
                <a:latin typeface="Arial"/>
                <a:cs typeface="Arial"/>
              </a:rPr>
              <a:t>8.36</a:t>
            </a:r>
            <a:r>
              <a:rPr sz="1800" dirty="0">
                <a:latin typeface="宋体"/>
                <a:cs typeface="宋体"/>
              </a:rPr>
              <a:t>中的电机和曲柄滑 块机构）。</a:t>
            </a:r>
            <a:r>
              <a:rPr sz="1800" spc="-35" dirty="0">
                <a:latin typeface="Arial"/>
                <a:cs typeface="Arial"/>
              </a:rPr>
              <a:t>MATLAB</a:t>
            </a:r>
            <a:r>
              <a:rPr sz="1800" dirty="0">
                <a:latin typeface="宋体"/>
                <a:cs typeface="宋体"/>
              </a:rPr>
              <a:t>仿真可以与实物结合起来，称为半实物仿真（也称为硬件在 </a:t>
            </a:r>
            <a:r>
              <a:rPr sz="1800" spc="-5" dirty="0">
                <a:latin typeface="宋体"/>
                <a:cs typeface="宋体"/>
              </a:rPr>
              <a:t>环仿真</a:t>
            </a:r>
            <a:r>
              <a:rPr sz="1800" dirty="0">
                <a:latin typeface="宋体"/>
                <a:cs typeface="宋体"/>
              </a:rPr>
              <a:t>，</a:t>
            </a:r>
            <a:r>
              <a:rPr sz="1800" dirty="0">
                <a:latin typeface="Arial"/>
                <a:cs typeface="Arial"/>
              </a:rPr>
              <a:t>Hardware-in-the-loop</a:t>
            </a:r>
            <a:r>
              <a:rPr sz="1800" dirty="0">
                <a:latin typeface="宋体"/>
                <a:cs typeface="宋体"/>
              </a:rPr>
              <a:t>，</a:t>
            </a:r>
            <a:r>
              <a:rPr sz="1800" dirty="0">
                <a:latin typeface="Arial"/>
                <a:cs typeface="Arial"/>
              </a:rPr>
              <a:t>HIL</a:t>
            </a:r>
            <a:r>
              <a:rPr sz="1800" spc="-5" dirty="0">
                <a:latin typeface="宋体"/>
                <a:cs typeface="宋体"/>
              </a:rPr>
              <a:t>仿真）。有两种类型的半实物仿真：一种是 </a:t>
            </a:r>
            <a:r>
              <a:rPr sz="1800" dirty="0">
                <a:latin typeface="宋体"/>
                <a:cs typeface="宋体"/>
              </a:rPr>
              <a:t>控制器为实物，被控对象</a:t>
            </a:r>
            <a:r>
              <a:rPr sz="1800" spc="5" dirty="0">
                <a:latin typeface="宋体"/>
                <a:cs typeface="宋体"/>
              </a:rPr>
              <a:t>为</a:t>
            </a:r>
            <a:r>
              <a:rPr sz="1800" spc="5" dirty="0">
                <a:latin typeface="Arial"/>
                <a:cs typeface="Arial"/>
              </a:rPr>
              <a:t>Simulink</a:t>
            </a:r>
            <a:r>
              <a:rPr sz="1800" dirty="0">
                <a:latin typeface="宋体"/>
                <a:cs typeface="宋体"/>
              </a:rPr>
              <a:t>模型，比如用于导弹发射控制仿真；另一种 </a:t>
            </a:r>
            <a:r>
              <a:rPr sz="1800" spc="-5" dirty="0">
                <a:latin typeface="宋体"/>
                <a:cs typeface="宋体"/>
              </a:rPr>
              <a:t>是控制器</a:t>
            </a:r>
            <a:r>
              <a:rPr sz="1800" dirty="0">
                <a:latin typeface="宋体"/>
                <a:cs typeface="宋体"/>
              </a:rPr>
              <a:t>为</a:t>
            </a:r>
            <a:r>
              <a:rPr sz="1800" spc="-5" dirty="0">
                <a:latin typeface="Arial"/>
                <a:cs typeface="Arial"/>
              </a:rPr>
              <a:t>Simulink</a:t>
            </a:r>
            <a:r>
              <a:rPr sz="1800" dirty="0">
                <a:latin typeface="宋体"/>
                <a:cs typeface="宋体"/>
              </a:rPr>
              <a:t>模型</a:t>
            </a:r>
            <a:r>
              <a:rPr sz="1800" spc="-10" dirty="0">
                <a:latin typeface="宋体"/>
                <a:cs typeface="宋体"/>
              </a:rPr>
              <a:t>，</a:t>
            </a:r>
            <a:r>
              <a:rPr sz="1800" spc="-30" dirty="0">
                <a:latin typeface="宋体"/>
                <a:cs typeface="宋体"/>
              </a:rPr>
              <a:t>被</a:t>
            </a:r>
            <a:r>
              <a:rPr sz="1800" dirty="0">
                <a:latin typeface="宋体"/>
                <a:cs typeface="宋体"/>
              </a:rPr>
              <a:t>控对</a:t>
            </a:r>
            <a:r>
              <a:rPr sz="1800" spc="-10" dirty="0">
                <a:latin typeface="宋体"/>
                <a:cs typeface="宋体"/>
              </a:rPr>
              <a:t>象</a:t>
            </a:r>
            <a:r>
              <a:rPr sz="1800" dirty="0">
                <a:latin typeface="宋体"/>
                <a:cs typeface="宋体"/>
              </a:rPr>
              <a:t>为实</a:t>
            </a:r>
            <a:r>
              <a:rPr sz="1800" spc="-10" dirty="0">
                <a:latin typeface="宋体"/>
                <a:cs typeface="宋体"/>
              </a:rPr>
              <a:t>物</a:t>
            </a:r>
            <a:r>
              <a:rPr sz="1800" dirty="0">
                <a:latin typeface="宋体"/>
                <a:cs typeface="宋体"/>
              </a:rPr>
              <a:t>，这</a:t>
            </a:r>
            <a:r>
              <a:rPr sz="1800" spc="25" dirty="0">
                <a:latin typeface="宋体"/>
                <a:cs typeface="宋体"/>
              </a:rPr>
              <a:t>在</a:t>
            </a:r>
            <a:r>
              <a:rPr sz="1800" spc="-35" dirty="0">
                <a:latin typeface="Arial"/>
                <a:cs typeface="Arial"/>
              </a:rPr>
              <a:t>MATLAB</a:t>
            </a:r>
            <a:r>
              <a:rPr sz="1800" spc="-5" dirty="0">
                <a:latin typeface="宋体"/>
                <a:cs typeface="宋体"/>
              </a:rPr>
              <a:t>半实物仿真中最常用。</a:t>
            </a:r>
            <a:endParaRPr sz="1800">
              <a:latin typeface="宋体"/>
              <a:cs typeface="宋体"/>
            </a:endParaRPr>
          </a:p>
        </p:txBody>
      </p:sp>
      <p:sp>
        <p:nvSpPr>
          <p:cNvPr id="5" name="object 5"/>
          <p:cNvSpPr/>
          <p:nvPr/>
        </p:nvSpPr>
        <p:spPr>
          <a:xfrm>
            <a:off x="2936748" y="4405884"/>
            <a:ext cx="0" cy="1224280"/>
          </a:xfrm>
          <a:custGeom>
            <a:avLst/>
            <a:gdLst/>
            <a:ahLst/>
            <a:cxnLst/>
            <a:rect l="l" t="t" r="r" b="b"/>
            <a:pathLst>
              <a:path h="1224279">
                <a:moveTo>
                  <a:pt x="0" y="1223962"/>
                </a:moveTo>
                <a:lnTo>
                  <a:pt x="0" y="0"/>
                </a:lnTo>
              </a:path>
            </a:pathLst>
          </a:custGeom>
          <a:ln w="27432">
            <a:solidFill>
              <a:srgbClr val="FF0000"/>
            </a:solidFill>
            <a:prstDash val="lgDash"/>
          </a:ln>
        </p:spPr>
        <p:txBody>
          <a:bodyPr wrap="square" lIns="0" tIns="0" rIns="0" bIns="0" rtlCol="0"/>
          <a:lstStyle/>
          <a:p>
            <a:endParaRPr/>
          </a:p>
        </p:txBody>
      </p:sp>
      <p:sp>
        <p:nvSpPr>
          <p:cNvPr id="6" name="object 6"/>
          <p:cNvSpPr/>
          <p:nvPr/>
        </p:nvSpPr>
        <p:spPr>
          <a:xfrm>
            <a:off x="5582411" y="4405884"/>
            <a:ext cx="9525" cy="2425700"/>
          </a:xfrm>
          <a:custGeom>
            <a:avLst/>
            <a:gdLst/>
            <a:ahLst/>
            <a:cxnLst/>
            <a:rect l="l" t="t" r="r" b="b"/>
            <a:pathLst>
              <a:path w="9525" h="2425700">
                <a:moveTo>
                  <a:pt x="0" y="2425698"/>
                </a:moveTo>
                <a:lnTo>
                  <a:pt x="9525" y="0"/>
                </a:lnTo>
              </a:path>
            </a:pathLst>
          </a:custGeom>
          <a:ln w="27432">
            <a:solidFill>
              <a:srgbClr val="FF0000"/>
            </a:solidFill>
            <a:prstDash val="lgDash"/>
          </a:ln>
        </p:spPr>
        <p:txBody>
          <a:bodyPr wrap="square" lIns="0" tIns="0" rIns="0" bIns="0" rtlCol="0"/>
          <a:lstStyle/>
          <a:p>
            <a:endParaRPr/>
          </a:p>
        </p:txBody>
      </p:sp>
      <p:sp>
        <p:nvSpPr>
          <p:cNvPr id="7" name="object 7"/>
          <p:cNvSpPr/>
          <p:nvPr/>
        </p:nvSpPr>
        <p:spPr>
          <a:xfrm>
            <a:off x="2269235" y="6844283"/>
            <a:ext cx="3330575" cy="0"/>
          </a:xfrm>
          <a:custGeom>
            <a:avLst/>
            <a:gdLst/>
            <a:ahLst/>
            <a:cxnLst/>
            <a:rect l="l" t="t" r="r" b="b"/>
            <a:pathLst>
              <a:path w="3330575">
                <a:moveTo>
                  <a:pt x="3330575" y="0"/>
                </a:moveTo>
                <a:lnTo>
                  <a:pt x="0" y="0"/>
                </a:lnTo>
              </a:path>
            </a:pathLst>
          </a:custGeom>
          <a:ln w="27432">
            <a:solidFill>
              <a:srgbClr val="FF0000"/>
            </a:solidFill>
            <a:prstDash val="lgDash"/>
          </a:ln>
        </p:spPr>
        <p:txBody>
          <a:bodyPr wrap="square" lIns="0" tIns="0" rIns="0" bIns="0" rtlCol="0"/>
          <a:lstStyle/>
          <a:p>
            <a:endParaRPr/>
          </a:p>
        </p:txBody>
      </p:sp>
      <p:sp>
        <p:nvSpPr>
          <p:cNvPr id="8" name="object 8"/>
          <p:cNvSpPr txBox="1"/>
          <p:nvPr/>
        </p:nvSpPr>
        <p:spPr>
          <a:xfrm>
            <a:off x="4067047" y="4617211"/>
            <a:ext cx="1050290" cy="636270"/>
          </a:xfrm>
          <a:prstGeom prst="rect">
            <a:avLst/>
          </a:prstGeom>
        </p:spPr>
        <p:txBody>
          <a:bodyPr vert="horz" wrap="square" lIns="0" tIns="13335" rIns="0" bIns="0" rtlCol="0">
            <a:spAutoFit/>
          </a:bodyPr>
          <a:lstStyle/>
          <a:p>
            <a:pPr marL="12700">
              <a:lnSpc>
                <a:spcPct val="100000"/>
              </a:lnSpc>
              <a:spcBef>
                <a:spcPts val="105"/>
              </a:spcBef>
            </a:pPr>
            <a:r>
              <a:rPr sz="4000" b="1" spc="15" dirty="0">
                <a:solidFill>
                  <a:srgbClr val="FF0000"/>
                </a:solidFill>
                <a:latin typeface="宋体"/>
                <a:cs typeface="宋体"/>
              </a:rPr>
              <a:t>实物</a:t>
            </a:r>
            <a:endParaRPr sz="4000">
              <a:latin typeface="宋体"/>
              <a:cs typeface="宋体"/>
            </a:endParaRPr>
          </a:p>
        </p:txBody>
      </p:sp>
      <p:sp>
        <p:nvSpPr>
          <p:cNvPr id="9" name="object 9"/>
          <p:cNvSpPr/>
          <p:nvPr/>
        </p:nvSpPr>
        <p:spPr>
          <a:xfrm>
            <a:off x="2936748" y="4399788"/>
            <a:ext cx="2663825" cy="0"/>
          </a:xfrm>
          <a:custGeom>
            <a:avLst/>
            <a:gdLst/>
            <a:ahLst/>
            <a:cxnLst/>
            <a:rect l="l" t="t" r="r" b="b"/>
            <a:pathLst>
              <a:path w="2663825">
                <a:moveTo>
                  <a:pt x="2663825" y="0"/>
                </a:moveTo>
                <a:lnTo>
                  <a:pt x="0" y="0"/>
                </a:lnTo>
              </a:path>
            </a:pathLst>
          </a:custGeom>
          <a:ln w="27432">
            <a:solidFill>
              <a:srgbClr val="FF0000"/>
            </a:solidFill>
            <a:prstDash val="lgDash"/>
          </a:ln>
        </p:spPr>
        <p:txBody>
          <a:bodyPr wrap="square" lIns="0" tIns="0" rIns="0" bIns="0" rtlCol="0"/>
          <a:lstStyle/>
          <a:p>
            <a:endParaRPr/>
          </a:p>
        </p:txBody>
      </p:sp>
      <p:sp>
        <p:nvSpPr>
          <p:cNvPr id="10" name="object 10"/>
          <p:cNvSpPr/>
          <p:nvPr/>
        </p:nvSpPr>
        <p:spPr>
          <a:xfrm>
            <a:off x="2269235" y="5631179"/>
            <a:ext cx="666750" cy="0"/>
          </a:xfrm>
          <a:custGeom>
            <a:avLst/>
            <a:gdLst/>
            <a:ahLst/>
            <a:cxnLst/>
            <a:rect l="l" t="t" r="r" b="b"/>
            <a:pathLst>
              <a:path w="666750">
                <a:moveTo>
                  <a:pt x="666750" y="0"/>
                </a:moveTo>
                <a:lnTo>
                  <a:pt x="0" y="0"/>
                </a:lnTo>
              </a:path>
            </a:pathLst>
          </a:custGeom>
          <a:ln w="27432">
            <a:solidFill>
              <a:srgbClr val="FF0000"/>
            </a:solidFill>
            <a:prstDash val="lgDash"/>
          </a:ln>
        </p:spPr>
        <p:txBody>
          <a:bodyPr wrap="square" lIns="0" tIns="0" rIns="0" bIns="0" rtlCol="0"/>
          <a:lstStyle/>
          <a:p>
            <a:endParaRPr/>
          </a:p>
        </p:txBody>
      </p:sp>
      <p:sp>
        <p:nvSpPr>
          <p:cNvPr id="11" name="object 11"/>
          <p:cNvSpPr/>
          <p:nvPr/>
        </p:nvSpPr>
        <p:spPr>
          <a:xfrm>
            <a:off x="2269235" y="5631179"/>
            <a:ext cx="0" cy="1211580"/>
          </a:xfrm>
          <a:custGeom>
            <a:avLst/>
            <a:gdLst/>
            <a:ahLst/>
            <a:cxnLst/>
            <a:rect l="l" t="t" r="r" b="b"/>
            <a:pathLst>
              <a:path h="1211579">
                <a:moveTo>
                  <a:pt x="0" y="1211262"/>
                </a:moveTo>
                <a:lnTo>
                  <a:pt x="0" y="0"/>
                </a:lnTo>
              </a:path>
            </a:pathLst>
          </a:custGeom>
          <a:ln w="27432">
            <a:solidFill>
              <a:srgbClr val="FF0000"/>
            </a:solidFill>
            <a:prstDash val="lgDash"/>
          </a:ln>
        </p:spPr>
        <p:txBody>
          <a:bodyPr wrap="square" lIns="0" tIns="0" rIns="0" bIns="0" rtlCol="0"/>
          <a:lstStyle/>
          <a:p>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148955" cy="4944745"/>
          </a:xfrm>
          <a:prstGeom prst="rect">
            <a:avLst/>
          </a:prstGeom>
        </p:spPr>
        <p:txBody>
          <a:bodyPr vert="horz" wrap="square" lIns="0" tIns="170815" rIns="0" bIns="0" rtlCol="0">
            <a:spAutoFit/>
          </a:bodyPr>
          <a:lstStyle/>
          <a:p>
            <a:pPr marL="13970">
              <a:lnSpc>
                <a:spcPct val="100000"/>
              </a:lnSpc>
              <a:spcBef>
                <a:spcPts val="1345"/>
              </a:spcBef>
            </a:pPr>
            <a:r>
              <a:rPr sz="2800" b="1" dirty="0">
                <a:solidFill>
                  <a:srgbClr val="333399"/>
                </a:solidFill>
                <a:latin typeface="Times New Roman"/>
                <a:cs typeface="Times New Roman"/>
              </a:rPr>
              <a:t>SimMechanics</a:t>
            </a:r>
            <a:r>
              <a:rPr sz="2800" b="1" spc="15" dirty="0">
                <a:solidFill>
                  <a:srgbClr val="333399"/>
                </a:solidFill>
                <a:latin typeface="宋体"/>
                <a:cs typeface="宋体"/>
              </a:rPr>
              <a:t>简介</a:t>
            </a:r>
            <a:endParaRPr sz="2800">
              <a:latin typeface="宋体"/>
              <a:cs typeface="宋体"/>
            </a:endParaRPr>
          </a:p>
          <a:p>
            <a:pPr marL="12700" marR="116205" algn="just">
              <a:lnSpc>
                <a:spcPct val="100000"/>
              </a:lnSpc>
              <a:spcBef>
                <a:spcPts val="790"/>
              </a:spcBef>
            </a:pPr>
            <a:r>
              <a:rPr sz="1800" dirty="0">
                <a:latin typeface="宋体"/>
                <a:cs typeface="宋体"/>
              </a:rPr>
              <a:t>上一章介绍了</a:t>
            </a:r>
            <a:r>
              <a:rPr sz="1800" spc="5" dirty="0">
                <a:latin typeface="Arial"/>
                <a:cs typeface="Arial"/>
              </a:rPr>
              <a:t>Simulink</a:t>
            </a:r>
            <a:r>
              <a:rPr sz="1800" dirty="0">
                <a:latin typeface="宋体"/>
                <a:cs typeface="宋体"/>
              </a:rPr>
              <a:t>在机构学中的应用，机构仿真模型是通</a:t>
            </a:r>
            <a:r>
              <a:rPr sz="1800" spc="-30" dirty="0">
                <a:latin typeface="宋体"/>
                <a:cs typeface="宋体"/>
              </a:rPr>
              <a:t>过</a:t>
            </a:r>
            <a:r>
              <a:rPr sz="1800" spc="-35" dirty="0">
                <a:latin typeface="Arial"/>
                <a:cs typeface="Arial"/>
              </a:rPr>
              <a:t>MATLAB</a:t>
            </a:r>
            <a:r>
              <a:rPr sz="1800" dirty="0">
                <a:latin typeface="宋体"/>
                <a:cs typeface="宋体"/>
              </a:rPr>
              <a:t>代码描 </a:t>
            </a:r>
            <a:r>
              <a:rPr sz="1800" spc="-5" dirty="0">
                <a:latin typeface="宋体"/>
                <a:cs typeface="宋体"/>
              </a:rPr>
              <a:t>述的一系列运动学代数方程和动力学微分方程，通过示波器模块观察到曲柄、滑 </a:t>
            </a:r>
            <a:r>
              <a:rPr sz="1800" dirty="0">
                <a:latin typeface="宋体"/>
                <a:cs typeface="宋体"/>
              </a:rPr>
              <a:t>块等构件的位移、速度、加速度以及受力情况。对工程应用而言，上一章介绍的 方法有两点不足，一是仿真结果由示波器中曲线表达，不够直观；二是仿真模型 </a:t>
            </a:r>
            <a:r>
              <a:rPr sz="1800" spc="-5" dirty="0">
                <a:latin typeface="宋体"/>
                <a:cs typeface="宋体"/>
              </a:rPr>
              <a:t>的构建需要列写大量的运动学和动力学方程，难度较大。本章介</a:t>
            </a:r>
            <a:r>
              <a:rPr sz="1800" spc="10" dirty="0">
                <a:latin typeface="宋体"/>
                <a:cs typeface="宋体"/>
              </a:rPr>
              <a:t>绍</a:t>
            </a:r>
            <a:r>
              <a:rPr sz="1800" spc="-35" dirty="0">
                <a:latin typeface="Arial"/>
                <a:cs typeface="Arial"/>
              </a:rPr>
              <a:t>MATLAB</a:t>
            </a:r>
            <a:r>
              <a:rPr sz="1800" spc="-5" dirty="0">
                <a:latin typeface="宋体"/>
                <a:cs typeface="宋体"/>
              </a:rPr>
              <a:t>用于 </a:t>
            </a:r>
            <a:r>
              <a:rPr sz="1800" dirty="0">
                <a:latin typeface="宋体"/>
                <a:cs typeface="宋体"/>
              </a:rPr>
              <a:t>机构仿真的最新平台</a:t>
            </a:r>
            <a:r>
              <a:rPr sz="1800" dirty="0">
                <a:latin typeface="Arial"/>
                <a:cs typeface="Arial"/>
              </a:rPr>
              <a:t>SimMechanics</a:t>
            </a:r>
            <a:r>
              <a:rPr sz="1800" dirty="0">
                <a:latin typeface="宋体"/>
                <a:cs typeface="宋体"/>
              </a:rPr>
              <a:t>。</a:t>
            </a:r>
            <a:r>
              <a:rPr sz="1800" spc="-5" dirty="0">
                <a:latin typeface="Arial"/>
                <a:cs typeface="Arial"/>
              </a:rPr>
              <a:t>SimMechanics</a:t>
            </a:r>
            <a:r>
              <a:rPr sz="1800" dirty="0">
                <a:latin typeface="宋体"/>
                <a:cs typeface="宋体"/>
              </a:rPr>
              <a:t>可以构建机构的三维模型，  </a:t>
            </a:r>
            <a:r>
              <a:rPr sz="1800" spc="-5" dirty="0">
                <a:latin typeface="宋体"/>
                <a:cs typeface="宋体"/>
              </a:rPr>
              <a:t>非常直观；更重要的是，它封装了底层的运动学代数方程和动力学微分方程，将 </a:t>
            </a:r>
            <a:r>
              <a:rPr sz="1800" dirty="0">
                <a:latin typeface="宋体"/>
                <a:cs typeface="宋体"/>
              </a:rPr>
              <a:t>设计人员从繁重的力学分析中解脱出来。</a:t>
            </a:r>
            <a:endParaRPr sz="1800">
              <a:latin typeface="宋体"/>
              <a:cs typeface="宋体"/>
            </a:endParaRPr>
          </a:p>
          <a:p>
            <a:pPr>
              <a:lnSpc>
                <a:spcPct val="100000"/>
              </a:lnSpc>
              <a:spcBef>
                <a:spcPts val="20"/>
              </a:spcBef>
            </a:pPr>
            <a:endParaRPr sz="1750">
              <a:latin typeface="Times New Roman"/>
              <a:cs typeface="Times New Roman"/>
            </a:endParaRPr>
          </a:p>
          <a:p>
            <a:pPr marL="12700" marR="5080">
              <a:lnSpc>
                <a:spcPct val="100000"/>
              </a:lnSpc>
            </a:pPr>
            <a:r>
              <a:rPr sz="1800" dirty="0">
                <a:latin typeface="Arial"/>
                <a:cs typeface="Arial"/>
              </a:rPr>
              <a:t>SimMechanics</a:t>
            </a:r>
            <a:r>
              <a:rPr sz="1800" spc="-5" dirty="0">
                <a:latin typeface="宋体"/>
                <a:cs typeface="宋体"/>
              </a:rPr>
              <a:t>为工业机器人、建筑机械、飞行器、车辆等机械系统提供了多体动 </a:t>
            </a:r>
            <a:r>
              <a:rPr sz="1800" dirty="0">
                <a:latin typeface="宋体"/>
                <a:cs typeface="宋体"/>
              </a:rPr>
              <a:t>力学仿真平台。在</a:t>
            </a:r>
            <a:r>
              <a:rPr sz="1800" spc="-35" dirty="0">
                <a:latin typeface="Arial"/>
                <a:cs typeface="Arial"/>
              </a:rPr>
              <a:t>MATLAB</a:t>
            </a:r>
            <a:r>
              <a:rPr sz="1800" dirty="0">
                <a:latin typeface="宋体"/>
                <a:cs typeface="宋体"/>
              </a:rPr>
              <a:t>主界面中点击</a:t>
            </a:r>
            <a:r>
              <a:rPr sz="1800" spc="5" dirty="0">
                <a:latin typeface="宋体"/>
                <a:cs typeface="宋体"/>
              </a:rPr>
              <a:t>“</a:t>
            </a:r>
            <a:r>
              <a:rPr sz="1800" spc="5" dirty="0">
                <a:latin typeface="Arial"/>
                <a:cs typeface="Arial"/>
              </a:rPr>
              <a:t>Simulink</a:t>
            </a:r>
            <a:r>
              <a:rPr sz="1800" dirty="0">
                <a:latin typeface="宋体"/>
                <a:cs typeface="宋体"/>
              </a:rPr>
              <a:t>库”按钮，弹出“</a:t>
            </a:r>
            <a:r>
              <a:rPr sz="1800" dirty="0">
                <a:latin typeface="Arial"/>
                <a:cs typeface="Arial"/>
              </a:rPr>
              <a:t>Simulink  Library</a:t>
            </a:r>
            <a:r>
              <a:rPr sz="1800" spc="-35" dirty="0">
                <a:latin typeface="Arial"/>
                <a:cs typeface="Arial"/>
              </a:rPr>
              <a:t> </a:t>
            </a:r>
            <a:r>
              <a:rPr sz="1800" dirty="0">
                <a:latin typeface="Arial"/>
                <a:cs typeface="Arial"/>
              </a:rPr>
              <a:t>Browser</a:t>
            </a:r>
            <a:r>
              <a:rPr sz="1800" dirty="0">
                <a:latin typeface="宋体"/>
                <a:cs typeface="宋体"/>
              </a:rPr>
              <a:t>”，</a:t>
            </a:r>
            <a:r>
              <a:rPr sz="1800" dirty="0">
                <a:latin typeface="Arial"/>
                <a:cs typeface="Arial"/>
              </a:rPr>
              <a:t>SimMechanics</a:t>
            </a:r>
            <a:r>
              <a:rPr sz="1800" dirty="0">
                <a:latin typeface="宋体"/>
                <a:cs typeface="宋体"/>
              </a:rPr>
              <a:t>属于</a:t>
            </a:r>
            <a:r>
              <a:rPr sz="1800" dirty="0">
                <a:latin typeface="Arial"/>
                <a:cs typeface="Arial"/>
              </a:rPr>
              <a:t>Simscape</a:t>
            </a:r>
            <a:r>
              <a:rPr sz="1800" dirty="0">
                <a:latin typeface="宋体"/>
                <a:cs typeface="宋体"/>
              </a:rPr>
              <a:t>组件之一。</a:t>
            </a:r>
            <a:r>
              <a:rPr sz="1800" spc="-5" dirty="0">
                <a:latin typeface="Arial"/>
                <a:cs typeface="Arial"/>
              </a:rPr>
              <a:t>SimMechanics</a:t>
            </a:r>
            <a:r>
              <a:rPr sz="1800" dirty="0">
                <a:latin typeface="宋体"/>
                <a:cs typeface="宋体"/>
              </a:rPr>
              <a:t>平台 </a:t>
            </a:r>
            <a:r>
              <a:rPr sz="1800" spc="-5" dirty="0">
                <a:latin typeface="宋体"/>
                <a:cs typeface="宋体"/>
              </a:rPr>
              <a:t>包括第一代建模环境和第二代建模环境，本章主要介绍第二代建模环境。</a:t>
            </a:r>
            <a:endParaRPr sz="1800">
              <a:latin typeface="宋体"/>
              <a:cs typeface="宋体"/>
            </a:endParaRPr>
          </a:p>
          <a:p>
            <a:pPr>
              <a:lnSpc>
                <a:spcPct val="100000"/>
              </a:lnSpc>
            </a:pPr>
            <a:endParaRPr sz="1800">
              <a:latin typeface="Times New Roman"/>
              <a:cs typeface="Times New Roman"/>
            </a:endParaRPr>
          </a:p>
          <a:p>
            <a:pPr marL="13970">
              <a:lnSpc>
                <a:spcPct val="100000"/>
              </a:lnSpc>
              <a:spcBef>
                <a:spcPts val="1150"/>
              </a:spcBef>
            </a:pPr>
            <a:r>
              <a:rPr sz="1800" dirty="0">
                <a:latin typeface="宋体"/>
                <a:cs typeface="宋体"/>
              </a:rPr>
              <a:t>下面通过实例来介绍</a:t>
            </a:r>
            <a:r>
              <a:rPr sz="1800" dirty="0">
                <a:latin typeface="Arial"/>
                <a:cs typeface="Arial"/>
              </a:rPr>
              <a:t>SimMechanics</a:t>
            </a:r>
            <a:r>
              <a:rPr sz="1800" dirty="0">
                <a:latin typeface="宋体"/>
                <a:cs typeface="宋体"/>
              </a:rPr>
              <a:t>仿真平台中的常用模</a:t>
            </a:r>
            <a:r>
              <a:rPr sz="1800" spc="5" dirty="0">
                <a:latin typeface="宋体"/>
                <a:cs typeface="宋体"/>
              </a:rPr>
              <a:t>块</a:t>
            </a:r>
            <a:r>
              <a:rPr sz="1800" dirty="0">
                <a:latin typeface="宋体"/>
                <a:cs typeface="宋体"/>
              </a:rPr>
              <a:t>。</a:t>
            </a:r>
            <a:endParaRPr sz="1800">
              <a:latin typeface="宋体"/>
              <a:cs typeface="宋体"/>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4684598"/>
            <a:ext cx="8248650" cy="194691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宋体"/>
                <a:cs typeface="宋体"/>
              </a:rPr>
              <a:t>在</a:t>
            </a:r>
            <a:r>
              <a:rPr sz="1800" dirty="0">
                <a:latin typeface="Arial"/>
                <a:cs typeface="Arial"/>
              </a:rPr>
              <a:t>SimMechanics</a:t>
            </a:r>
            <a:r>
              <a:rPr sz="1800" spc="-5" dirty="0">
                <a:latin typeface="宋体"/>
                <a:cs typeface="宋体"/>
              </a:rPr>
              <a:t>平台中调</a:t>
            </a:r>
            <a:r>
              <a:rPr sz="1800" dirty="0">
                <a:latin typeface="宋体"/>
                <a:cs typeface="宋体"/>
              </a:rPr>
              <a:t>入</a:t>
            </a:r>
            <a:r>
              <a:rPr sz="1800" spc="-5" dirty="0">
                <a:latin typeface="Arial"/>
                <a:cs typeface="Arial"/>
              </a:rPr>
              <a:t>Solid</a:t>
            </a:r>
            <a:r>
              <a:rPr sz="1800" spc="-5" dirty="0">
                <a:latin typeface="宋体"/>
                <a:cs typeface="宋体"/>
              </a:rPr>
              <a:t>模块建立曲柄模型，设</a:t>
            </a:r>
            <a:r>
              <a:rPr sz="1800" dirty="0">
                <a:latin typeface="宋体"/>
                <a:cs typeface="宋体"/>
              </a:rPr>
              <a:t>置</a:t>
            </a:r>
            <a:r>
              <a:rPr sz="1800" spc="-5" dirty="0">
                <a:latin typeface="Arial"/>
                <a:cs typeface="Arial"/>
              </a:rPr>
              <a:t>Solid</a:t>
            </a:r>
            <a:r>
              <a:rPr sz="1800" spc="-5" dirty="0">
                <a:latin typeface="宋体"/>
                <a:cs typeface="宋体"/>
              </a:rPr>
              <a:t>模块</a:t>
            </a:r>
            <a:r>
              <a:rPr sz="1800" dirty="0">
                <a:latin typeface="Arial"/>
                <a:cs typeface="Arial"/>
              </a:rPr>
              <a:t>Shape</a:t>
            </a:r>
            <a:r>
              <a:rPr sz="1800" spc="-5" dirty="0">
                <a:latin typeface="宋体"/>
                <a:cs typeface="宋体"/>
              </a:rPr>
              <a:t>属性 </a:t>
            </a:r>
            <a:r>
              <a:rPr sz="1800" dirty="0">
                <a:latin typeface="宋体"/>
                <a:cs typeface="宋体"/>
              </a:rPr>
              <a:t>为</a:t>
            </a:r>
            <a:r>
              <a:rPr sz="1800" dirty="0">
                <a:latin typeface="Arial"/>
                <a:cs typeface="Arial"/>
              </a:rPr>
              <a:t>Brick</a:t>
            </a:r>
            <a:r>
              <a:rPr sz="1800" dirty="0">
                <a:latin typeface="宋体"/>
                <a:cs typeface="宋体"/>
              </a:rPr>
              <a:t>，曲柄长</a:t>
            </a:r>
            <a:r>
              <a:rPr sz="1800" spc="-25" dirty="0">
                <a:latin typeface="宋体"/>
                <a:cs typeface="宋体"/>
              </a:rPr>
              <a:t>度</a:t>
            </a:r>
            <a:r>
              <a:rPr sz="1800" dirty="0">
                <a:latin typeface="Arial"/>
                <a:cs typeface="Arial"/>
              </a:rPr>
              <a:t>1m</a:t>
            </a:r>
            <a:r>
              <a:rPr sz="1800" dirty="0">
                <a:latin typeface="宋体"/>
                <a:cs typeface="宋体"/>
              </a:rPr>
              <a:t>，宽</a:t>
            </a:r>
            <a:r>
              <a:rPr sz="1800" spc="-5" dirty="0">
                <a:latin typeface="Arial"/>
                <a:cs typeface="Arial"/>
              </a:rPr>
              <a:t>0.2m</a:t>
            </a:r>
            <a:r>
              <a:rPr sz="1800" spc="-5" dirty="0">
                <a:latin typeface="宋体"/>
                <a:cs typeface="宋体"/>
              </a:rPr>
              <a:t>，高</a:t>
            </a:r>
            <a:r>
              <a:rPr sz="1800" dirty="0">
                <a:latin typeface="Arial"/>
                <a:cs typeface="Arial"/>
              </a:rPr>
              <a:t>0.1m</a:t>
            </a:r>
            <a:r>
              <a:rPr sz="1800" dirty="0">
                <a:latin typeface="宋体"/>
                <a:cs typeface="宋体"/>
              </a:rPr>
              <a:t>，因此</a:t>
            </a:r>
            <a:r>
              <a:rPr sz="1800" spc="-5" dirty="0">
                <a:latin typeface="宋体"/>
                <a:cs typeface="宋体"/>
              </a:rPr>
              <a:t>在</a:t>
            </a:r>
            <a:r>
              <a:rPr sz="1800" spc="-5" dirty="0">
                <a:latin typeface="Arial"/>
                <a:cs typeface="Arial"/>
              </a:rPr>
              <a:t>Dimensions</a:t>
            </a:r>
            <a:r>
              <a:rPr sz="1800" dirty="0">
                <a:latin typeface="宋体"/>
                <a:cs typeface="宋体"/>
              </a:rPr>
              <a:t>中填入</a:t>
            </a:r>
            <a:r>
              <a:rPr sz="1800" dirty="0">
                <a:latin typeface="Arial"/>
                <a:cs typeface="Arial"/>
              </a:rPr>
              <a:t>[1</a:t>
            </a:r>
            <a:r>
              <a:rPr sz="1800" spc="-20" dirty="0">
                <a:latin typeface="Arial"/>
                <a:cs typeface="Arial"/>
              </a:rPr>
              <a:t> </a:t>
            </a:r>
            <a:r>
              <a:rPr sz="1800" dirty="0">
                <a:latin typeface="Arial"/>
                <a:cs typeface="Arial"/>
              </a:rPr>
              <a:t>0.2</a:t>
            </a:r>
            <a:r>
              <a:rPr sz="1800" spc="-15" dirty="0">
                <a:latin typeface="Arial"/>
                <a:cs typeface="Arial"/>
              </a:rPr>
              <a:t> </a:t>
            </a:r>
            <a:r>
              <a:rPr sz="1800" spc="5" dirty="0">
                <a:latin typeface="Arial"/>
                <a:cs typeface="Arial"/>
              </a:rPr>
              <a:t>0.1]</a:t>
            </a:r>
            <a:r>
              <a:rPr sz="1800" dirty="0">
                <a:latin typeface="宋体"/>
                <a:cs typeface="宋体"/>
              </a:rPr>
              <a:t>。 </a:t>
            </a:r>
            <a:r>
              <a:rPr sz="1800" spc="-5" dirty="0">
                <a:latin typeface="宋体"/>
                <a:cs typeface="宋体"/>
              </a:rPr>
              <a:t>再调</a:t>
            </a:r>
            <a:r>
              <a:rPr sz="1800" dirty="0">
                <a:latin typeface="宋体"/>
                <a:cs typeface="宋体"/>
              </a:rPr>
              <a:t>入</a:t>
            </a:r>
            <a:r>
              <a:rPr sz="1800" dirty="0">
                <a:latin typeface="Arial"/>
                <a:cs typeface="Arial"/>
              </a:rPr>
              <a:t>Solid</a:t>
            </a:r>
            <a:r>
              <a:rPr sz="1800" spc="-5" dirty="0">
                <a:latin typeface="宋体"/>
                <a:cs typeface="宋体"/>
              </a:rPr>
              <a:t>模块建立连杆模</a:t>
            </a:r>
            <a:r>
              <a:rPr sz="1800" spc="-30" dirty="0">
                <a:latin typeface="宋体"/>
                <a:cs typeface="宋体"/>
              </a:rPr>
              <a:t>型</a:t>
            </a:r>
            <a:r>
              <a:rPr sz="1800" spc="-5" dirty="0">
                <a:latin typeface="宋体"/>
                <a:cs typeface="宋体"/>
              </a:rPr>
              <a:t>，设</a:t>
            </a:r>
            <a:r>
              <a:rPr sz="1800" dirty="0">
                <a:latin typeface="宋体"/>
                <a:cs typeface="宋体"/>
              </a:rPr>
              <a:t>置</a:t>
            </a:r>
            <a:r>
              <a:rPr sz="1800" dirty="0">
                <a:latin typeface="Arial"/>
                <a:cs typeface="Arial"/>
              </a:rPr>
              <a:t>Solid</a:t>
            </a:r>
            <a:r>
              <a:rPr sz="1800" dirty="0">
                <a:latin typeface="宋体"/>
                <a:cs typeface="宋体"/>
              </a:rPr>
              <a:t>模</a:t>
            </a:r>
            <a:r>
              <a:rPr sz="1800" spc="-5" dirty="0">
                <a:latin typeface="宋体"/>
                <a:cs typeface="宋体"/>
              </a:rPr>
              <a:t>块</a:t>
            </a:r>
            <a:r>
              <a:rPr sz="1800" spc="-10" dirty="0">
                <a:latin typeface="Arial"/>
                <a:cs typeface="Arial"/>
              </a:rPr>
              <a:t>Shape</a:t>
            </a:r>
            <a:r>
              <a:rPr sz="1800" spc="-5" dirty="0">
                <a:latin typeface="宋体"/>
                <a:cs typeface="宋体"/>
              </a:rPr>
              <a:t>属性</a:t>
            </a:r>
            <a:r>
              <a:rPr sz="1800" spc="-30" dirty="0">
                <a:latin typeface="宋体"/>
                <a:cs typeface="宋体"/>
              </a:rPr>
              <a:t>为</a:t>
            </a:r>
            <a:r>
              <a:rPr sz="1800" dirty="0">
                <a:latin typeface="Arial"/>
                <a:cs typeface="Arial"/>
              </a:rPr>
              <a:t>Brick</a:t>
            </a:r>
            <a:r>
              <a:rPr sz="1800" dirty="0">
                <a:latin typeface="宋体"/>
                <a:cs typeface="宋体"/>
              </a:rPr>
              <a:t>，</a:t>
            </a:r>
            <a:r>
              <a:rPr sz="1800" spc="-5" dirty="0">
                <a:latin typeface="宋体"/>
                <a:cs typeface="宋体"/>
              </a:rPr>
              <a:t>连杆长</a:t>
            </a:r>
            <a:r>
              <a:rPr sz="1800" spc="-25" dirty="0">
                <a:latin typeface="宋体"/>
                <a:cs typeface="宋体"/>
              </a:rPr>
              <a:t>度</a:t>
            </a:r>
            <a:r>
              <a:rPr sz="1800" spc="5" dirty="0">
                <a:latin typeface="Arial"/>
                <a:cs typeface="Arial"/>
              </a:rPr>
              <a:t>4m</a:t>
            </a:r>
            <a:r>
              <a:rPr sz="1800" spc="5" dirty="0">
                <a:latin typeface="宋体"/>
                <a:cs typeface="宋体"/>
              </a:rPr>
              <a:t>，  </a:t>
            </a:r>
            <a:r>
              <a:rPr sz="1800" dirty="0">
                <a:latin typeface="宋体"/>
                <a:cs typeface="宋体"/>
              </a:rPr>
              <a:t>宽</a:t>
            </a:r>
            <a:r>
              <a:rPr sz="1800" spc="5" dirty="0">
                <a:latin typeface="Arial"/>
                <a:cs typeface="Arial"/>
              </a:rPr>
              <a:t>0.2m</a:t>
            </a:r>
            <a:r>
              <a:rPr sz="1800" spc="5" dirty="0">
                <a:latin typeface="宋体"/>
                <a:cs typeface="宋体"/>
              </a:rPr>
              <a:t>，</a:t>
            </a:r>
            <a:r>
              <a:rPr sz="1800" dirty="0">
                <a:latin typeface="宋体"/>
                <a:cs typeface="宋体"/>
              </a:rPr>
              <a:t>高</a:t>
            </a:r>
            <a:r>
              <a:rPr sz="1800" spc="5" dirty="0">
                <a:latin typeface="Arial"/>
                <a:cs typeface="Arial"/>
              </a:rPr>
              <a:t>0.1m</a:t>
            </a:r>
            <a:r>
              <a:rPr sz="1800" spc="5" dirty="0">
                <a:latin typeface="宋体"/>
                <a:cs typeface="宋体"/>
              </a:rPr>
              <a:t>，</a:t>
            </a:r>
            <a:r>
              <a:rPr sz="1800" dirty="0">
                <a:latin typeface="宋体"/>
                <a:cs typeface="宋体"/>
              </a:rPr>
              <a:t>因此在</a:t>
            </a:r>
            <a:r>
              <a:rPr sz="1800" spc="-5" dirty="0">
                <a:latin typeface="Arial"/>
                <a:cs typeface="Arial"/>
              </a:rPr>
              <a:t>Dimensions</a:t>
            </a:r>
            <a:r>
              <a:rPr sz="1800" dirty="0">
                <a:latin typeface="宋体"/>
                <a:cs typeface="宋体"/>
              </a:rPr>
              <a:t>中填入</a:t>
            </a:r>
            <a:r>
              <a:rPr sz="1800" dirty="0">
                <a:latin typeface="Arial"/>
                <a:cs typeface="Arial"/>
              </a:rPr>
              <a:t>[4</a:t>
            </a:r>
            <a:r>
              <a:rPr sz="1800" spc="-95" dirty="0">
                <a:latin typeface="Arial"/>
                <a:cs typeface="Arial"/>
              </a:rPr>
              <a:t> </a:t>
            </a:r>
            <a:r>
              <a:rPr sz="1800" dirty="0">
                <a:latin typeface="Arial"/>
                <a:cs typeface="Arial"/>
              </a:rPr>
              <a:t>0.2</a:t>
            </a:r>
            <a:r>
              <a:rPr sz="1800" spc="-20" dirty="0">
                <a:latin typeface="Arial"/>
                <a:cs typeface="Arial"/>
              </a:rPr>
              <a:t> </a:t>
            </a:r>
            <a:r>
              <a:rPr sz="1800" spc="5" dirty="0">
                <a:latin typeface="Arial"/>
                <a:cs typeface="Arial"/>
              </a:rPr>
              <a:t>0.1]</a:t>
            </a:r>
            <a:r>
              <a:rPr sz="1800" dirty="0">
                <a:latin typeface="宋体"/>
                <a:cs typeface="宋体"/>
              </a:rPr>
              <a:t>。再调入</a:t>
            </a:r>
            <a:r>
              <a:rPr sz="1800" dirty="0">
                <a:latin typeface="Arial"/>
                <a:cs typeface="Arial"/>
              </a:rPr>
              <a:t>Solid</a:t>
            </a:r>
            <a:r>
              <a:rPr sz="1800" dirty="0">
                <a:latin typeface="宋体"/>
                <a:cs typeface="宋体"/>
              </a:rPr>
              <a:t>模块建</a:t>
            </a:r>
            <a:r>
              <a:rPr sz="1800" spc="-5" dirty="0">
                <a:latin typeface="宋体"/>
                <a:cs typeface="宋体"/>
              </a:rPr>
              <a:t>立</a:t>
            </a:r>
            <a:r>
              <a:rPr sz="1800" dirty="0">
                <a:latin typeface="宋体"/>
                <a:cs typeface="宋体"/>
              </a:rPr>
              <a:t>滑 块模型，设置</a:t>
            </a:r>
            <a:r>
              <a:rPr sz="1800" dirty="0">
                <a:latin typeface="Arial"/>
                <a:cs typeface="Arial"/>
              </a:rPr>
              <a:t>Solid</a:t>
            </a:r>
            <a:r>
              <a:rPr sz="1800" dirty="0">
                <a:latin typeface="宋体"/>
                <a:cs typeface="宋体"/>
              </a:rPr>
              <a:t>模块</a:t>
            </a:r>
            <a:r>
              <a:rPr sz="1800" dirty="0">
                <a:latin typeface="Arial"/>
                <a:cs typeface="Arial"/>
              </a:rPr>
              <a:t>Shape</a:t>
            </a:r>
            <a:r>
              <a:rPr sz="1800" dirty="0">
                <a:latin typeface="宋体"/>
                <a:cs typeface="宋体"/>
              </a:rPr>
              <a:t>属性为</a:t>
            </a:r>
            <a:r>
              <a:rPr sz="1800" dirty="0">
                <a:latin typeface="Arial"/>
                <a:cs typeface="Arial"/>
              </a:rPr>
              <a:t>Brick</a:t>
            </a:r>
            <a:r>
              <a:rPr sz="1800" dirty="0">
                <a:latin typeface="宋体"/>
                <a:cs typeface="宋体"/>
              </a:rPr>
              <a:t>，滑块长度</a:t>
            </a:r>
            <a:r>
              <a:rPr sz="1800" dirty="0">
                <a:latin typeface="Arial"/>
                <a:cs typeface="Arial"/>
              </a:rPr>
              <a:t>0.5m</a:t>
            </a:r>
            <a:r>
              <a:rPr sz="1800" dirty="0">
                <a:latin typeface="宋体"/>
                <a:cs typeface="宋体"/>
              </a:rPr>
              <a:t>，宽</a:t>
            </a:r>
            <a:r>
              <a:rPr sz="1800" spc="-10" dirty="0">
                <a:latin typeface="Arial"/>
                <a:cs typeface="Arial"/>
              </a:rPr>
              <a:t>0.4m</a:t>
            </a:r>
            <a:r>
              <a:rPr sz="1800" spc="-10" dirty="0">
                <a:latin typeface="宋体"/>
                <a:cs typeface="宋体"/>
              </a:rPr>
              <a:t>，</a:t>
            </a:r>
            <a:r>
              <a:rPr sz="1800" dirty="0">
                <a:latin typeface="宋体"/>
                <a:cs typeface="宋体"/>
              </a:rPr>
              <a:t>高</a:t>
            </a:r>
            <a:r>
              <a:rPr sz="1800" dirty="0">
                <a:latin typeface="Arial"/>
                <a:cs typeface="Arial"/>
              </a:rPr>
              <a:t>0.3m</a:t>
            </a:r>
            <a:r>
              <a:rPr sz="1800" dirty="0">
                <a:latin typeface="宋体"/>
                <a:cs typeface="宋体"/>
              </a:rPr>
              <a:t>，  </a:t>
            </a:r>
            <a:r>
              <a:rPr sz="1800" spc="-5" dirty="0">
                <a:latin typeface="宋体"/>
                <a:cs typeface="宋体"/>
              </a:rPr>
              <a:t>因此</a:t>
            </a:r>
            <a:r>
              <a:rPr sz="1800" dirty="0">
                <a:latin typeface="宋体"/>
                <a:cs typeface="宋体"/>
              </a:rPr>
              <a:t>在</a:t>
            </a:r>
            <a:r>
              <a:rPr sz="1800" spc="5" dirty="0">
                <a:latin typeface="Arial"/>
                <a:cs typeface="Arial"/>
              </a:rPr>
              <a:t>Dimensions</a:t>
            </a:r>
            <a:r>
              <a:rPr sz="1800" spc="-5" dirty="0">
                <a:latin typeface="宋体"/>
                <a:cs typeface="宋体"/>
              </a:rPr>
              <a:t>中填</a:t>
            </a:r>
            <a:r>
              <a:rPr sz="1800" dirty="0">
                <a:latin typeface="宋体"/>
                <a:cs typeface="宋体"/>
              </a:rPr>
              <a:t>入</a:t>
            </a:r>
            <a:r>
              <a:rPr sz="1800" spc="-5" dirty="0">
                <a:latin typeface="Arial"/>
                <a:cs typeface="Arial"/>
              </a:rPr>
              <a:t>[0.5</a:t>
            </a:r>
            <a:r>
              <a:rPr sz="1800" spc="-65" dirty="0">
                <a:latin typeface="Arial"/>
                <a:cs typeface="Arial"/>
              </a:rPr>
              <a:t> </a:t>
            </a:r>
            <a:r>
              <a:rPr sz="1800" dirty="0">
                <a:latin typeface="Arial"/>
                <a:cs typeface="Arial"/>
              </a:rPr>
              <a:t>0.4</a:t>
            </a:r>
            <a:r>
              <a:rPr sz="1800" spc="-10" dirty="0">
                <a:latin typeface="Arial"/>
                <a:cs typeface="Arial"/>
              </a:rPr>
              <a:t> </a:t>
            </a:r>
            <a:r>
              <a:rPr sz="1800" dirty="0">
                <a:latin typeface="Arial"/>
                <a:cs typeface="Arial"/>
              </a:rPr>
              <a:t>0.3]</a:t>
            </a:r>
            <a:r>
              <a:rPr sz="1800" spc="-5" dirty="0">
                <a:latin typeface="宋体"/>
                <a:cs typeface="宋体"/>
              </a:rPr>
              <a:t>。每个杆件的颜色可以</a:t>
            </a:r>
            <a:r>
              <a:rPr sz="1800" dirty="0">
                <a:latin typeface="宋体"/>
                <a:cs typeface="宋体"/>
              </a:rPr>
              <a:t>在</a:t>
            </a:r>
            <a:r>
              <a:rPr sz="1800" dirty="0">
                <a:latin typeface="Arial"/>
                <a:cs typeface="Arial"/>
              </a:rPr>
              <a:t>Solid</a:t>
            </a:r>
            <a:r>
              <a:rPr sz="1800" spc="-5" dirty="0">
                <a:latin typeface="宋体"/>
                <a:cs typeface="宋体"/>
              </a:rPr>
              <a:t>模</a:t>
            </a:r>
            <a:r>
              <a:rPr sz="1800" dirty="0">
                <a:latin typeface="宋体"/>
                <a:cs typeface="宋体"/>
              </a:rPr>
              <a:t>块</a:t>
            </a:r>
            <a:r>
              <a:rPr sz="1800" spc="-5" dirty="0">
                <a:latin typeface="Arial"/>
                <a:cs typeface="Arial"/>
              </a:rPr>
              <a:t>Graphic</a:t>
            </a:r>
            <a:endParaRPr sz="1800">
              <a:latin typeface="Arial"/>
              <a:cs typeface="Arial"/>
            </a:endParaRPr>
          </a:p>
          <a:p>
            <a:pPr marL="12700">
              <a:lnSpc>
                <a:spcPct val="100000"/>
              </a:lnSpc>
              <a:spcBef>
                <a:spcPts val="10"/>
              </a:spcBef>
            </a:pPr>
            <a:r>
              <a:rPr sz="1800" dirty="0">
                <a:latin typeface="Arial"/>
                <a:cs typeface="Arial"/>
              </a:rPr>
              <a:t>/ </a:t>
            </a:r>
            <a:r>
              <a:rPr sz="1800" spc="-5" dirty="0">
                <a:latin typeface="Arial"/>
                <a:cs typeface="Arial"/>
              </a:rPr>
              <a:t>Visual</a:t>
            </a:r>
            <a:r>
              <a:rPr sz="1800" spc="-65" dirty="0">
                <a:latin typeface="Arial"/>
                <a:cs typeface="Arial"/>
              </a:rPr>
              <a:t> </a:t>
            </a:r>
            <a:r>
              <a:rPr sz="1800" dirty="0">
                <a:latin typeface="Arial"/>
                <a:cs typeface="Arial"/>
              </a:rPr>
              <a:t>Properties</a:t>
            </a:r>
            <a:r>
              <a:rPr sz="1800" spc="-35" dirty="0">
                <a:latin typeface="Arial"/>
                <a:cs typeface="Arial"/>
              </a:rPr>
              <a:t> </a:t>
            </a:r>
            <a:r>
              <a:rPr sz="1800" dirty="0">
                <a:latin typeface="Arial"/>
                <a:cs typeface="Arial"/>
              </a:rPr>
              <a:t>/</a:t>
            </a:r>
            <a:r>
              <a:rPr sz="1800" spc="-20" dirty="0">
                <a:latin typeface="Arial"/>
                <a:cs typeface="Arial"/>
              </a:rPr>
              <a:t> </a:t>
            </a:r>
            <a:r>
              <a:rPr sz="1800" spc="5" dirty="0">
                <a:latin typeface="Arial"/>
                <a:cs typeface="Arial"/>
              </a:rPr>
              <a:t>Color</a:t>
            </a:r>
            <a:r>
              <a:rPr sz="1800" dirty="0">
                <a:latin typeface="宋体"/>
                <a:cs typeface="宋体"/>
              </a:rPr>
              <a:t>属性中修改。</a:t>
            </a:r>
            <a:endParaRPr sz="1800">
              <a:latin typeface="宋体"/>
              <a:cs typeface="宋体"/>
            </a:endParaRPr>
          </a:p>
        </p:txBody>
      </p:sp>
      <p:sp>
        <p:nvSpPr>
          <p:cNvPr id="4" name="object 4"/>
          <p:cNvSpPr/>
          <p:nvPr/>
        </p:nvSpPr>
        <p:spPr>
          <a:xfrm>
            <a:off x="1601724" y="3872484"/>
            <a:ext cx="524510" cy="494030"/>
          </a:xfrm>
          <a:custGeom>
            <a:avLst/>
            <a:gdLst/>
            <a:ahLst/>
            <a:cxnLst/>
            <a:rect l="l" t="t" r="r" b="b"/>
            <a:pathLst>
              <a:path w="524510" h="494029">
                <a:moveTo>
                  <a:pt x="262127" y="0"/>
                </a:moveTo>
                <a:lnTo>
                  <a:pt x="0" y="493776"/>
                </a:lnTo>
                <a:lnTo>
                  <a:pt x="524256" y="493776"/>
                </a:lnTo>
                <a:lnTo>
                  <a:pt x="262127" y="0"/>
                </a:lnTo>
                <a:close/>
              </a:path>
            </a:pathLst>
          </a:custGeom>
          <a:solidFill>
            <a:srgbClr val="FFFFFF"/>
          </a:solidFill>
        </p:spPr>
        <p:txBody>
          <a:bodyPr wrap="square" lIns="0" tIns="0" rIns="0" bIns="0" rtlCol="0"/>
          <a:lstStyle/>
          <a:p>
            <a:endParaRPr/>
          </a:p>
        </p:txBody>
      </p:sp>
      <p:sp>
        <p:nvSpPr>
          <p:cNvPr id="5" name="object 5"/>
          <p:cNvSpPr/>
          <p:nvPr/>
        </p:nvSpPr>
        <p:spPr>
          <a:xfrm>
            <a:off x="1601724" y="3872484"/>
            <a:ext cx="524510" cy="494030"/>
          </a:xfrm>
          <a:custGeom>
            <a:avLst/>
            <a:gdLst/>
            <a:ahLst/>
            <a:cxnLst/>
            <a:rect l="l" t="t" r="r" b="b"/>
            <a:pathLst>
              <a:path w="524510" h="494029">
                <a:moveTo>
                  <a:pt x="0" y="493776"/>
                </a:moveTo>
                <a:lnTo>
                  <a:pt x="262127" y="0"/>
                </a:lnTo>
                <a:lnTo>
                  <a:pt x="524256" y="493776"/>
                </a:lnTo>
                <a:lnTo>
                  <a:pt x="0" y="493776"/>
                </a:lnTo>
                <a:close/>
              </a:path>
            </a:pathLst>
          </a:custGeom>
          <a:ln w="15240">
            <a:solidFill>
              <a:srgbClr val="000000"/>
            </a:solidFill>
          </a:ln>
        </p:spPr>
        <p:txBody>
          <a:bodyPr wrap="square" lIns="0" tIns="0" rIns="0" bIns="0" rtlCol="0"/>
          <a:lstStyle/>
          <a:p>
            <a:endParaRPr/>
          </a:p>
        </p:txBody>
      </p:sp>
      <p:sp>
        <p:nvSpPr>
          <p:cNvPr id="6" name="object 6"/>
          <p:cNvSpPr/>
          <p:nvPr/>
        </p:nvSpPr>
        <p:spPr>
          <a:xfrm>
            <a:off x="1885188" y="3921252"/>
            <a:ext cx="1244600" cy="1270"/>
          </a:xfrm>
          <a:custGeom>
            <a:avLst/>
            <a:gdLst/>
            <a:ahLst/>
            <a:cxnLst/>
            <a:rect l="l" t="t" r="r" b="b"/>
            <a:pathLst>
              <a:path w="1244600" h="1270">
                <a:moveTo>
                  <a:pt x="0" y="0"/>
                </a:moveTo>
                <a:lnTo>
                  <a:pt x="1244473" y="1270"/>
                </a:lnTo>
              </a:path>
            </a:pathLst>
          </a:custGeom>
          <a:ln w="27432">
            <a:solidFill>
              <a:srgbClr val="000000"/>
            </a:solidFill>
          </a:ln>
        </p:spPr>
        <p:txBody>
          <a:bodyPr wrap="square" lIns="0" tIns="0" rIns="0" bIns="0" rtlCol="0"/>
          <a:lstStyle/>
          <a:p>
            <a:endParaRPr/>
          </a:p>
        </p:txBody>
      </p:sp>
      <p:sp>
        <p:nvSpPr>
          <p:cNvPr id="7" name="object 7"/>
          <p:cNvSpPr/>
          <p:nvPr/>
        </p:nvSpPr>
        <p:spPr>
          <a:xfrm>
            <a:off x="3211067" y="3924300"/>
            <a:ext cx="4253865" cy="1270"/>
          </a:xfrm>
          <a:custGeom>
            <a:avLst/>
            <a:gdLst/>
            <a:ahLst/>
            <a:cxnLst/>
            <a:rect l="l" t="t" r="r" b="b"/>
            <a:pathLst>
              <a:path w="4253865" h="1270">
                <a:moveTo>
                  <a:pt x="4253483" y="0"/>
                </a:moveTo>
                <a:lnTo>
                  <a:pt x="0" y="1269"/>
                </a:lnTo>
              </a:path>
            </a:pathLst>
          </a:custGeom>
          <a:ln w="27432">
            <a:solidFill>
              <a:srgbClr val="000000"/>
            </a:solidFill>
          </a:ln>
        </p:spPr>
        <p:txBody>
          <a:bodyPr wrap="square" lIns="0" tIns="0" rIns="0" bIns="0" rtlCol="0"/>
          <a:lstStyle/>
          <a:p>
            <a:endParaRPr/>
          </a:p>
        </p:txBody>
      </p:sp>
      <p:sp>
        <p:nvSpPr>
          <p:cNvPr id="8" name="object 8"/>
          <p:cNvSpPr/>
          <p:nvPr/>
        </p:nvSpPr>
        <p:spPr>
          <a:xfrm>
            <a:off x="3012948" y="3814571"/>
            <a:ext cx="268605" cy="262255"/>
          </a:xfrm>
          <a:custGeom>
            <a:avLst/>
            <a:gdLst/>
            <a:ahLst/>
            <a:cxnLst/>
            <a:rect l="l" t="t" r="r" b="b"/>
            <a:pathLst>
              <a:path w="268604" h="262254">
                <a:moveTo>
                  <a:pt x="134112" y="0"/>
                </a:moveTo>
                <a:lnTo>
                  <a:pt x="91732" y="6681"/>
                </a:lnTo>
                <a:lnTo>
                  <a:pt x="54918" y="25286"/>
                </a:lnTo>
                <a:lnTo>
                  <a:pt x="25883" y="53656"/>
                </a:lnTo>
                <a:lnTo>
                  <a:pt x="6839" y="89635"/>
                </a:lnTo>
                <a:lnTo>
                  <a:pt x="0" y="131063"/>
                </a:lnTo>
                <a:lnTo>
                  <a:pt x="6839" y="172492"/>
                </a:lnTo>
                <a:lnTo>
                  <a:pt x="25883" y="208471"/>
                </a:lnTo>
                <a:lnTo>
                  <a:pt x="54918" y="236841"/>
                </a:lnTo>
                <a:lnTo>
                  <a:pt x="91732" y="255446"/>
                </a:lnTo>
                <a:lnTo>
                  <a:pt x="134112" y="262127"/>
                </a:lnTo>
                <a:lnTo>
                  <a:pt x="176491" y="255446"/>
                </a:lnTo>
                <a:lnTo>
                  <a:pt x="213305" y="236841"/>
                </a:lnTo>
                <a:lnTo>
                  <a:pt x="242340" y="208471"/>
                </a:lnTo>
                <a:lnTo>
                  <a:pt x="261384" y="172492"/>
                </a:lnTo>
                <a:lnTo>
                  <a:pt x="268224" y="131063"/>
                </a:lnTo>
                <a:lnTo>
                  <a:pt x="261384" y="89635"/>
                </a:lnTo>
                <a:lnTo>
                  <a:pt x="242340" y="53656"/>
                </a:lnTo>
                <a:lnTo>
                  <a:pt x="213305" y="25286"/>
                </a:lnTo>
                <a:lnTo>
                  <a:pt x="176491" y="6681"/>
                </a:lnTo>
                <a:lnTo>
                  <a:pt x="134112" y="0"/>
                </a:lnTo>
                <a:close/>
              </a:path>
            </a:pathLst>
          </a:custGeom>
          <a:solidFill>
            <a:srgbClr val="FFFFFF"/>
          </a:solidFill>
        </p:spPr>
        <p:txBody>
          <a:bodyPr wrap="square" lIns="0" tIns="0" rIns="0" bIns="0" rtlCol="0"/>
          <a:lstStyle/>
          <a:p>
            <a:endParaRPr/>
          </a:p>
        </p:txBody>
      </p:sp>
      <p:sp>
        <p:nvSpPr>
          <p:cNvPr id="9" name="object 9"/>
          <p:cNvSpPr/>
          <p:nvPr/>
        </p:nvSpPr>
        <p:spPr>
          <a:xfrm>
            <a:off x="3012948" y="3814571"/>
            <a:ext cx="268605" cy="262255"/>
          </a:xfrm>
          <a:custGeom>
            <a:avLst/>
            <a:gdLst/>
            <a:ahLst/>
            <a:cxnLst/>
            <a:rect l="l" t="t" r="r" b="b"/>
            <a:pathLst>
              <a:path w="268604" h="262254">
                <a:moveTo>
                  <a:pt x="0" y="131063"/>
                </a:moveTo>
                <a:lnTo>
                  <a:pt x="6839" y="89635"/>
                </a:lnTo>
                <a:lnTo>
                  <a:pt x="25883" y="53656"/>
                </a:lnTo>
                <a:lnTo>
                  <a:pt x="54918" y="25286"/>
                </a:lnTo>
                <a:lnTo>
                  <a:pt x="91732" y="6681"/>
                </a:lnTo>
                <a:lnTo>
                  <a:pt x="134112" y="0"/>
                </a:lnTo>
                <a:lnTo>
                  <a:pt x="176491" y="6681"/>
                </a:lnTo>
                <a:lnTo>
                  <a:pt x="213305" y="25286"/>
                </a:lnTo>
                <a:lnTo>
                  <a:pt x="242340" y="53656"/>
                </a:lnTo>
                <a:lnTo>
                  <a:pt x="261384" y="89635"/>
                </a:lnTo>
                <a:lnTo>
                  <a:pt x="268224" y="131063"/>
                </a:lnTo>
                <a:lnTo>
                  <a:pt x="261384" y="172492"/>
                </a:lnTo>
                <a:lnTo>
                  <a:pt x="242340" y="208471"/>
                </a:lnTo>
                <a:lnTo>
                  <a:pt x="213305" y="236841"/>
                </a:lnTo>
                <a:lnTo>
                  <a:pt x="176491" y="255446"/>
                </a:lnTo>
                <a:lnTo>
                  <a:pt x="134112" y="262127"/>
                </a:lnTo>
                <a:lnTo>
                  <a:pt x="91732" y="255446"/>
                </a:lnTo>
                <a:lnTo>
                  <a:pt x="54918" y="236841"/>
                </a:lnTo>
                <a:lnTo>
                  <a:pt x="25883" y="208471"/>
                </a:lnTo>
                <a:lnTo>
                  <a:pt x="6839" y="172492"/>
                </a:lnTo>
                <a:lnTo>
                  <a:pt x="0" y="131063"/>
                </a:lnTo>
                <a:close/>
              </a:path>
            </a:pathLst>
          </a:custGeom>
          <a:ln w="15240">
            <a:solidFill>
              <a:srgbClr val="000000"/>
            </a:solidFill>
          </a:ln>
        </p:spPr>
        <p:txBody>
          <a:bodyPr wrap="square" lIns="0" tIns="0" rIns="0" bIns="0" rtlCol="0"/>
          <a:lstStyle/>
          <a:p>
            <a:endParaRPr/>
          </a:p>
        </p:txBody>
      </p:sp>
      <p:sp>
        <p:nvSpPr>
          <p:cNvPr id="10" name="object 10"/>
          <p:cNvSpPr/>
          <p:nvPr/>
        </p:nvSpPr>
        <p:spPr>
          <a:xfrm>
            <a:off x="1741932" y="3768852"/>
            <a:ext cx="265430" cy="262255"/>
          </a:xfrm>
          <a:custGeom>
            <a:avLst/>
            <a:gdLst/>
            <a:ahLst/>
            <a:cxnLst/>
            <a:rect l="l" t="t" r="r" b="b"/>
            <a:pathLst>
              <a:path w="265430" h="262254">
                <a:moveTo>
                  <a:pt x="132587" y="0"/>
                </a:moveTo>
                <a:lnTo>
                  <a:pt x="90659" y="6681"/>
                </a:lnTo>
                <a:lnTo>
                  <a:pt x="54260" y="25286"/>
                </a:lnTo>
                <a:lnTo>
                  <a:pt x="25566" y="53656"/>
                </a:lnTo>
                <a:lnTo>
                  <a:pt x="6754" y="89635"/>
                </a:lnTo>
                <a:lnTo>
                  <a:pt x="0" y="131064"/>
                </a:lnTo>
                <a:lnTo>
                  <a:pt x="6754" y="172492"/>
                </a:lnTo>
                <a:lnTo>
                  <a:pt x="25566" y="208471"/>
                </a:lnTo>
                <a:lnTo>
                  <a:pt x="54260" y="236841"/>
                </a:lnTo>
                <a:lnTo>
                  <a:pt x="90659" y="255446"/>
                </a:lnTo>
                <a:lnTo>
                  <a:pt x="132587" y="262128"/>
                </a:lnTo>
                <a:lnTo>
                  <a:pt x="174516" y="255446"/>
                </a:lnTo>
                <a:lnTo>
                  <a:pt x="210915" y="236841"/>
                </a:lnTo>
                <a:lnTo>
                  <a:pt x="239609" y="208471"/>
                </a:lnTo>
                <a:lnTo>
                  <a:pt x="258421" y="172492"/>
                </a:lnTo>
                <a:lnTo>
                  <a:pt x="265175" y="131064"/>
                </a:lnTo>
                <a:lnTo>
                  <a:pt x="258421" y="89635"/>
                </a:lnTo>
                <a:lnTo>
                  <a:pt x="239609" y="53656"/>
                </a:lnTo>
                <a:lnTo>
                  <a:pt x="210915" y="25286"/>
                </a:lnTo>
                <a:lnTo>
                  <a:pt x="174516" y="6681"/>
                </a:lnTo>
                <a:lnTo>
                  <a:pt x="132587" y="0"/>
                </a:lnTo>
                <a:close/>
              </a:path>
            </a:pathLst>
          </a:custGeom>
          <a:solidFill>
            <a:srgbClr val="FFFFFF"/>
          </a:solidFill>
        </p:spPr>
        <p:txBody>
          <a:bodyPr wrap="square" lIns="0" tIns="0" rIns="0" bIns="0" rtlCol="0"/>
          <a:lstStyle/>
          <a:p>
            <a:endParaRPr/>
          </a:p>
        </p:txBody>
      </p:sp>
      <p:sp>
        <p:nvSpPr>
          <p:cNvPr id="11" name="object 11"/>
          <p:cNvSpPr/>
          <p:nvPr/>
        </p:nvSpPr>
        <p:spPr>
          <a:xfrm>
            <a:off x="1741932" y="3768852"/>
            <a:ext cx="265430" cy="262255"/>
          </a:xfrm>
          <a:custGeom>
            <a:avLst/>
            <a:gdLst/>
            <a:ahLst/>
            <a:cxnLst/>
            <a:rect l="l" t="t" r="r" b="b"/>
            <a:pathLst>
              <a:path w="265430" h="262254">
                <a:moveTo>
                  <a:pt x="0" y="131064"/>
                </a:moveTo>
                <a:lnTo>
                  <a:pt x="6754" y="89635"/>
                </a:lnTo>
                <a:lnTo>
                  <a:pt x="25566" y="53656"/>
                </a:lnTo>
                <a:lnTo>
                  <a:pt x="54260" y="25286"/>
                </a:lnTo>
                <a:lnTo>
                  <a:pt x="90659" y="6681"/>
                </a:lnTo>
                <a:lnTo>
                  <a:pt x="132587" y="0"/>
                </a:lnTo>
                <a:lnTo>
                  <a:pt x="174516" y="6681"/>
                </a:lnTo>
                <a:lnTo>
                  <a:pt x="210915" y="25286"/>
                </a:lnTo>
                <a:lnTo>
                  <a:pt x="239609" y="53656"/>
                </a:lnTo>
                <a:lnTo>
                  <a:pt x="258421" y="89635"/>
                </a:lnTo>
                <a:lnTo>
                  <a:pt x="265175" y="131064"/>
                </a:lnTo>
                <a:lnTo>
                  <a:pt x="258421" y="172492"/>
                </a:lnTo>
                <a:lnTo>
                  <a:pt x="239609" y="208471"/>
                </a:lnTo>
                <a:lnTo>
                  <a:pt x="210915" y="236841"/>
                </a:lnTo>
                <a:lnTo>
                  <a:pt x="174516" y="255446"/>
                </a:lnTo>
                <a:lnTo>
                  <a:pt x="132587" y="262128"/>
                </a:lnTo>
                <a:lnTo>
                  <a:pt x="90659" y="255446"/>
                </a:lnTo>
                <a:lnTo>
                  <a:pt x="54260" y="236841"/>
                </a:lnTo>
                <a:lnTo>
                  <a:pt x="25566" y="208471"/>
                </a:lnTo>
                <a:lnTo>
                  <a:pt x="6754" y="172492"/>
                </a:lnTo>
                <a:lnTo>
                  <a:pt x="0" y="131064"/>
                </a:lnTo>
                <a:close/>
              </a:path>
            </a:pathLst>
          </a:custGeom>
          <a:ln w="15240">
            <a:solidFill>
              <a:srgbClr val="000000"/>
            </a:solidFill>
          </a:ln>
        </p:spPr>
        <p:txBody>
          <a:bodyPr wrap="square" lIns="0" tIns="0" rIns="0" bIns="0" rtlCol="0"/>
          <a:lstStyle/>
          <a:p>
            <a:endParaRPr/>
          </a:p>
        </p:txBody>
      </p:sp>
      <p:sp>
        <p:nvSpPr>
          <p:cNvPr id="12" name="object 12"/>
          <p:cNvSpPr/>
          <p:nvPr/>
        </p:nvSpPr>
        <p:spPr>
          <a:xfrm>
            <a:off x="7356347" y="3768852"/>
            <a:ext cx="268605" cy="265430"/>
          </a:xfrm>
          <a:custGeom>
            <a:avLst/>
            <a:gdLst/>
            <a:ahLst/>
            <a:cxnLst/>
            <a:rect l="l" t="t" r="r" b="b"/>
            <a:pathLst>
              <a:path w="268604" h="265429">
                <a:moveTo>
                  <a:pt x="134111" y="0"/>
                </a:moveTo>
                <a:lnTo>
                  <a:pt x="91732" y="6754"/>
                </a:lnTo>
                <a:lnTo>
                  <a:pt x="54918" y="25566"/>
                </a:lnTo>
                <a:lnTo>
                  <a:pt x="25883" y="54260"/>
                </a:lnTo>
                <a:lnTo>
                  <a:pt x="6839" y="90659"/>
                </a:lnTo>
                <a:lnTo>
                  <a:pt x="0" y="132587"/>
                </a:lnTo>
                <a:lnTo>
                  <a:pt x="6839" y="174516"/>
                </a:lnTo>
                <a:lnTo>
                  <a:pt x="25883" y="210915"/>
                </a:lnTo>
                <a:lnTo>
                  <a:pt x="54918" y="239609"/>
                </a:lnTo>
                <a:lnTo>
                  <a:pt x="91732" y="258421"/>
                </a:lnTo>
                <a:lnTo>
                  <a:pt x="134111" y="265175"/>
                </a:lnTo>
                <a:lnTo>
                  <a:pt x="176491" y="258421"/>
                </a:lnTo>
                <a:lnTo>
                  <a:pt x="213305" y="239609"/>
                </a:lnTo>
                <a:lnTo>
                  <a:pt x="242340" y="210915"/>
                </a:lnTo>
                <a:lnTo>
                  <a:pt x="261384" y="174516"/>
                </a:lnTo>
                <a:lnTo>
                  <a:pt x="268224" y="132587"/>
                </a:lnTo>
                <a:lnTo>
                  <a:pt x="261384" y="90659"/>
                </a:lnTo>
                <a:lnTo>
                  <a:pt x="242340" y="54260"/>
                </a:lnTo>
                <a:lnTo>
                  <a:pt x="213305" y="25566"/>
                </a:lnTo>
                <a:lnTo>
                  <a:pt x="176491" y="6754"/>
                </a:lnTo>
                <a:lnTo>
                  <a:pt x="134111" y="0"/>
                </a:lnTo>
                <a:close/>
              </a:path>
            </a:pathLst>
          </a:custGeom>
          <a:solidFill>
            <a:srgbClr val="FFFFFF"/>
          </a:solidFill>
        </p:spPr>
        <p:txBody>
          <a:bodyPr wrap="square" lIns="0" tIns="0" rIns="0" bIns="0" rtlCol="0"/>
          <a:lstStyle/>
          <a:p>
            <a:endParaRPr/>
          </a:p>
        </p:txBody>
      </p:sp>
      <p:sp>
        <p:nvSpPr>
          <p:cNvPr id="13" name="object 13"/>
          <p:cNvSpPr/>
          <p:nvPr/>
        </p:nvSpPr>
        <p:spPr>
          <a:xfrm>
            <a:off x="7356347" y="3768852"/>
            <a:ext cx="268605" cy="265430"/>
          </a:xfrm>
          <a:custGeom>
            <a:avLst/>
            <a:gdLst/>
            <a:ahLst/>
            <a:cxnLst/>
            <a:rect l="l" t="t" r="r" b="b"/>
            <a:pathLst>
              <a:path w="268604" h="265429">
                <a:moveTo>
                  <a:pt x="0" y="132587"/>
                </a:moveTo>
                <a:lnTo>
                  <a:pt x="6839" y="90659"/>
                </a:lnTo>
                <a:lnTo>
                  <a:pt x="25883" y="54260"/>
                </a:lnTo>
                <a:lnTo>
                  <a:pt x="54918" y="25566"/>
                </a:lnTo>
                <a:lnTo>
                  <a:pt x="91732" y="6754"/>
                </a:lnTo>
                <a:lnTo>
                  <a:pt x="134111" y="0"/>
                </a:lnTo>
                <a:lnTo>
                  <a:pt x="176491" y="6754"/>
                </a:lnTo>
                <a:lnTo>
                  <a:pt x="213305" y="25566"/>
                </a:lnTo>
                <a:lnTo>
                  <a:pt x="242340" y="54260"/>
                </a:lnTo>
                <a:lnTo>
                  <a:pt x="261384" y="90659"/>
                </a:lnTo>
                <a:lnTo>
                  <a:pt x="268224" y="132587"/>
                </a:lnTo>
                <a:lnTo>
                  <a:pt x="261384" y="174516"/>
                </a:lnTo>
                <a:lnTo>
                  <a:pt x="242340" y="210915"/>
                </a:lnTo>
                <a:lnTo>
                  <a:pt x="213305" y="239609"/>
                </a:lnTo>
                <a:lnTo>
                  <a:pt x="176491" y="258421"/>
                </a:lnTo>
                <a:lnTo>
                  <a:pt x="134111" y="265175"/>
                </a:lnTo>
                <a:lnTo>
                  <a:pt x="91732" y="258421"/>
                </a:lnTo>
                <a:lnTo>
                  <a:pt x="54918" y="239609"/>
                </a:lnTo>
                <a:lnTo>
                  <a:pt x="25883" y="210915"/>
                </a:lnTo>
                <a:lnTo>
                  <a:pt x="6839" y="174516"/>
                </a:lnTo>
                <a:lnTo>
                  <a:pt x="0" y="132587"/>
                </a:lnTo>
                <a:close/>
              </a:path>
            </a:pathLst>
          </a:custGeom>
          <a:ln w="15240">
            <a:solidFill>
              <a:srgbClr val="000000"/>
            </a:solidFill>
          </a:ln>
        </p:spPr>
        <p:txBody>
          <a:bodyPr wrap="square" lIns="0" tIns="0" rIns="0" bIns="0" rtlCol="0"/>
          <a:lstStyle/>
          <a:p>
            <a:endParaRPr/>
          </a:p>
        </p:txBody>
      </p:sp>
      <p:sp>
        <p:nvSpPr>
          <p:cNvPr id="14" name="object 14"/>
          <p:cNvSpPr/>
          <p:nvPr/>
        </p:nvSpPr>
        <p:spPr>
          <a:xfrm>
            <a:off x="7063740" y="3677411"/>
            <a:ext cx="822960" cy="445134"/>
          </a:xfrm>
          <a:custGeom>
            <a:avLst/>
            <a:gdLst/>
            <a:ahLst/>
            <a:cxnLst/>
            <a:rect l="l" t="t" r="r" b="b"/>
            <a:pathLst>
              <a:path w="822959" h="445135">
                <a:moveTo>
                  <a:pt x="0" y="445007"/>
                </a:moveTo>
                <a:lnTo>
                  <a:pt x="822959" y="445007"/>
                </a:lnTo>
                <a:lnTo>
                  <a:pt x="822959" y="0"/>
                </a:lnTo>
                <a:lnTo>
                  <a:pt x="0" y="0"/>
                </a:lnTo>
                <a:lnTo>
                  <a:pt x="0" y="445007"/>
                </a:lnTo>
                <a:close/>
              </a:path>
            </a:pathLst>
          </a:custGeom>
          <a:ln w="15240">
            <a:solidFill>
              <a:srgbClr val="000000"/>
            </a:solidFill>
          </a:ln>
        </p:spPr>
        <p:txBody>
          <a:bodyPr wrap="square" lIns="0" tIns="0" rIns="0" bIns="0" rtlCol="0"/>
          <a:lstStyle/>
          <a:p>
            <a:endParaRPr/>
          </a:p>
        </p:txBody>
      </p:sp>
      <p:sp>
        <p:nvSpPr>
          <p:cNvPr id="15" name="object 15"/>
          <p:cNvSpPr/>
          <p:nvPr/>
        </p:nvSpPr>
        <p:spPr>
          <a:xfrm>
            <a:off x="6545580" y="4122420"/>
            <a:ext cx="1851025" cy="1270"/>
          </a:xfrm>
          <a:custGeom>
            <a:avLst/>
            <a:gdLst/>
            <a:ahLst/>
            <a:cxnLst/>
            <a:rect l="l" t="t" r="r" b="b"/>
            <a:pathLst>
              <a:path w="1851025" h="1270">
                <a:moveTo>
                  <a:pt x="0" y="0"/>
                </a:moveTo>
                <a:lnTo>
                  <a:pt x="1850898" y="1269"/>
                </a:lnTo>
              </a:path>
            </a:pathLst>
          </a:custGeom>
          <a:ln w="15240">
            <a:solidFill>
              <a:srgbClr val="000000"/>
            </a:solidFill>
          </a:ln>
        </p:spPr>
        <p:txBody>
          <a:bodyPr wrap="square" lIns="0" tIns="0" rIns="0" bIns="0" rtlCol="0"/>
          <a:lstStyle/>
          <a:p>
            <a:endParaRPr/>
          </a:p>
        </p:txBody>
      </p:sp>
      <p:sp>
        <p:nvSpPr>
          <p:cNvPr id="16" name="object 16"/>
          <p:cNvSpPr/>
          <p:nvPr/>
        </p:nvSpPr>
        <p:spPr>
          <a:xfrm>
            <a:off x="1601724" y="4366259"/>
            <a:ext cx="109855" cy="125730"/>
          </a:xfrm>
          <a:custGeom>
            <a:avLst/>
            <a:gdLst/>
            <a:ahLst/>
            <a:cxnLst/>
            <a:rect l="l" t="t" r="r" b="b"/>
            <a:pathLst>
              <a:path w="109855" h="125729">
                <a:moveTo>
                  <a:pt x="109600" y="0"/>
                </a:moveTo>
                <a:lnTo>
                  <a:pt x="0" y="125348"/>
                </a:lnTo>
              </a:path>
            </a:pathLst>
          </a:custGeom>
          <a:ln w="15240">
            <a:solidFill>
              <a:srgbClr val="000000"/>
            </a:solidFill>
          </a:ln>
        </p:spPr>
        <p:txBody>
          <a:bodyPr wrap="square" lIns="0" tIns="0" rIns="0" bIns="0" rtlCol="0"/>
          <a:lstStyle/>
          <a:p>
            <a:endParaRPr/>
          </a:p>
        </p:txBody>
      </p:sp>
      <p:sp>
        <p:nvSpPr>
          <p:cNvPr id="17" name="object 17"/>
          <p:cNvSpPr/>
          <p:nvPr/>
        </p:nvSpPr>
        <p:spPr>
          <a:xfrm>
            <a:off x="1711451" y="4366259"/>
            <a:ext cx="109855" cy="125730"/>
          </a:xfrm>
          <a:custGeom>
            <a:avLst/>
            <a:gdLst/>
            <a:ahLst/>
            <a:cxnLst/>
            <a:rect l="l" t="t" r="r" b="b"/>
            <a:pathLst>
              <a:path w="109855" h="125729">
                <a:moveTo>
                  <a:pt x="109600" y="0"/>
                </a:moveTo>
                <a:lnTo>
                  <a:pt x="0" y="125348"/>
                </a:lnTo>
              </a:path>
            </a:pathLst>
          </a:custGeom>
          <a:ln w="15240">
            <a:solidFill>
              <a:srgbClr val="000000"/>
            </a:solidFill>
          </a:ln>
        </p:spPr>
        <p:txBody>
          <a:bodyPr wrap="square" lIns="0" tIns="0" rIns="0" bIns="0" rtlCol="0"/>
          <a:lstStyle/>
          <a:p>
            <a:endParaRPr/>
          </a:p>
        </p:txBody>
      </p:sp>
      <p:sp>
        <p:nvSpPr>
          <p:cNvPr id="18" name="object 18"/>
          <p:cNvSpPr/>
          <p:nvPr/>
        </p:nvSpPr>
        <p:spPr>
          <a:xfrm>
            <a:off x="1821179" y="4366259"/>
            <a:ext cx="109855" cy="125730"/>
          </a:xfrm>
          <a:custGeom>
            <a:avLst/>
            <a:gdLst/>
            <a:ahLst/>
            <a:cxnLst/>
            <a:rect l="l" t="t" r="r" b="b"/>
            <a:pathLst>
              <a:path w="109855" h="125729">
                <a:moveTo>
                  <a:pt x="109600" y="0"/>
                </a:moveTo>
                <a:lnTo>
                  <a:pt x="0" y="125348"/>
                </a:lnTo>
              </a:path>
            </a:pathLst>
          </a:custGeom>
          <a:ln w="15240">
            <a:solidFill>
              <a:srgbClr val="000000"/>
            </a:solidFill>
          </a:ln>
        </p:spPr>
        <p:txBody>
          <a:bodyPr wrap="square" lIns="0" tIns="0" rIns="0" bIns="0" rtlCol="0"/>
          <a:lstStyle/>
          <a:p>
            <a:endParaRPr/>
          </a:p>
        </p:txBody>
      </p:sp>
      <p:sp>
        <p:nvSpPr>
          <p:cNvPr id="19" name="object 19"/>
          <p:cNvSpPr/>
          <p:nvPr/>
        </p:nvSpPr>
        <p:spPr>
          <a:xfrm>
            <a:off x="1930907" y="4366259"/>
            <a:ext cx="109855" cy="125730"/>
          </a:xfrm>
          <a:custGeom>
            <a:avLst/>
            <a:gdLst/>
            <a:ahLst/>
            <a:cxnLst/>
            <a:rect l="l" t="t" r="r" b="b"/>
            <a:pathLst>
              <a:path w="109855" h="125729">
                <a:moveTo>
                  <a:pt x="109600" y="0"/>
                </a:moveTo>
                <a:lnTo>
                  <a:pt x="0" y="125348"/>
                </a:lnTo>
              </a:path>
            </a:pathLst>
          </a:custGeom>
          <a:ln w="15240">
            <a:solidFill>
              <a:srgbClr val="000000"/>
            </a:solidFill>
          </a:ln>
        </p:spPr>
        <p:txBody>
          <a:bodyPr wrap="square" lIns="0" tIns="0" rIns="0" bIns="0" rtlCol="0"/>
          <a:lstStyle/>
          <a:p>
            <a:endParaRPr/>
          </a:p>
        </p:txBody>
      </p:sp>
      <p:sp>
        <p:nvSpPr>
          <p:cNvPr id="20" name="object 20"/>
          <p:cNvSpPr/>
          <p:nvPr/>
        </p:nvSpPr>
        <p:spPr>
          <a:xfrm>
            <a:off x="6545580"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21" name="object 21"/>
          <p:cNvSpPr/>
          <p:nvPr/>
        </p:nvSpPr>
        <p:spPr>
          <a:xfrm>
            <a:off x="6655307"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22" name="object 22"/>
          <p:cNvSpPr/>
          <p:nvPr/>
        </p:nvSpPr>
        <p:spPr>
          <a:xfrm>
            <a:off x="6765035"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23" name="object 23"/>
          <p:cNvSpPr/>
          <p:nvPr/>
        </p:nvSpPr>
        <p:spPr>
          <a:xfrm>
            <a:off x="6874764"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24" name="object 24"/>
          <p:cNvSpPr/>
          <p:nvPr/>
        </p:nvSpPr>
        <p:spPr>
          <a:xfrm>
            <a:off x="6984492"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25" name="object 25"/>
          <p:cNvSpPr/>
          <p:nvPr/>
        </p:nvSpPr>
        <p:spPr>
          <a:xfrm>
            <a:off x="7094219"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26" name="object 26"/>
          <p:cNvSpPr/>
          <p:nvPr/>
        </p:nvSpPr>
        <p:spPr>
          <a:xfrm>
            <a:off x="7203947"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27" name="object 27"/>
          <p:cNvSpPr/>
          <p:nvPr/>
        </p:nvSpPr>
        <p:spPr>
          <a:xfrm>
            <a:off x="7313676"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28" name="object 28"/>
          <p:cNvSpPr/>
          <p:nvPr/>
        </p:nvSpPr>
        <p:spPr>
          <a:xfrm>
            <a:off x="7423404"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29" name="object 29"/>
          <p:cNvSpPr/>
          <p:nvPr/>
        </p:nvSpPr>
        <p:spPr>
          <a:xfrm>
            <a:off x="7533131"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30" name="object 30"/>
          <p:cNvSpPr/>
          <p:nvPr/>
        </p:nvSpPr>
        <p:spPr>
          <a:xfrm>
            <a:off x="7642859"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31" name="object 31"/>
          <p:cNvSpPr/>
          <p:nvPr/>
        </p:nvSpPr>
        <p:spPr>
          <a:xfrm>
            <a:off x="7752588"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32" name="object 32"/>
          <p:cNvSpPr/>
          <p:nvPr/>
        </p:nvSpPr>
        <p:spPr>
          <a:xfrm>
            <a:off x="7862316"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33" name="object 33"/>
          <p:cNvSpPr/>
          <p:nvPr/>
        </p:nvSpPr>
        <p:spPr>
          <a:xfrm>
            <a:off x="7972043"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34" name="object 34"/>
          <p:cNvSpPr/>
          <p:nvPr/>
        </p:nvSpPr>
        <p:spPr>
          <a:xfrm>
            <a:off x="8081771"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35" name="object 35"/>
          <p:cNvSpPr/>
          <p:nvPr/>
        </p:nvSpPr>
        <p:spPr>
          <a:xfrm>
            <a:off x="8191500" y="4125467"/>
            <a:ext cx="109855" cy="125730"/>
          </a:xfrm>
          <a:custGeom>
            <a:avLst/>
            <a:gdLst/>
            <a:ahLst/>
            <a:cxnLst/>
            <a:rect l="l" t="t" r="r" b="b"/>
            <a:pathLst>
              <a:path w="109854" h="125729">
                <a:moveTo>
                  <a:pt x="109600" y="0"/>
                </a:moveTo>
                <a:lnTo>
                  <a:pt x="0" y="125348"/>
                </a:lnTo>
              </a:path>
            </a:pathLst>
          </a:custGeom>
          <a:ln w="15240">
            <a:solidFill>
              <a:srgbClr val="000000"/>
            </a:solidFill>
          </a:ln>
        </p:spPr>
        <p:txBody>
          <a:bodyPr wrap="square" lIns="0" tIns="0" rIns="0" bIns="0" rtlCol="0"/>
          <a:lstStyle/>
          <a:p>
            <a:endParaRPr/>
          </a:p>
        </p:txBody>
      </p:sp>
      <p:sp>
        <p:nvSpPr>
          <p:cNvPr id="36" name="object 36"/>
          <p:cNvSpPr/>
          <p:nvPr/>
        </p:nvSpPr>
        <p:spPr>
          <a:xfrm>
            <a:off x="6536435" y="3921252"/>
            <a:ext cx="777240" cy="1270"/>
          </a:xfrm>
          <a:custGeom>
            <a:avLst/>
            <a:gdLst/>
            <a:ahLst/>
            <a:cxnLst/>
            <a:rect l="l" t="t" r="r" b="b"/>
            <a:pathLst>
              <a:path w="777240" h="1270">
                <a:moveTo>
                  <a:pt x="0" y="0"/>
                </a:moveTo>
                <a:lnTo>
                  <a:pt x="776859" y="1270"/>
                </a:lnTo>
              </a:path>
            </a:pathLst>
          </a:custGeom>
          <a:ln w="15240">
            <a:solidFill>
              <a:srgbClr val="000000"/>
            </a:solidFill>
            <a:prstDash val="sysDash"/>
          </a:ln>
        </p:spPr>
        <p:txBody>
          <a:bodyPr wrap="square" lIns="0" tIns="0" rIns="0" bIns="0" rtlCol="0"/>
          <a:lstStyle/>
          <a:p>
            <a:endParaRPr/>
          </a:p>
        </p:txBody>
      </p:sp>
      <p:sp>
        <p:nvSpPr>
          <p:cNvPr id="37" name="object 37"/>
          <p:cNvSpPr txBox="1"/>
          <p:nvPr/>
        </p:nvSpPr>
        <p:spPr>
          <a:xfrm>
            <a:off x="2199513" y="4133850"/>
            <a:ext cx="257175" cy="164465"/>
          </a:xfrm>
          <a:prstGeom prst="rect">
            <a:avLst/>
          </a:prstGeom>
        </p:spPr>
        <p:txBody>
          <a:bodyPr vert="horz" wrap="square" lIns="0" tIns="13970" rIns="0" bIns="0" rtlCol="0">
            <a:spAutoFit/>
          </a:bodyPr>
          <a:lstStyle/>
          <a:p>
            <a:pPr marL="12700">
              <a:lnSpc>
                <a:spcPct val="100000"/>
              </a:lnSpc>
              <a:spcBef>
                <a:spcPts val="110"/>
              </a:spcBef>
            </a:pPr>
            <a:r>
              <a:rPr sz="900" spc="10" dirty="0">
                <a:latin typeface="宋体"/>
                <a:cs typeface="宋体"/>
              </a:rPr>
              <a:t>曲柄</a:t>
            </a:r>
            <a:endParaRPr sz="900">
              <a:latin typeface="宋体"/>
              <a:cs typeface="宋体"/>
            </a:endParaRPr>
          </a:p>
        </p:txBody>
      </p:sp>
      <p:sp>
        <p:nvSpPr>
          <p:cNvPr id="38" name="object 38"/>
          <p:cNvSpPr/>
          <p:nvPr/>
        </p:nvSpPr>
        <p:spPr>
          <a:xfrm>
            <a:off x="1866900" y="3883405"/>
            <a:ext cx="483870" cy="76200"/>
          </a:xfrm>
          <a:custGeom>
            <a:avLst/>
            <a:gdLst/>
            <a:ahLst/>
            <a:cxnLst/>
            <a:rect l="l" t="t" r="r" b="b"/>
            <a:pathLst>
              <a:path w="483869" h="76200">
                <a:moveTo>
                  <a:pt x="15239" y="31369"/>
                </a:moveTo>
                <a:lnTo>
                  <a:pt x="0" y="31496"/>
                </a:lnTo>
                <a:lnTo>
                  <a:pt x="0" y="46736"/>
                </a:lnTo>
                <a:lnTo>
                  <a:pt x="15239" y="46609"/>
                </a:lnTo>
                <a:lnTo>
                  <a:pt x="15239" y="31369"/>
                </a:lnTo>
                <a:close/>
              </a:path>
              <a:path w="483869" h="76200">
                <a:moveTo>
                  <a:pt x="45719" y="31369"/>
                </a:moveTo>
                <a:lnTo>
                  <a:pt x="30480" y="31369"/>
                </a:lnTo>
                <a:lnTo>
                  <a:pt x="30480" y="46609"/>
                </a:lnTo>
                <a:lnTo>
                  <a:pt x="45719" y="46609"/>
                </a:lnTo>
                <a:lnTo>
                  <a:pt x="45719" y="31369"/>
                </a:lnTo>
                <a:close/>
              </a:path>
              <a:path w="483869" h="76200">
                <a:moveTo>
                  <a:pt x="76200" y="31242"/>
                </a:moveTo>
                <a:lnTo>
                  <a:pt x="60960" y="31242"/>
                </a:lnTo>
                <a:lnTo>
                  <a:pt x="60960" y="46482"/>
                </a:lnTo>
                <a:lnTo>
                  <a:pt x="76200" y="46482"/>
                </a:lnTo>
                <a:lnTo>
                  <a:pt x="76200" y="31242"/>
                </a:lnTo>
                <a:close/>
              </a:path>
              <a:path w="483869" h="76200">
                <a:moveTo>
                  <a:pt x="106680" y="31115"/>
                </a:moveTo>
                <a:lnTo>
                  <a:pt x="91439" y="31242"/>
                </a:lnTo>
                <a:lnTo>
                  <a:pt x="91439" y="46482"/>
                </a:lnTo>
                <a:lnTo>
                  <a:pt x="106680" y="46355"/>
                </a:lnTo>
                <a:lnTo>
                  <a:pt x="106680" y="31115"/>
                </a:lnTo>
                <a:close/>
              </a:path>
              <a:path w="483869" h="76200">
                <a:moveTo>
                  <a:pt x="137160" y="31115"/>
                </a:moveTo>
                <a:lnTo>
                  <a:pt x="121919" y="31115"/>
                </a:lnTo>
                <a:lnTo>
                  <a:pt x="121919" y="46355"/>
                </a:lnTo>
                <a:lnTo>
                  <a:pt x="137160" y="46355"/>
                </a:lnTo>
                <a:lnTo>
                  <a:pt x="137160" y="31115"/>
                </a:lnTo>
                <a:close/>
              </a:path>
              <a:path w="483869" h="76200">
                <a:moveTo>
                  <a:pt x="167639" y="30988"/>
                </a:moveTo>
                <a:lnTo>
                  <a:pt x="152400" y="31115"/>
                </a:lnTo>
                <a:lnTo>
                  <a:pt x="152400" y="46355"/>
                </a:lnTo>
                <a:lnTo>
                  <a:pt x="167639" y="46228"/>
                </a:lnTo>
                <a:lnTo>
                  <a:pt x="167639" y="30988"/>
                </a:lnTo>
                <a:close/>
              </a:path>
              <a:path w="483869" h="76200">
                <a:moveTo>
                  <a:pt x="198119" y="30988"/>
                </a:moveTo>
                <a:lnTo>
                  <a:pt x="182880" y="30988"/>
                </a:lnTo>
                <a:lnTo>
                  <a:pt x="182880" y="46228"/>
                </a:lnTo>
                <a:lnTo>
                  <a:pt x="198119" y="46228"/>
                </a:lnTo>
                <a:lnTo>
                  <a:pt x="198119" y="30988"/>
                </a:lnTo>
                <a:close/>
              </a:path>
              <a:path w="483869" h="76200">
                <a:moveTo>
                  <a:pt x="228600" y="30861"/>
                </a:moveTo>
                <a:lnTo>
                  <a:pt x="213360" y="30861"/>
                </a:lnTo>
                <a:lnTo>
                  <a:pt x="213360" y="46101"/>
                </a:lnTo>
                <a:lnTo>
                  <a:pt x="228600" y="46101"/>
                </a:lnTo>
                <a:lnTo>
                  <a:pt x="228600" y="30861"/>
                </a:lnTo>
                <a:close/>
              </a:path>
              <a:path w="483869" h="76200">
                <a:moveTo>
                  <a:pt x="259080" y="30734"/>
                </a:moveTo>
                <a:lnTo>
                  <a:pt x="243839" y="30861"/>
                </a:lnTo>
                <a:lnTo>
                  <a:pt x="243839" y="46101"/>
                </a:lnTo>
                <a:lnTo>
                  <a:pt x="259080" y="45974"/>
                </a:lnTo>
                <a:lnTo>
                  <a:pt x="259080" y="30734"/>
                </a:lnTo>
                <a:close/>
              </a:path>
              <a:path w="483869" h="76200">
                <a:moveTo>
                  <a:pt x="289560" y="30734"/>
                </a:moveTo>
                <a:lnTo>
                  <a:pt x="274319" y="30734"/>
                </a:lnTo>
                <a:lnTo>
                  <a:pt x="274319" y="45974"/>
                </a:lnTo>
                <a:lnTo>
                  <a:pt x="289560" y="45974"/>
                </a:lnTo>
                <a:lnTo>
                  <a:pt x="289560" y="30734"/>
                </a:lnTo>
                <a:close/>
              </a:path>
              <a:path w="483869" h="76200">
                <a:moveTo>
                  <a:pt x="320039" y="30607"/>
                </a:moveTo>
                <a:lnTo>
                  <a:pt x="304800" y="30734"/>
                </a:lnTo>
                <a:lnTo>
                  <a:pt x="304800" y="45974"/>
                </a:lnTo>
                <a:lnTo>
                  <a:pt x="320039" y="45847"/>
                </a:lnTo>
                <a:lnTo>
                  <a:pt x="320039" y="30607"/>
                </a:lnTo>
                <a:close/>
              </a:path>
              <a:path w="483869" h="76200">
                <a:moveTo>
                  <a:pt x="350519" y="30607"/>
                </a:moveTo>
                <a:lnTo>
                  <a:pt x="335280" y="30607"/>
                </a:lnTo>
                <a:lnTo>
                  <a:pt x="335280" y="45847"/>
                </a:lnTo>
                <a:lnTo>
                  <a:pt x="350519" y="45847"/>
                </a:lnTo>
                <a:lnTo>
                  <a:pt x="350519" y="30607"/>
                </a:lnTo>
                <a:close/>
              </a:path>
              <a:path w="483869" h="76200">
                <a:moveTo>
                  <a:pt x="381000" y="30480"/>
                </a:moveTo>
                <a:lnTo>
                  <a:pt x="365760" y="30480"/>
                </a:lnTo>
                <a:lnTo>
                  <a:pt x="365760" y="45720"/>
                </a:lnTo>
                <a:lnTo>
                  <a:pt x="381000" y="45720"/>
                </a:lnTo>
                <a:lnTo>
                  <a:pt x="381000" y="30480"/>
                </a:lnTo>
                <a:close/>
              </a:path>
              <a:path w="483869" h="76200">
                <a:moveTo>
                  <a:pt x="468377" y="30353"/>
                </a:moveTo>
                <a:lnTo>
                  <a:pt x="411480" y="30353"/>
                </a:lnTo>
                <a:lnTo>
                  <a:pt x="411480" y="45593"/>
                </a:lnTo>
                <a:lnTo>
                  <a:pt x="407238" y="45628"/>
                </a:lnTo>
                <a:lnTo>
                  <a:pt x="407288" y="76200"/>
                </a:lnTo>
                <a:lnTo>
                  <a:pt x="483488" y="37846"/>
                </a:lnTo>
                <a:lnTo>
                  <a:pt x="468377" y="30353"/>
                </a:lnTo>
                <a:close/>
              </a:path>
              <a:path w="483869" h="76200">
                <a:moveTo>
                  <a:pt x="407212" y="30388"/>
                </a:moveTo>
                <a:lnTo>
                  <a:pt x="396239" y="30480"/>
                </a:lnTo>
                <a:lnTo>
                  <a:pt x="396239" y="45720"/>
                </a:lnTo>
                <a:lnTo>
                  <a:pt x="407238" y="45628"/>
                </a:lnTo>
                <a:lnTo>
                  <a:pt x="407212" y="30388"/>
                </a:lnTo>
                <a:close/>
              </a:path>
              <a:path w="483869" h="76200">
                <a:moveTo>
                  <a:pt x="411480" y="30353"/>
                </a:moveTo>
                <a:lnTo>
                  <a:pt x="407212" y="30388"/>
                </a:lnTo>
                <a:lnTo>
                  <a:pt x="407238" y="45628"/>
                </a:lnTo>
                <a:lnTo>
                  <a:pt x="411480" y="45593"/>
                </a:lnTo>
                <a:lnTo>
                  <a:pt x="411480" y="30353"/>
                </a:lnTo>
                <a:close/>
              </a:path>
              <a:path w="483869" h="76200">
                <a:moveTo>
                  <a:pt x="407162" y="0"/>
                </a:moveTo>
                <a:lnTo>
                  <a:pt x="407212" y="30388"/>
                </a:lnTo>
                <a:lnTo>
                  <a:pt x="468377" y="30353"/>
                </a:lnTo>
                <a:lnTo>
                  <a:pt x="407162" y="0"/>
                </a:lnTo>
                <a:close/>
              </a:path>
            </a:pathLst>
          </a:custGeom>
          <a:solidFill>
            <a:srgbClr val="000000"/>
          </a:solidFill>
        </p:spPr>
        <p:txBody>
          <a:bodyPr wrap="square" lIns="0" tIns="0" rIns="0" bIns="0" rtlCol="0"/>
          <a:lstStyle/>
          <a:p>
            <a:endParaRPr/>
          </a:p>
        </p:txBody>
      </p:sp>
      <p:sp>
        <p:nvSpPr>
          <p:cNvPr id="39" name="object 39"/>
          <p:cNvSpPr/>
          <p:nvPr/>
        </p:nvSpPr>
        <p:spPr>
          <a:xfrm>
            <a:off x="1835911" y="3427476"/>
            <a:ext cx="76200" cy="493395"/>
          </a:xfrm>
          <a:custGeom>
            <a:avLst/>
            <a:gdLst/>
            <a:ahLst/>
            <a:cxnLst/>
            <a:rect l="l" t="t" r="r" b="b"/>
            <a:pathLst>
              <a:path w="76200" h="493395">
                <a:moveTo>
                  <a:pt x="44704" y="477774"/>
                </a:moveTo>
                <a:lnTo>
                  <a:pt x="29463" y="477774"/>
                </a:lnTo>
                <a:lnTo>
                  <a:pt x="29463" y="493013"/>
                </a:lnTo>
                <a:lnTo>
                  <a:pt x="44704" y="493013"/>
                </a:lnTo>
                <a:lnTo>
                  <a:pt x="44704" y="477774"/>
                </a:lnTo>
                <a:close/>
              </a:path>
              <a:path w="76200" h="493395">
                <a:moveTo>
                  <a:pt x="44831" y="447294"/>
                </a:moveTo>
                <a:lnTo>
                  <a:pt x="29590" y="447294"/>
                </a:lnTo>
                <a:lnTo>
                  <a:pt x="29590" y="462534"/>
                </a:lnTo>
                <a:lnTo>
                  <a:pt x="44831" y="462534"/>
                </a:lnTo>
                <a:lnTo>
                  <a:pt x="44831" y="447294"/>
                </a:lnTo>
                <a:close/>
              </a:path>
              <a:path w="76200" h="493395">
                <a:moveTo>
                  <a:pt x="44831" y="416813"/>
                </a:moveTo>
                <a:lnTo>
                  <a:pt x="29590" y="416813"/>
                </a:lnTo>
                <a:lnTo>
                  <a:pt x="29590" y="432054"/>
                </a:lnTo>
                <a:lnTo>
                  <a:pt x="44831" y="432054"/>
                </a:lnTo>
                <a:lnTo>
                  <a:pt x="44831" y="416813"/>
                </a:lnTo>
                <a:close/>
              </a:path>
              <a:path w="76200" h="493395">
                <a:moveTo>
                  <a:pt x="44957" y="386334"/>
                </a:moveTo>
                <a:lnTo>
                  <a:pt x="29718" y="386334"/>
                </a:lnTo>
                <a:lnTo>
                  <a:pt x="29718" y="401574"/>
                </a:lnTo>
                <a:lnTo>
                  <a:pt x="44957" y="401574"/>
                </a:lnTo>
                <a:lnTo>
                  <a:pt x="44957" y="386334"/>
                </a:lnTo>
                <a:close/>
              </a:path>
              <a:path w="76200" h="493395">
                <a:moveTo>
                  <a:pt x="45085" y="355854"/>
                </a:moveTo>
                <a:lnTo>
                  <a:pt x="29844" y="355854"/>
                </a:lnTo>
                <a:lnTo>
                  <a:pt x="29718" y="371094"/>
                </a:lnTo>
                <a:lnTo>
                  <a:pt x="44957" y="371094"/>
                </a:lnTo>
                <a:lnTo>
                  <a:pt x="45085" y="355854"/>
                </a:lnTo>
                <a:close/>
              </a:path>
              <a:path w="76200" h="493395">
                <a:moveTo>
                  <a:pt x="45085" y="325374"/>
                </a:moveTo>
                <a:lnTo>
                  <a:pt x="29844" y="325374"/>
                </a:lnTo>
                <a:lnTo>
                  <a:pt x="29844" y="340613"/>
                </a:lnTo>
                <a:lnTo>
                  <a:pt x="45085" y="340613"/>
                </a:lnTo>
                <a:lnTo>
                  <a:pt x="45085" y="325374"/>
                </a:lnTo>
                <a:close/>
              </a:path>
              <a:path w="76200" h="493395">
                <a:moveTo>
                  <a:pt x="45212" y="294894"/>
                </a:moveTo>
                <a:lnTo>
                  <a:pt x="29971" y="294894"/>
                </a:lnTo>
                <a:lnTo>
                  <a:pt x="29971" y="310134"/>
                </a:lnTo>
                <a:lnTo>
                  <a:pt x="45212" y="310134"/>
                </a:lnTo>
                <a:lnTo>
                  <a:pt x="45212" y="294894"/>
                </a:lnTo>
                <a:close/>
              </a:path>
              <a:path w="76200" h="493395">
                <a:moveTo>
                  <a:pt x="45212" y="264413"/>
                </a:moveTo>
                <a:lnTo>
                  <a:pt x="29971" y="264413"/>
                </a:lnTo>
                <a:lnTo>
                  <a:pt x="29971" y="279654"/>
                </a:lnTo>
                <a:lnTo>
                  <a:pt x="45212" y="279654"/>
                </a:lnTo>
                <a:lnTo>
                  <a:pt x="45212" y="264413"/>
                </a:lnTo>
                <a:close/>
              </a:path>
              <a:path w="76200" h="493395">
                <a:moveTo>
                  <a:pt x="45338" y="233934"/>
                </a:moveTo>
                <a:lnTo>
                  <a:pt x="30099" y="233934"/>
                </a:lnTo>
                <a:lnTo>
                  <a:pt x="30099" y="249174"/>
                </a:lnTo>
                <a:lnTo>
                  <a:pt x="45338" y="249174"/>
                </a:lnTo>
                <a:lnTo>
                  <a:pt x="45338" y="233934"/>
                </a:lnTo>
                <a:close/>
              </a:path>
              <a:path w="76200" h="493395">
                <a:moveTo>
                  <a:pt x="45465" y="203454"/>
                </a:moveTo>
                <a:lnTo>
                  <a:pt x="30225" y="203454"/>
                </a:lnTo>
                <a:lnTo>
                  <a:pt x="30099" y="218694"/>
                </a:lnTo>
                <a:lnTo>
                  <a:pt x="45338" y="218694"/>
                </a:lnTo>
                <a:lnTo>
                  <a:pt x="45465" y="203454"/>
                </a:lnTo>
                <a:close/>
              </a:path>
              <a:path w="76200" h="493395">
                <a:moveTo>
                  <a:pt x="45465" y="172974"/>
                </a:moveTo>
                <a:lnTo>
                  <a:pt x="30225" y="172974"/>
                </a:lnTo>
                <a:lnTo>
                  <a:pt x="30225" y="188213"/>
                </a:lnTo>
                <a:lnTo>
                  <a:pt x="45465" y="188213"/>
                </a:lnTo>
                <a:lnTo>
                  <a:pt x="45465" y="172974"/>
                </a:lnTo>
                <a:close/>
              </a:path>
              <a:path w="76200" h="493395">
                <a:moveTo>
                  <a:pt x="45593" y="142494"/>
                </a:moveTo>
                <a:lnTo>
                  <a:pt x="30352" y="142494"/>
                </a:lnTo>
                <a:lnTo>
                  <a:pt x="30352" y="157734"/>
                </a:lnTo>
                <a:lnTo>
                  <a:pt x="45593" y="157734"/>
                </a:lnTo>
                <a:lnTo>
                  <a:pt x="45593" y="142494"/>
                </a:lnTo>
                <a:close/>
              </a:path>
              <a:path w="76200" h="493395">
                <a:moveTo>
                  <a:pt x="45593" y="112013"/>
                </a:moveTo>
                <a:lnTo>
                  <a:pt x="30352" y="112013"/>
                </a:lnTo>
                <a:lnTo>
                  <a:pt x="30352" y="127253"/>
                </a:lnTo>
                <a:lnTo>
                  <a:pt x="45593" y="127253"/>
                </a:lnTo>
                <a:lnTo>
                  <a:pt x="45593" y="112013"/>
                </a:lnTo>
                <a:close/>
              </a:path>
              <a:path w="76200" h="493395">
                <a:moveTo>
                  <a:pt x="45719" y="81534"/>
                </a:moveTo>
                <a:lnTo>
                  <a:pt x="30480" y="81534"/>
                </a:lnTo>
                <a:lnTo>
                  <a:pt x="30480" y="96774"/>
                </a:lnTo>
                <a:lnTo>
                  <a:pt x="45719" y="96774"/>
                </a:lnTo>
                <a:lnTo>
                  <a:pt x="45719" y="81534"/>
                </a:lnTo>
                <a:close/>
              </a:path>
              <a:path w="76200" h="493395">
                <a:moveTo>
                  <a:pt x="38354" y="0"/>
                </a:moveTo>
                <a:lnTo>
                  <a:pt x="0" y="76073"/>
                </a:lnTo>
                <a:lnTo>
                  <a:pt x="76200" y="76326"/>
                </a:lnTo>
                <a:lnTo>
                  <a:pt x="71225" y="66294"/>
                </a:lnTo>
                <a:lnTo>
                  <a:pt x="30480" y="66294"/>
                </a:lnTo>
                <a:lnTo>
                  <a:pt x="30480" y="63500"/>
                </a:lnTo>
                <a:lnTo>
                  <a:pt x="69839" y="63500"/>
                </a:lnTo>
                <a:lnTo>
                  <a:pt x="38354" y="0"/>
                </a:lnTo>
                <a:close/>
              </a:path>
              <a:path w="76200" h="493395">
                <a:moveTo>
                  <a:pt x="45719" y="63500"/>
                </a:moveTo>
                <a:lnTo>
                  <a:pt x="30480" y="63500"/>
                </a:lnTo>
                <a:lnTo>
                  <a:pt x="30480" y="66294"/>
                </a:lnTo>
                <a:lnTo>
                  <a:pt x="45719" y="66294"/>
                </a:lnTo>
                <a:lnTo>
                  <a:pt x="45719" y="63500"/>
                </a:lnTo>
                <a:close/>
              </a:path>
              <a:path w="76200" h="493395">
                <a:moveTo>
                  <a:pt x="69839" y="63500"/>
                </a:moveTo>
                <a:lnTo>
                  <a:pt x="45719" y="63500"/>
                </a:lnTo>
                <a:lnTo>
                  <a:pt x="45719" y="66294"/>
                </a:lnTo>
                <a:lnTo>
                  <a:pt x="71225" y="66294"/>
                </a:lnTo>
                <a:lnTo>
                  <a:pt x="69839" y="63500"/>
                </a:lnTo>
                <a:close/>
              </a:path>
            </a:pathLst>
          </a:custGeom>
          <a:solidFill>
            <a:srgbClr val="000000"/>
          </a:solidFill>
        </p:spPr>
        <p:txBody>
          <a:bodyPr wrap="square" lIns="0" tIns="0" rIns="0" bIns="0" rtlCol="0"/>
          <a:lstStyle/>
          <a:p>
            <a:endParaRPr/>
          </a:p>
        </p:txBody>
      </p:sp>
      <p:sp>
        <p:nvSpPr>
          <p:cNvPr id="40" name="object 40"/>
          <p:cNvSpPr/>
          <p:nvPr/>
        </p:nvSpPr>
        <p:spPr>
          <a:xfrm>
            <a:off x="5308091" y="3889502"/>
            <a:ext cx="483870" cy="76200"/>
          </a:xfrm>
          <a:custGeom>
            <a:avLst/>
            <a:gdLst/>
            <a:ahLst/>
            <a:cxnLst/>
            <a:rect l="l" t="t" r="r" b="b"/>
            <a:pathLst>
              <a:path w="483870" h="76200">
                <a:moveTo>
                  <a:pt x="468377" y="30353"/>
                </a:moveTo>
                <a:lnTo>
                  <a:pt x="419862" y="30353"/>
                </a:lnTo>
                <a:lnTo>
                  <a:pt x="419988" y="45593"/>
                </a:lnTo>
                <a:lnTo>
                  <a:pt x="407238" y="45627"/>
                </a:lnTo>
                <a:lnTo>
                  <a:pt x="407288" y="76200"/>
                </a:lnTo>
                <a:lnTo>
                  <a:pt x="483488" y="37846"/>
                </a:lnTo>
                <a:lnTo>
                  <a:pt x="468377" y="30353"/>
                </a:lnTo>
                <a:close/>
              </a:path>
              <a:path w="483870" h="76200">
                <a:moveTo>
                  <a:pt x="407212" y="30387"/>
                </a:moveTo>
                <a:lnTo>
                  <a:pt x="0" y="31496"/>
                </a:lnTo>
                <a:lnTo>
                  <a:pt x="0" y="46736"/>
                </a:lnTo>
                <a:lnTo>
                  <a:pt x="407238" y="45627"/>
                </a:lnTo>
                <a:lnTo>
                  <a:pt x="407212" y="30387"/>
                </a:lnTo>
                <a:close/>
              </a:path>
              <a:path w="483870" h="76200">
                <a:moveTo>
                  <a:pt x="419862" y="30353"/>
                </a:moveTo>
                <a:lnTo>
                  <a:pt x="407212" y="30387"/>
                </a:lnTo>
                <a:lnTo>
                  <a:pt x="407238" y="45627"/>
                </a:lnTo>
                <a:lnTo>
                  <a:pt x="419988" y="45593"/>
                </a:lnTo>
                <a:lnTo>
                  <a:pt x="419862" y="30353"/>
                </a:lnTo>
                <a:close/>
              </a:path>
              <a:path w="483870" h="76200">
                <a:moveTo>
                  <a:pt x="407162" y="0"/>
                </a:moveTo>
                <a:lnTo>
                  <a:pt x="407212" y="30387"/>
                </a:lnTo>
                <a:lnTo>
                  <a:pt x="468377" y="30353"/>
                </a:lnTo>
                <a:lnTo>
                  <a:pt x="407162" y="0"/>
                </a:lnTo>
                <a:close/>
              </a:path>
            </a:pathLst>
          </a:custGeom>
          <a:solidFill>
            <a:srgbClr val="000000"/>
          </a:solidFill>
        </p:spPr>
        <p:txBody>
          <a:bodyPr wrap="square" lIns="0" tIns="0" rIns="0" bIns="0" rtlCol="0"/>
          <a:lstStyle/>
          <a:p>
            <a:endParaRPr/>
          </a:p>
        </p:txBody>
      </p:sp>
      <p:sp>
        <p:nvSpPr>
          <p:cNvPr id="41" name="object 41"/>
          <p:cNvSpPr/>
          <p:nvPr/>
        </p:nvSpPr>
        <p:spPr>
          <a:xfrm>
            <a:off x="5267959" y="3433571"/>
            <a:ext cx="76200" cy="493395"/>
          </a:xfrm>
          <a:custGeom>
            <a:avLst/>
            <a:gdLst/>
            <a:ahLst/>
            <a:cxnLst/>
            <a:rect l="l" t="t" r="r" b="b"/>
            <a:pathLst>
              <a:path w="76200" h="493395">
                <a:moveTo>
                  <a:pt x="30450" y="76174"/>
                </a:moveTo>
                <a:lnTo>
                  <a:pt x="29463" y="493013"/>
                </a:lnTo>
                <a:lnTo>
                  <a:pt x="44703" y="493013"/>
                </a:lnTo>
                <a:lnTo>
                  <a:pt x="45689" y="76225"/>
                </a:lnTo>
                <a:lnTo>
                  <a:pt x="30450" y="76174"/>
                </a:lnTo>
                <a:close/>
              </a:path>
              <a:path w="76200" h="493395">
                <a:moveTo>
                  <a:pt x="69839" y="63500"/>
                </a:moveTo>
                <a:lnTo>
                  <a:pt x="45719" y="63500"/>
                </a:lnTo>
                <a:lnTo>
                  <a:pt x="45689" y="76225"/>
                </a:lnTo>
                <a:lnTo>
                  <a:pt x="76200" y="76326"/>
                </a:lnTo>
                <a:lnTo>
                  <a:pt x="69839" y="63500"/>
                </a:lnTo>
                <a:close/>
              </a:path>
              <a:path w="76200" h="493395">
                <a:moveTo>
                  <a:pt x="45719" y="63500"/>
                </a:moveTo>
                <a:lnTo>
                  <a:pt x="30479" y="63500"/>
                </a:lnTo>
                <a:lnTo>
                  <a:pt x="30450" y="76174"/>
                </a:lnTo>
                <a:lnTo>
                  <a:pt x="45689" y="76225"/>
                </a:lnTo>
                <a:lnTo>
                  <a:pt x="45719" y="63500"/>
                </a:lnTo>
                <a:close/>
              </a:path>
              <a:path w="76200" h="493395">
                <a:moveTo>
                  <a:pt x="38353" y="0"/>
                </a:moveTo>
                <a:lnTo>
                  <a:pt x="0" y="76073"/>
                </a:lnTo>
                <a:lnTo>
                  <a:pt x="30450" y="76174"/>
                </a:lnTo>
                <a:lnTo>
                  <a:pt x="30479" y="63500"/>
                </a:lnTo>
                <a:lnTo>
                  <a:pt x="69839" y="63500"/>
                </a:lnTo>
                <a:lnTo>
                  <a:pt x="38353" y="0"/>
                </a:lnTo>
                <a:close/>
              </a:path>
            </a:pathLst>
          </a:custGeom>
          <a:solidFill>
            <a:srgbClr val="000000"/>
          </a:solidFill>
        </p:spPr>
        <p:txBody>
          <a:bodyPr wrap="square" lIns="0" tIns="0" rIns="0" bIns="0" rtlCol="0"/>
          <a:lstStyle/>
          <a:p>
            <a:endParaRPr/>
          </a:p>
        </p:txBody>
      </p:sp>
      <p:sp>
        <p:nvSpPr>
          <p:cNvPr id="42" name="object 42"/>
          <p:cNvSpPr/>
          <p:nvPr/>
        </p:nvSpPr>
        <p:spPr>
          <a:xfrm>
            <a:off x="2497835" y="3889502"/>
            <a:ext cx="483870" cy="76200"/>
          </a:xfrm>
          <a:custGeom>
            <a:avLst/>
            <a:gdLst/>
            <a:ahLst/>
            <a:cxnLst/>
            <a:rect l="l" t="t" r="r" b="b"/>
            <a:pathLst>
              <a:path w="483869" h="76200">
                <a:moveTo>
                  <a:pt x="468377" y="30353"/>
                </a:moveTo>
                <a:lnTo>
                  <a:pt x="419862" y="30353"/>
                </a:lnTo>
                <a:lnTo>
                  <a:pt x="419988" y="45593"/>
                </a:lnTo>
                <a:lnTo>
                  <a:pt x="407238" y="45627"/>
                </a:lnTo>
                <a:lnTo>
                  <a:pt x="407288" y="76200"/>
                </a:lnTo>
                <a:lnTo>
                  <a:pt x="483488" y="37846"/>
                </a:lnTo>
                <a:lnTo>
                  <a:pt x="468377" y="30353"/>
                </a:lnTo>
                <a:close/>
              </a:path>
              <a:path w="483869" h="76200">
                <a:moveTo>
                  <a:pt x="407212" y="30387"/>
                </a:moveTo>
                <a:lnTo>
                  <a:pt x="0" y="31496"/>
                </a:lnTo>
                <a:lnTo>
                  <a:pt x="0" y="46736"/>
                </a:lnTo>
                <a:lnTo>
                  <a:pt x="407238" y="45627"/>
                </a:lnTo>
                <a:lnTo>
                  <a:pt x="407212" y="30387"/>
                </a:lnTo>
                <a:close/>
              </a:path>
              <a:path w="483869" h="76200">
                <a:moveTo>
                  <a:pt x="419862" y="30353"/>
                </a:moveTo>
                <a:lnTo>
                  <a:pt x="407212" y="30387"/>
                </a:lnTo>
                <a:lnTo>
                  <a:pt x="407238" y="45627"/>
                </a:lnTo>
                <a:lnTo>
                  <a:pt x="419988" y="45593"/>
                </a:lnTo>
                <a:lnTo>
                  <a:pt x="419862" y="30353"/>
                </a:lnTo>
                <a:close/>
              </a:path>
              <a:path w="483869" h="76200">
                <a:moveTo>
                  <a:pt x="407162" y="0"/>
                </a:moveTo>
                <a:lnTo>
                  <a:pt x="407212" y="30387"/>
                </a:lnTo>
                <a:lnTo>
                  <a:pt x="468377" y="30353"/>
                </a:lnTo>
                <a:lnTo>
                  <a:pt x="407162" y="0"/>
                </a:lnTo>
                <a:close/>
              </a:path>
            </a:pathLst>
          </a:custGeom>
          <a:solidFill>
            <a:srgbClr val="000000"/>
          </a:solidFill>
        </p:spPr>
        <p:txBody>
          <a:bodyPr wrap="square" lIns="0" tIns="0" rIns="0" bIns="0" rtlCol="0"/>
          <a:lstStyle/>
          <a:p>
            <a:endParaRPr/>
          </a:p>
        </p:txBody>
      </p:sp>
      <p:sp>
        <p:nvSpPr>
          <p:cNvPr id="43" name="object 43"/>
          <p:cNvSpPr/>
          <p:nvPr/>
        </p:nvSpPr>
        <p:spPr>
          <a:xfrm>
            <a:off x="2460751" y="3436620"/>
            <a:ext cx="76200" cy="493395"/>
          </a:xfrm>
          <a:custGeom>
            <a:avLst/>
            <a:gdLst/>
            <a:ahLst/>
            <a:cxnLst/>
            <a:rect l="l" t="t" r="r" b="b"/>
            <a:pathLst>
              <a:path w="76200" h="493395">
                <a:moveTo>
                  <a:pt x="30450" y="76174"/>
                </a:moveTo>
                <a:lnTo>
                  <a:pt x="29464" y="493013"/>
                </a:lnTo>
                <a:lnTo>
                  <a:pt x="44704" y="493013"/>
                </a:lnTo>
                <a:lnTo>
                  <a:pt x="45689" y="76225"/>
                </a:lnTo>
                <a:lnTo>
                  <a:pt x="30450" y="76174"/>
                </a:lnTo>
                <a:close/>
              </a:path>
              <a:path w="76200" h="493395">
                <a:moveTo>
                  <a:pt x="69839" y="63500"/>
                </a:moveTo>
                <a:lnTo>
                  <a:pt x="45720" y="63500"/>
                </a:lnTo>
                <a:lnTo>
                  <a:pt x="45689" y="76225"/>
                </a:lnTo>
                <a:lnTo>
                  <a:pt x="76200" y="76326"/>
                </a:lnTo>
                <a:lnTo>
                  <a:pt x="69839" y="63500"/>
                </a:lnTo>
                <a:close/>
              </a:path>
              <a:path w="76200" h="493395">
                <a:moveTo>
                  <a:pt x="45720" y="63500"/>
                </a:moveTo>
                <a:lnTo>
                  <a:pt x="30480" y="63500"/>
                </a:lnTo>
                <a:lnTo>
                  <a:pt x="30450" y="76174"/>
                </a:lnTo>
                <a:lnTo>
                  <a:pt x="45689" y="76225"/>
                </a:lnTo>
                <a:lnTo>
                  <a:pt x="45720" y="63500"/>
                </a:lnTo>
                <a:close/>
              </a:path>
              <a:path w="76200" h="493395">
                <a:moveTo>
                  <a:pt x="38354" y="0"/>
                </a:moveTo>
                <a:lnTo>
                  <a:pt x="0" y="76072"/>
                </a:lnTo>
                <a:lnTo>
                  <a:pt x="30450" y="76174"/>
                </a:lnTo>
                <a:lnTo>
                  <a:pt x="30480" y="63500"/>
                </a:lnTo>
                <a:lnTo>
                  <a:pt x="69839" y="63500"/>
                </a:lnTo>
                <a:lnTo>
                  <a:pt x="38354" y="0"/>
                </a:lnTo>
                <a:close/>
              </a:path>
            </a:pathLst>
          </a:custGeom>
          <a:solidFill>
            <a:srgbClr val="000000"/>
          </a:solidFill>
        </p:spPr>
        <p:txBody>
          <a:bodyPr wrap="square" lIns="0" tIns="0" rIns="0" bIns="0" rtlCol="0"/>
          <a:lstStyle/>
          <a:p>
            <a:endParaRPr/>
          </a:p>
        </p:txBody>
      </p:sp>
      <p:sp>
        <p:nvSpPr>
          <p:cNvPr id="44" name="object 44"/>
          <p:cNvSpPr txBox="1"/>
          <p:nvPr/>
        </p:nvSpPr>
        <p:spPr>
          <a:xfrm>
            <a:off x="2122677" y="3457448"/>
            <a:ext cx="750570" cy="179070"/>
          </a:xfrm>
          <a:prstGeom prst="rect">
            <a:avLst/>
          </a:prstGeom>
        </p:spPr>
        <p:txBody>
          <a:bodyPr vert="horz" wrap="square" lIns="0" tIns="13335" rIns="0" bIns="0" rtlCol="0">
            <a:spAutoFit/>
          </a:bodyPr>
          <a:lstStyle/>
          <a:p>
            <a:pPr marL="12700">
              <a:lnSpc>
                <a:spcPct val="100000"/>
              </a:lnSpc>
              <a:spcBef>
                <a:spcPts val="105"/>
              </a:spcBef>
              <a:tabLst>
                <a:tab pos="680085" algn="l"/>
              </a:tabLst>
            </a:pPr>
            <a:r>
              <a:rPr sz="1000" i="1" dirty="0">
                <a:latin typeface="Times New Roman"/>
                <a:cs typeface="Times New Roman"/>
              </a:rPr>
              <a:t>x	x</a:t>
            </a:r>
            <a:endParaRPr sz="1000">
              <a:latin typeface="Times New Roman"/>
              <a:cs typeface="Times New Roman"/>
            </a:endParaRPr>
          </a:p>
        </p:txBody>
      </p:sp>
      <p:sp>
        <p:nvSpPr>
          <p:cNvPr id="45" name="object 45"/>
          <p:cNvSpPr/>
          <p:nvPr/>
        </p:nvSpPr>
        <p:spPr>
          <a:xfrm>
            <a:off x="7490459" y="3889502"/>
            <a:ext cx="483870" cy="76200"/>
          </a:xfrm>
          <a:custGeom>
            <a:avLst/>
            <a:gdLst/>
            <a:ahLst/>
            <a:cxnLst/>
            <a:rect l="l" t="t" r="r" b="b"/>
            <a:pathLst>
              <a:path w="483870" h="76200">
                <a:moveTo>
                  <a:pt x="468377" y="30353"/>
                </a:moveTo>
                <a:lnTo>
                  <a:pt x="419862" y="30353"/>
                </a:lnTo>
                <a:lnTo>
                  <a:pt x="419989" y="45593"/>
                </a:lnTo>
                <a:lnTo>
                  <a:pt x="407238" y="45627"/>
                </a:lnTo>
                <a:lnTo>
                  <a:pt x="407289" y="76200"/>
                </a:lnTo>
                <a:lnTo>
                  <a:pt x="483489" y="37846"/>
                </a:lnTo>
                <a:lnTo>
                  <a:pt x="468377" y="30353"/>
                </a:lnTo>
                <a:close/>
              </a:path>
              <a:path w="483870" h="76200">
                <a:moveTo>
                  <a:pt x="407212" y="30387"/>
                </a:moveTo>
                <a:lnTo>
                  <a:pt x="0" y="31496"/>
                </a:lnTo>
                <a:lnTo>
                  <a:pt x="0" y="46736"/>
                </a:lnTo>
                <a:lnTo>
                  <a:pt x="407238" y="45627"/>
                </a:lnTo>
                <a:lnTo>
                  <a:pt x="407212" y="30387"/>
                </a:lnTo>
                <a:close/>
              </a:path>
              <a:path w="483870" h="76200">
                <a:moveTo>
                  <a:pt x="419862" y="30353"/>
                </a:moveTo>
                <a:lnTo>
                  <a:pt x="407212" y="30387"/>
                </a:lnTo>
                <a:lnTo>
                  <a:pt x="407238" y="45627"/>
                </a:lnTo>
                <a:lnTo>
                  <a:pt x="419989" y="45593"/>
                </a:lnTo>
                <a:lnTo>
                  <a:pt x="419862" y="30353"/>
                </a:lnTo>
                <a:close/>
              </a:path>
              <a:path w="483870" h="76200">
                <a:moveTo>
                  <a:pt x="407162" y="0"/>
                </a:moveTo>
                <a:lnTo>
                  <a:pt x="407212" y="30387"/>
                </a:lnTo>
                <a:lnTo>
                  <a:pt x="468377" y="30353"/>
                </a:lnTo>
                <a:lnTo>
                  <a:pt x="407162" y="0"/>
                </a:lnTo>
                <a:close/>
              </a:path>
            </a:pathLst>
          </a:custGeom>
          <a:solidFill>
            <a:srgbClr val="000000"/>
          </a:solidFill>
        </p:spPr>
        <p:txBody>
          <a:bodyPr wrap="square" lIns="0" tIns="0" rIns="0" bIns="0" rtlCol="0"/>
          <a:lstStyle/>
          <a:p>
            <a:endParaRPr/>
          </a:p>
        </p:txBody>
      </p:sp>
      <p:sp>
        <p:nvSpPr>
          <p:cNvPr id="46" name="object 46"/>
          <p:cNvSpPr/>
          <p:nvPr/>
        </p:nvSpPr>
        <p:spPr>
          <a:xfrm>
            <a:off x="7453376" y="3436620"/>
            <a:ext cx="76200" cy="493395"/>
          </a:xfrm>
          <a:custGeom>
            <a:avLst/>
            <a:gdLst/>
            <a:ahLst/>
            <a:cxnLst/>
            <a:rect l="l" t="t" r="r" b="b"/>
            <a:pathLst>
              <a:path w="76200" h="493395">
                <a:moveTo>
                  <a:pt x="30450" y="76174"/>
                </a:moveTo>
                <a:lnTo>
                  <a:pt x="29464" y="493013"/>
                </a:lnTo>
                <a:lnTo>
                  <a:pt x="44703" y="493013"/>
                </a:lnTo>
                <a:lnTo>
                  <a:pt x="45689" y="76225"/>
                </a:lnTo>
                <a:lnTo>
                  <a:pt x="30450" y="76174"/>
                </a:lnTo>
                <a:close/>
              </a:path>
              <a:path w="76200" h="493395">
                <a:moveTo>
                  <a:pt x="69839" y="63500"/>
                </a:moveTo>
                <a:lnTo>
                  <a:pt x="45720" y="63500"/>
                </a:lnTo>
                <a:lnTo>
                  <a:pt x="45689" y="76225"/>
                </a:lnTo>
                <a:lnTo>
                  <a:pt x="76200" y="76326"/>
                </a:lnTo>
                <a:lnTo>
                  <a:pt x="69839" y="63500"/>
                </a:lnTo>
                <a:close/>
              </a:path>
              <a:path w="76200" h="493395">
                <a:moveTo>
                  <a:pt x="45720" y="63500"/>
                </a:moveTo>
                <a:lnTo>
                  <a:pt x="30479" y="63500"/>
                </a:lnTo>
                <a:lnTo>
                  <a:pt x="30450" y="76174"/>
                </a:lnTo>
                <a:lnTo>
                  <a:pt x="45689" y="76225"/>
                </a:lnTo>
                <a:lnTo>
                  <a:pt x="45720" y="63500"/>
                </a:lnTo>
                <a:close/>
              </a:path>
              <a:path w="76200" h="493395">
                <a:moveTo>
                  <a:pt x="38353" y="0"/>
                </a:moveTo>
                <a:lnTo>
                  <a:pt x="0" y="76072"/>
                </a:lnTo>
                <a:lnTo>
                  <a:pt x="30450" y="76174"/>
                </a:lnTo>
                <a:lnTo>
                  <a:pt x="30479" y="63500"/>
                </a:lnTo>
                <a:lnTo>
                  <a:pt x="69839" y="63500"/>
                </a:lnTo>
                <a:lnTo>
                  <a:pt x="38353" y="0"/>
                </a:lnTo>
                <a:close/>
              </a:path>
            </a:pathLst>
          </a:custGeom>
          <a:solidFill>
            <a:srgbClr val="000000"/>
          </a:solidFill>
        </p:spPr>
        <p:txBody>
          <a:bodyPr wrap="square" lIns="0" tIns="0" rIns="0" bIns="0" rtlCol="0"/>
          <a:lstStyle/>
          <a:p>
            <a:endParaRPr/>
          </a:p>
        </p:txBody>
      </p:sp>
      <p:sp>
        <p:nvSpPr>
          <p:cNvPr id="47" name="object 47"/>
          <p:cNvSpPr txBox="1"/>
          <p:nvPr/>
        </p:nvSpPr>
        <p:spPr>
          <a:xfrm>
            <a:off x="5600446" y="3457448"/>
            <a:ext cx="2268220" cy="179070"/>
          </a:xfrm>
          <a:prstGeom prst="rect">
            <a:avLst/>
          </a:prstGeom>
        </p:spPr>
        <p:txBody>
          <a:bodyPr vert="horz" wrap="square" lIns="0" tIns="13335" rIns="0" bIns="0" rtlCol="0">
            <a:spAutoFit/>
          </a:bodyPr>
          <a:lstStyle/>
          <a:p>
            <a:pPr marL="12700">
              <a:lnSpc>
                <a:spcPct val="100000"/>
              </a:lnSpc>
              <a:spcBef>
                <a:spcPts val="105"/>
              </a:spcBef>
              <a:tabLst>
                <a:tab pos="2197735" algn="l"/>
              </a:tabLst>
            </a:pPr>
            <a:r>
              <a:rPr sz="1000" i="1" dirty="0">
                <a:latin typeface="Times New Roman"/>
                <a:cs typeface="Times New Roman"/>
              </a:rPr>
              <a:t>x	x</a:t>
            </a:r>
            <a:endParaRPr sz="1000">
              <a:latin typeface="Times New Roman"/>
              <a:cs typeface="Times New Roman"/>
            </a:endParaRPr>
          </a:p>
        </p:txBody>
      </p:sp>
      <p:sp>
        <p:nvSpPr>
          <p:cNvPr id="48" name="object 48"/>
          <p:cNvSpPr txBox="1"/>
          <p:nvPr/>
        </p:nvSpPr>
        <p:spPr>
          <a:xfrm>
            <a:off x="2180970" y="3536696"/>
            <a:ext cx="5730875" cy="128270"/>
          </a:xfrm>
          <a:prstGeom prst="rect">
            <a:avLst/>
          </a:prstGeom>
        </p:spPr>
        <p:txBody>
          <a:bodyPr vert="horz" wrap="square" lIns="0" tIns="15240" rIns="0" bIns="0" rtlCol="0">
            <a:spAutoFit/>
          </a:bodyPr>
          <a:lstStyle/>
          <a:p>
            <a:pPr marL="12700">
              <a:lnSpc>
                <a:spcPct val="100000"/>
              </a:lnSpc>
              <a:spcBef>
                <a:spcPts val="120"/>
              </a:spcBef>
              <a:tabLst>
                <a:tab pos="680085" algn="l"/>
                <a:tab pos="3489960" algn="l"/>
                <a:tab pos="5674995" algn="l"/>
              </a:tabLst>
            </a:pPr>
            <a:r>
              <a:rPr sz="650" i="1" spc="10" dirty="0">
                <a:latin typeface="Times New Roman"/>
                <a:cs typeface="Times New Roman"/>
              </a:rPr>
              <a:t>0	</a:t>
            </a:r>
            <a:r>
              <a:rPr sz="650" spc="10" dirty="0">
                <a:latin typeface="Times New Roman"/>
                <a:cs typeface="Times New Roman"/>
              </a:rPr>
              <a:t>1	2	3</a:t>
            </a:r>
            <a:endParaRPr sz="650">
              <a:latin typeface="Times New Roman"/>
              <a:cs typeface="Times New Roman"/>
            </a:endParaRPr>
          </a:p>
        </p:txBody>
      </p:sp>
      <p:sp>
        <p:nvSpPr>
          <p:cNvPr id="49" name="object 49"/>
          <p:cNvSpPr txBox="1"/>
          <p:nvPr/>
        </p:nvSpPr>
        <p:spPr>
          <a:xfrm>
            <a:off x="561543" y="993122"/>
            <a:ext cx="8245475" cy="241427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曲柄滑块</a:t>
            </a:r>
            <a:r>
              <a:rPr sz="2800" b="1" spc="-5" dirty="0">
                <a:solidFill>
                  <a:srgbClr val="333399"/>
                </a:solidFill>
                <a:latin typeface="宋体"/>
                <a:cs typeface="宋体"/>
              </a:rPr>
              <a:t>机</a:t>
            </a:r>
            <a:r>
              <a:rPr sz="2800" b="1" spc="5" dirty="0">
                <a:solidFill>
                  <a:srgbClr val="333399"/>
                </a:solidFill>
                <a:latin typeface="宋体"/>
                <a:cs typeface="宋体"/>
              </a:rPr>
              <a:t>构</a:t>
            </a:r>
            <a:r>
              <a:rPr sz="2800" b="1"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marR="5080">
              <a:lnSpc>
                <a:spcPct val="100000"/>
              </a:lnSpc>
              <a:spcBef>
                <a:spcPts val="790"/>
              </a:spcBef>
            </a:pPr>
            <a:r>
              <a:rPr sz="1800" dirty="0">
                <a:latin typeface="宋体"/>
                <a:cs typeface="宋体"/>
              </a:rPr>
              <a:t>曲柄滑块机构的初始时刻位置以及各坐标系初始时刻的位置和方向如</a:t>
            </a:r>
            <a:r>
              <a:rPr sz="1800" spc="15" dirty="0">
                <a:latin typeface="宋体"/>
                <a:cs typeface="宋体"/>
              </a:rPr>
              <a:t>图</a:t>
            </a:r>
            <a:r>
              <a:rPr sz="1800" dirty="0">
                <a:latin typeface="Arial"/>
                <a:cs typeface="Arial"/>
              </a:rPr>
              <a:t>9.2</a:t>
            </a:r>
            <a:r>
              <a:rPr sz="1800" dirty="0">
                <a:latin typeface="宋体"/>
                <a:cs typeface="宋体"/>
              </a:rPr>
              <a:t>所示，  </a:t>
            </a:r>
            <a:r>
              <a:rPr sz="1800" spc="-5" dirty="0">
                <a:latin typeface="宋体"/>
                <a:cs typeface="宋体"/>
              </a:rPr>
              <a:t>其中绝对坐标</a:t>
            </a:r>
            <a:r>
              <a:rPr sz="1800" dirty="0">
                <a:latin typeface="宋体"/>
                <a:cs typeface="宋体"/>
              </a:rPr>
              <a:t>系</a:t>
            </a:r>
            <a:r>
              <a:rPr sz="1800" i="1" spc="5" dirty="0">
                <a:latin typeface="Arial"/>
                <a:cs typeface="Arial"/>
              </a:rPr>
              <a:t>x</a:t>
            </a:r>
            <a:r>
              <a:rPr sz="1800" spc="7" baseline="-20833" dirty="0">
                <a:latin typeface="Arial"/>
                <a:cs typeface="Arial"/>
              </a:rPr>
              <a:t>0</a:t>
            </a:r>
            <a:r>
              <a:rPr sz="1800" i="1" spc="5" dirty="0">
                <a:latin typeface="Arial"/>
                <a:cs typeface="Arial"/>
              </a:rPr>
              <a:t>y</a:t>
            </a:r>
            <a:r>
              <a:rPr sz="1800" spc="7" baseline="-20833" dirty="0">
                <a:latin typeface="Arial"/>
                <a:cs typeface="Arial"/>
              </a:rPr>
              <a:t>0</a:t>
            </a:r>
            <a:r>
              <a:rPr sz="1800" spc="-5" dirty="0">
                <a:latin typeface="宋体"/>
                <a:cs typeface="宋体"/>
              </a:rPr>
              <a:t>的原点放置在驱动曲柄旋转的转动副处，曲柄局部坐标</a:t>
            </a:r>
            <a:r>
              <a:rPr sz="1800" spc="10" dirty="0">
                <a:latin typeface="宋体"/>
                <a:cs typeface="宋体"/>
              </a:rPr>
              <a:t>系</a:t>
            </a:r>
            <a:r>
              <a:rPr sz="1800" i="1" spc="5" dirty="0">
                <a:latin typeface="Arial"/>
                <a:cs typeface="Arial"/>
              </a:rPr>
              <a:t>x</a:t>
            </a:r>
            <a:r>
              <a:rPr sz="1800" spc="7" baseline="-20833" dirty="0">
                <a:latin typeface="Arial"/>
                <a:cs typeface="Arial"/>
              </a:rPr>
              <a:t>1</a:t>
            </a:r>
            <a:r>
              <a:rPr sz="1800" i="1" spc="5" dirty="0">
                <a:latin typeface="Arial"/>
                <a:cs typeface="Arial"/>
              </a:rPr>
              <a:t>y</a:t>
            </a:r>
            <a:r>
              <a:rPr sz="1800" spc="7" baseline="-20833" dirty="0">
                <a:latin typeface="Arial"/>
                <a:cs typeface="Arial"/>
              </a:rPr>
              <a:t>1  </a:t>
            </a:r>
            <a:r>
              <a:rPr sz="1800" dirty="0">
                <a:latin typeface="宋体"/>
                <a:cs typeface="宋体"/>
              </a:rPr>
              <a:t>与曲柄质心固结，连杆局部坐标</a:t>
            </a:r>
            <a:r>
              <a:rPr sz="1800" spc="5" dirty="0">
                <a:latin typeface="宋体"/>
                <a:cs typeface="宋体"/>
              </a:rPr>
              <a:t>系</a:t>
            </a:r>
            <a:r>
              <a:rPr sz="1800" i="1" dirty="0">
                <a:latin typeface="Arial"/>
                <a:cs typeface="Arial"/>
              </a:rPr>
              <a:t>x</a:t>
            </a:r>
            <a:r>
              <a:rPr sz="1800" baseline="-20833" dirty="0">
                <a:latin typeface="Arial"/>
                <a:cs typeface="Arial"/>
              </a:rPr>
              <a:t>2</a:t>
            </a:r>
            <a:r>
              <a:rPr sz="1800" i="1" dirty="0">
                <a:latin typeface="Arial"/>
                <a:cs typeface="Arial"/>
              </a:rPr>
              <a:t>y</a:t>
            </a:r>
            <a:r>
              <a:rPr sz="1800" baseline="-20833" dirty="0">
                <a:latin typeface="Arial"/>
                <a:cs typeface="Arial"/>
              </a:rPr>
              <a:t>2</a:t>
            </a:r>
            <a:r>
              <a:rPr sz="1800" dirty="0">
                <a:latin typeface="宋体"/>
                <a:cs typeface="宋体"/>
              </a:rPr>
              <a:t>与连杆质心固结，滑块局部坐标</a:t>
            </a:r>
            <a:r>
              <a:rPr sz="1800" spc="10" dirty="0">
                <a:latin typeface="宋体"/>
                <a:cs typeface="宋体"/>
              </a:rPr>
              <a:t>系</a:t>
            </a:r>
            <a:r>
              <a:rPr sz="1800" i="1" spc="-5" dirty="0">
                <a:latin typeface="Arial"/>
                <a:cs typeface="Arial"/>
              </a:rPr>
              <a:t>x</a:t>
            </a:r>
            <a:r>
              <a:rPr sz="1800" spc="-7" baseline="-20833" dirty="0">
                <a:latin typeface="Arial"/>
                <a:cs typeface="Arial"/>
              </a:rPr>
              <a:t>3</a:t>
            </a:r>
            <a:r>
              <a:rPr sz="1800" i="1" spc="-5" dirty="0">
                <a:latin typeface="Arial"/>
                <a:cs typeface="Arial"/>
              </a:rPr>
              <a:t>y</a:t>
            </a:r>
            <a:r>
              <a:rPr sz="1800" spc="-7" baseline="-20833" dirty="0">
                <a:latin typeface="Arial"/>
                <a:cs typeface="Arial"/>
              </a:rPr>
              <a:t>3</a:t>
            </a:r>
            <a:r>
              <a:rPr sz="1800" dirty="0">
                <a:latin typeface="宋体"/>
                <a:cs typeface="宋体"/>
              </a:rPr>
              <a:t>与滑 块质心固结。在机构运动过程中，除了绝对坐标</a:t>
            </a:r>
            <a:r>
              <a:rPr sz="1800" spc="10" dirty="0">
                <a:latin typeface="宋体"/>
                <a:cs typeface="宋体"/>
              </a:rPr>
              <a:t>系</a:t>
            </a:r>
            <a:r>
              <a:rPr sz="1800" i="1" spc="5" dirty="0">
                <a:latin typeface="Arial"/>
                <a:cs typeface="Arial"/>
              </a:rPr>
              <a:t>x</a:t>
            </a:r>
            <a:r>
              <a:rPr sz="1800" spc="7" baseline="-20833" dirty="0">
                <a:latin typeface="Arial"/>
                <a:cs typeface="Arial"/>
              </a:rPr>
              <a:t>0</a:t>
            </a:r>
            <a:r>
              <a:rPr sz="1800" i="1" spc="5" dirty="0">
                <a:latin typeface="Arial"/>
                <a:cs typeface="Arial"/>
              </a:rPr>
              <a:t>y</a:t>
            </a:r>
            <a:r>
              <a:rPr sz="1800" spc="7" baseline="-20833" dirty="0">
                <a:latin typeface="Arial"/>
                <a:cs typeface="Arial"/>
              </a:rPr>
              <a:t>0</a:t>
            </a:r>
            <a:r>
              <a:rPr sz="1800" dirty="0">
                <a:latin typeface="宋体"/>
                <a:cs typeface="宋体"/>
              </a:rPr>
              <a:t>固定不动，曲柄局部坐标 </a:t>
            </a:r>
            <a:r>
              <a:rPr sz="1800" spc="-5" dirty="0">
                <a:latin typeface="宋体"/>
                <a:cs typeface="宋体"/>
              </a:rPr>
              <a:t>系</a:t>
            </a:r>
            <a:r>
              <a:rPr sz="1800" i="1" spc="-5" dirty="0">
                <a:latin typeface="Arial"/>
                <a:cs typeface="Arial"/>
              </a:rPr>
              <a:t>x</a:t>
            </a:r>
            <a:r>
              <a:rPr sz="1800" spc="-7" baseline="-20833" dirty="0">
                <a:latin typeface="Arial"/>
                <a:cs typeface="Arial"/>
              </a:rPr>
              <a:t>1</a:t>
            </a:r>
            <a:r>
              <a:rPr sz="1800" i="1" spc="-5" dirty="0">
                <a:latin typeface="Arial"/>
                <a:cs typeface="Arial"/>
              </a:rPr>
              <a:t>y</a:t>
            </a:r>
            <a:r>
              <a:rPr sz="1800" spc="-7" baseline="-20833" dirty="0">
                <a:latin typeface="Arial"/>
                <a:cs typeface="Arial"/>
              </a:rPr>
              <a:t>1</a:t>
            </a:r>
            <a:r>
              <a:rPr sz="1800" spc="-5" dirty="0">
                <a:latin typeface="宋体"/>
                <a:cs typeface="宋体"/>
              </a:rPr>
              <a:t>、连杆局部坐标</a:t>
            </a:r>
            <a:r>
              <a:rPr sz="1800" dirty="0">
                <a:latin typeface="宋体"/>
                <a:cs typeface="宋体"/>
              </a:rPr>
              <a:t>系</a:t>
            </a:r>
            <a:r>
              <a:rPr sz="1800" i="1" spc="-10" dirty="0">
                <a:latin typeface="Arial"/>
                <a:cs typeface="Arial"/>
              </a:rPr>
              <a:t>x</a:t>
            </a:r>
            <a:r>
              <a:rPr sz="1800" spc="-15" baseline="-20833" dirty="0">
                <a:latin typeface="Arial"/>
                <a:cs typeface="Arial"/>
              </a:rPr>
              <a:t>2</a:t>
            </a:r>
            <a:r>
              <a:rPr sz="1800" i="1" spc="-10" dirty="0">
                <a:latin typeface="Arial"/>
                <a:cs typeface="Arial"/>
              </a:rPr>
              <a:t>y</a:t>
            </a:r>
            <a:r>
              <a:rPr sz="1800" spc="-15" baseline="-20833" dirty="0">
                <a:latin typeface="Arial"/>
                <a:cs typeface="Arial"/>
              </a:rPr>
              <a:t>2</a:t>
            </a:r>
            <a:r>
              <a:rPr sz="1800" spc="-30" dirty="0">
                <a:latin typeface="宋体"/>
                <a:cs typeface="宋体"/>
              </a:rPr>
              <a:t>、</a:t>
            </a:r>
            <a:r>
              <a:rPr sz="1800" dirty="0">
                <a:latin typeface="宋体"/>
                <a:cs typeface="宋体"/>
              </a:rPr>
              <a:t>滑块</a:t>
            </a:r>
            <a:r>
              <a:rPr sz="1800" spc="-10" dirty="0">
                <a:latin typeface="宋体"/>
                <a:cs typeface="宋体"/>
              </a:rPr>
              <a:t>局</a:t>
            </a:r>
            <a:r>
              <a:rPr sz="1800" dirty="0">
                <a:latin typeface="宋体"/>
                <a:cs typeface="宋体"/>
              </a:rPr>
              <a:t>部坐</a:t>
            </a:r>
            <a:r>
              <a:rPr sz="1800" spc="-10" dirty="0">
                <a:latin typeface="宋体"/>
                <a:cs typeface="宋体"/>
              </a:rPr>
              <a:t>标</a:t>
            </a:r>
            <a:r>
              <a:rPr sz="1800" dirty="0">
                <a:latin typeface="宋体"/>
                <a:cs typeface="宋体"/>
              </a:rPr>
              <a:t>系</a:t>
            </a:r>
            <a:r>
              <a:rPr sz="1800" i="1" spc="-5" dirty="0">
                <a:latin typeface="Arial"/>
                <a:cs typeface="Arial"/>
              </a:rPr>
              <a:t>x</a:t>
            </a:r>
            <a:r>
              <a:rPr sz="1800" spc="-7" baseline="-20833" dirty="0">
                <a:latin typeface="Arial"/>
                <a:cs typeface="Arial"/>
              </a:rPr>
              <a:t>3</a:t>
            </a:r>
            <a:r>
              <a:rPr sz="1800" i="1" spc="-5" dirty="0">
                <a:latin typeface="Arial"/>
                <a:cs typeface="Arial"/>
              </a:rPr>
              <a:t>y</a:t>
            </a:r>
            <a:r>
              <a:rPr sz="1800" spc="-7" baseline="-20833" dirty="0">
                <a:latin typeface="Arial"/>
                <a:cs typeface="Arial"/>
              </a:rPr>
              <a:t>3</a:t>
            </a:r>
            <a:r>
              <a:rPr sz="1800" dirty="0">
                <a:latin typeface="宋体"/>
                <a:cs typeface="宋体"/>
              </a:rPr>
              <a:t>都会在</a:t>
            </a:r>
            <a:r>
              <a:rPr sz="1800" spc="-25" dirty="0">
                <a:latin typeface="宋体"/>
                <a:cs typeface="宋体"/>
              </a:rPr>
              <a:t>绝</a:t>
            </a:r>
            <a:r>
              <a:rPr sz="1800" dirty="0">
                <a:latin typeface="宋体"/>
                <a:cs typeface="宋体"/>
              </a:rPr>
              <a:t>对坐标</a:t>
            </a:r>
            <a:r>
              <a:rPr sz="1800" spc="-20" dirty="0">
                <a:latin typeface="宋体"/>
                <a:cs typeface="宋体"/>
              </a:rPr>
              <a:t>系</a:t>
            </a:r>
            <a:r>
              <a:rPr sz="1800" i="1" spc="-5" dirty="0">
                <a:latin typeface="Arial"/>
                <a:cs typeface="Arial"/>
              </a:rPr>
              <a:t>x</a:t>
            </a:r>
            <a:r>
              <a:rPr sz="1800" spc="-7" baseline="-20833" dirty="0">
                <a:latin typeface="Arial"/>
                <a:cs typeface="Arial"/>
              </a:rPr>
              <a:t>0</a:t>
            </a:r>
            <a:r>
              <a:rPr sz="1800" i="1" spc="-5" dirty="0">
                <a:latin typeface="Arial"/>
                <a:cs typeface="Arial"/>
              </a:rPr>
              <a:t>y</a:t>
            </a:r>
            <a:r>
              <a:rPr sz="1800" spc="-7" baseline="-20833" dirty="0">
                <a:latin typeface="Arial"/>
                <a:cs typeface="Arial"/>
              </a:rPr>
              <a:t>0</a:t>
            </a:r>
            <a:r>
              <a:rPr sz="1800" spc="-5" dirty="0">
                <a:latin typeface="宋体"/>
                <a:cs typeface="宋体"/>
              </a:rPr>
              <a:t>中运动。</a:t>
            </a:r>
            <a:endParaRPr sz="1800">
              <a:latin typeface="宋体"/>
              <a:cs typeface="宋体"/>
            </a:endParaRPr>
          </a:p>
          <a:p>
            <a:pPr marL="1317625">
              <a:lnSpc>
                <a:spcPct val="100000"/>
              </a:lnSpc>
              <a:spcBef>
                <a:spcPts val="1410"/>
              </a:spcBef>
              <a:tabLst>
                <a:tab pos="1985010" algn="l"/>
                <a:tab pos="4795520" algn="l"/>
                <a:tab pos="6980555" algn="l"/>
              </a:tabLst>
            </a:pPr>
            <a:r>
              <a:rPr sz="1000" i="1" spc="10" dirty="0">
                <a:latin typeface="Times New Roman"/>
                <a:cs typeface="Times New Roman"/>
              </a:rPr>
              <a:t>y</a:t>
            </a:r>
            <a:r>
              <a:rPr sz="975" i="1" spc="15" baseline="-25641" dirty="0">
                <a:latin typeface="Times New Roman"/>
                <a:cs typeface="Times New Roman"/>
              </a:rPr>
              <a:t>0	</a:t>
            </a:r>
            <a:r>
              <a:rPr sz="1000" i="1" spc="10" dirty="0">
                <a:latin typeface="Times New Roman"/>
                <a:cs typeface="Times New Roman"/>
              </a:rPr>
              <a:t>y</a:t>
            </a:r>
            <a:r>
              <a:rPr sz="975" spc="15" baseline="-25641" dirty="0">
                <a:latin typeface="Times New Roman"/>
                <a:cs typeface="Times New Roman"/>
              </a:rPr>
              <a:t>1	</a:t>
            </a:r>
            <a:r>
              <a:rPr sz="1000" i="1" spc="10" dirty="0">
                <a:latin typeface="Times New Roman"/>
                <a:cs typeface="Times New Roman"/>
              </a:rPr>
              <a:t>y</a:t>
            </a:r>
            <a:r>
              <a:rPr sz="975" spc="15" baseline="-25641" dirty="0">
                <a:latin typeface="Times New Roman"/>
                <a:cs typeface="Times New Roman"/>
              </a:rPr>
              <a:t>2	</a:t>
            </a:r>
            <a:r>
              <a:rPr sz="1000" i="1" spc="10" dirty="0">
                <a:latin typeface="Times New Roman"/>
                <a:cs typeface="Times New Roman"/>
              </a:rPr>
              <a:t>y</a:t>
            </a:r>
            <a:r>
              <a:rPr sz="975" spc="15" baseline="-25641" dirty="0">
                <a:latin typeface="Times New Roman"/>
                <a:cs typeface="Times New Roman"/>
              </a:rPr>
              <a:t>3</a:t>
            </a:r>
            <a:endParaRPr sz="975" baseline="-25641">
              <a:latin typeface="Times New Roman"/>
              <a:cs typeface="Times New Roman"/>
            </a:endParaRPr>
          </a:p>
        </p:txBody>
      </p:sp>
      <p:sp>
        <p:nvSpPr>
          <p:cNvPr id="50" name="object 50"/>
          <p:cNvSpPr txBox="1"/>
          <p:nvPr/>
        </p:nvSpPr>
        <p:spPr>
          <a:xfrm>
            <a:off x="4984241" y="4130166"/>
            <a:ext cx="257175" cy="164465"/>
          </a:xfrm>
          <a:prstGeom prst="rect">
            <a:avLst/>
          </a:prstGeom>
        </p:spPr>
        <p:txBody>
          <a:bodyPr vert="horz" wrap="square" lIns="0" tIns="13970" rIns="0" bIns="0" rtlCol="0">
            <a:spAutoFit/>
          </a:bodyPr>
          <a:lstStyle/>
          <a:p>
            <a:pPr marL="12700">
              <a:lnSpc>
                <a:spcPct val="100000"/>
              </a:lnSpc>
              <a:spcBef>
                <a:spcPts val="110"/>
              </a:spcBef>
            </a:pPr>
            <a:r>
              <a:rPr sz="900" spc="10" dirty="0">
                <a:latin typeface="宋体"/>
                <a:cs typeface="宋体"/>
              </a:rPr>
              <a:t>连杆</a:t>
            </a:r>
            <a:endParaRPr sz="900">
              <a:latin typeface="宋体"/>
              <a:cs typeface="宋体"/>
            </a:endParaRPr>
          </a:p>
        </p:txBody>
      </p:sp>
      <p:sp>
        <p:nvSpPr>
          <p:cNvPr id="51" name="object 51"/>
          <p:cNvSpPr txBox="1"/>
          <p:nvPr/>
        </p:nvSpPr>
        <p:spPr>
          <a:xfrm>
            <a:off x="7176896" y="4163059"/>
            <a:ext cx="257175" cy="164465"/>
          </a:xfrm>
          <a:prstGeom prst="rect">
            <a:avLst/>
          </a:prstGeom>
        </p:spPr>
        <p:txBody>
          <a:bodyPr vert="horz" wrap="square" lIns="0" tIns="13970" rIns="0" bIns="0" rtlCol="0">
            <a:spAutoFit/>
          </a:bodyPr>
          <a:lstStyle/>
          <a:p>
            <a:pPr marL="12700">
              <a:lnSpc>
                <a:spcPct val="100000"/>
              </a:lnSpc>
              <a:spcBef>
                <a:spcPts val="110"/>
              </a:spcBef>
            </a:pPr>
            <a:r>
              <a:rPr sz="900" spc="10" dirty="0">
                <a:latin typeface="宋体"/>
                <a:cs typeface="宋体"/>
              </a:rPr>
              <a:t>滑块</a:t>
            </a:r>
            <a:endParaRPr sz="900">
              <a:latin typeface="宋体"/>
              <a:cs typeface="宋体"/>
            </a:endParaRPr>
          </a:p>
        </p:txBody>
      </p:sp>
      <p:sp>
        <p:nvSpPr>
          <p:cNvPr id="52" name="object 52"/>
          <p:cNvSpPr txBox="1"/>
          <p:nvPr/>
        </p:nvSpPr>
        <p:spPr>
          <a:xfrm>
            <a:off x="1133957" y="3401948"/>
            <a:ext cx="373380" cy="301625"/>
          </a:xfrm>
          <a:prstGeom prst="rect">
            <a:avLst/>
          </a:prstGeom>
        </p:spPr>
        <p:txBody>
          <a:bodyPr vert="horz" wrap="square" lIns="0" tIns="13970" rIns="0" bIns="0" rtlCol="0">
            <a:spAutoFit/>
          </a:bodyPr>
          <a:lstStyle/>
          <a:p>
            <a:pPr marL="12700" marR="5080" indent="57785">
              <a:lnSpc>
                <a:spcPct val="100000"/>
              </a:lnSpc>
              <a:spcBef>
                <a:spcPts val="110"/>
              </a:spcBef>
            </a:pPr>
            <a:r>
              <a:rPr sz="900" spc="10" dirty="0">
                <a:latin typeface="宋体"/>
                <a:cs typeface="宋体"/>
              </a:rPr>
              <a:t>绝对 坐标系</a:t>
            </a:r>
            <a:endParaRPr sz="900">
              <a:latin typeface="宋体"/>
              <a:cs typeface="宋体"/>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172450" cy="318135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曲柄滑块</a:t>
            </a:r>
            <a:r>
              <a:rPr sz="2800" b="1" spc="-5" dirty="0">
                <a:solidFill>
                  <a:srgbClr val="333399"/>
                </a:solidFill>
                <a:latin typeface="宋体"/>
                <a:cs typeface="宋体"/>
              </a:rPr>
              <a:t>机</a:t>
            </a:r>
            <a:r>
              <a:rPr sz="2800" b="1" spc="5" dirty="0">
                <a:solidFill>
                  <a:srgbClr val="333399"/>
                </a:solidFill>
                <a:latin typeface="宋体"/>
                <a:cs typeface="宋体"/>
              </a:rPr>
              <a:t>构</a:t>
            </a:r>
            <a:r>
              <a:rPr sz="2800" b="1"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marR="5080">
              <a:lnSpc>
                <a:spcPct val="100000"/>
              </a:lnSpc>
              <a:spcBef>
                <a:spcPts val="790"/>
              </a:spcBef>
            </a:pPr>
            <a:r>
              <a:rPr sz="1800" dirty="0">
                <a:latin typeface="宋体"/>
                <a:cs typeface="宋体"/>
              </a:rPr>
              <a:t>在</a:t>
            </a:r>
            <a:r>
              <a:rPr sz="1800" dirty="0">
                <a:latin typeface="Arial"/>
                <a:cs typeface="Arial"/>
              </a:rPr>
              <a:t>SimMechanics</a:t>
            </a:r>
            <a:r>
              <a:rPr sz="1800" dirty="0">
                <a:latin typeface="宋体"/>
                <a:cs typeface="宋体"/>
              </a:rPr>
              <a:t>平台中调入</a:t>
            </a:r>
            <a:r>
              <a:rPr sz="1800" dirty="0">
                <a:latin typeface="Arial"/>
                <a:cs typeface="Arial"/>
              </a:rPr>
              <a:t>3</a:t>
            </a:r>
            <a:r>
              <a:rPr sz="1800" dirty="0">
                <a:latin typeface="宋体"/>
                <a:cs typeface="宋体"/>
              </a:rPr>
              <a:t>个转动副和</a:t>
            </a:r>
            <a:r>
              <a:rPr sz="1800" dirty="0">
                <a:latin typeface="Arial"/>
                <a:cs typeface="Arial"/>
              </a:rPr>
              <a:t>1</a:t>
            </a:r>
            <a:r>
              <a:rPr sz="1800" dirty="0">
                <a:latin typeface="宋体"/>
                <a:cs typeface="宋体"/>
              </a:rPr>
              <a:t>个移动副。因为曲柄长</a:t>
            </a:r>
            <a:r>
              <a:rPr sz="1800" spc="-20" dirty="0">
                <a:latin typeface="宋体"/>
                <a:cs typeface="宋体"/>
              </a:rPr>
              <a:t>度</a:t>
            </a:r>
            <a:r>
              <a:rPr sz="1800" spc="-5" dirty="0">
                <a:latin typeface="Arial"/>
                <a:cs typeface="Arial"/>
              </a:rPr>
              <a:t>1m</a:t>
            </a:r>
            <a:r>
              <a:rPr sz="1800" spc="-5" dirty="0">
                <a:latin typeface="宋体"/>
                <a:cs typeface="宋体"/>
              </a:rPr>
              <a:t>，</a:t>
            </a:r>
            <a:r>
              <a:rPr sz="1800" dirty="0">
                <a:latin typeface="宋体"/>
                <a:cs typeface="宋体"/>
              </a:rPr>
              <a:t>所以转 </a:t>
            </a:r>
            <a:r>
              <a:rPr sz="1800" spc="-5" dirty="0">
                <a:latin typeface="宋体"/>
                <a:cs typeface="宋体"/>
              </a:rPr>
              <a:t>动副</a:t>
            </a:r>
            <a:r>
              <a:rPr sz="1800" spc="5" dirty="0">
                <a:latin typeface="Arial"/>
                <a:cs typeface="Arial"/>
              </a:rPr>
              <a:t>1</a:t>
            </a:r>
            <a:r>
              <a:rPr sz="1800" spc="-5" dirty="0">
                <a:latin typeface="宋体"/>
                <a:cs typeface="宋体"/>
              </a:rPr>
              <a:t>至曲柄质心的坐标变换为</a:t>
            </a:r>
            <a:r>
              <a:rPr sz="1800" dirty="0">
                <a:latin typeface="宋体"/>
                <a:cs typeface="宋体"/>
              </a:rPr>
              <a:t>沿</a:t>
            </a:r>
            <a:r>
              <a:rPr sz="1800" i="1" spc="10" dirty="0">
                <a:latin typeface="Arial"/>
                <a:cs typeface="Arial"/>
              </a:rPr>
              <a:t>x</a:t>
            </a:r>
            <a:r>
              <a:rPr sz="1800" spc="-5" dirty="0">
                <a:latin typeface="宋体"/>
                <a:cs typeface="宋体"/>
              </a:rPr>
              <a:t>轴平移</a:t>
            </a:r>
            <a:r>
              <a:rPr sz="1800" dirty="0">
                <a:latin typeface="Arial"/>
                <a:cs typeface="Arial"/>
              </a:rPr>
              <a:t>0.5m</a:t>
            </a:r>
            <a:r>
              <a:rPr sz="1800" dirty="0">
                <a:latin typeface="宋体"/>
                <a:cs typeface="宋体"/>
              </a:rPr>
              <a:t>，</a:t>
            </a:r>
            <a:r>
              <a:rPr sz="1800" spc="-5" dirty="0">
                <a:latin typeface="宋体"/>
                <a:cs typeface="宋体"/>
              </a:rPr>
              <a:t>调入</a:t>
            </a:r>
            <a:r>
              <a:rPr sz="1800" dirty="0">
                <a:latin typeface="Arial"/>
                <a:cs typeface="Arial"/>
              </a:rPr>
              <a:t>Rigid</a:t>
            </a:r>
            <a:r>
              <a:rPr sz="1800" spc="-105" dirty="0">
                <a:latin typeface="Arial"/>
                <a:cs typeface="Arial"/>
              </a:rPr>
              <a:t> </a:t>
            </a:r>
            <a:r>
              <a:rPr sz="1800" spc="-10" dirty="0">
                <a:latin typeface="Arial"/>
                <a:cs typeface="Arial"/>
              </a:rPr>
              <a:t>Transform</a:t>
            </a:r>
            <a:r>
              <a:rPr sz="1800" dirty="0">
                <a:latin typeface="宋体"/>
                <a:cs typeface="宋体"/>
              </a:rPr>
              <a:t>模块，将名 称修改为“转动副</a:t>
            </a:r>
            <a:r>
              <a:rPr sz="1800" dirty="0">
                <a:latin typeface="Arial"/>
                <a:cs typeface="Arial"/>
              </a:rPr>
              <a:t>1</a:t>
            </a:r>
            <a:r>
              <a:rPr sz="1800" dirty="0">
                <a:latin typeface="宋体"/>
                <a:cs typeface="宋体"/>
              </a:rPr>
              <a:t>至曲柄质心”，如</a:t>
            </a:r>
            <a:r>
              <a:rPr sz="1800" spc="5" dirty="0">
                <a:latin typeface="宋体"/>
                <a:cs typeface="宋体"/>
              </a:rPr>
              <a:t>图</a:t>
            </a:r>
            <a:r>
              <a:rPr sz="1800" spc="5" dirty="0">
                <a:latin typeface="Arial"/>
                <a:cs typeface="Arial"/>
              </a:rPr>
              <a:t>9.3</a:t>
            </a:r>
            <a:r>
              <a:rPr sz="1800" dirty="0">
                <a:latin typeface="宋体"/>
                <a:cs typeface="宋体"/>
              </a:rPr>
              <a:t>所示设置“转动副</a:t>
            </a:r>
            <a:r>
              <a:rPr sz="1800" dirty="0">
                <a:latin typeface="Arial"/>
                <a:cs typeface="Arial"/>
              </a:rPr>
              <a:t>1</a:t>
            </a:r>
            <a:r>
              <a:rPr sz="1800" dirty="0">
                <a:latin typeface="宋体"/>
                <a:cs typeface="宋体"/>
              </a:rPr>
              <a:t>至曲柄质心”刚体 坐标变换。把转动副</a:t>
            </a:r>
            <a:r>
              <a:rPr sz="1800" dirty="0">
                <a:latin typeface="Arial"/>
                <a:cs typeface="Arial"/>
              </a:rPr>
              <a:t>1</a:t>
            </a:r>
            <a:r>
              <a:rPr sz="1800" dirty="0">
                <a:latin typeface="宋体"/>
                <a:cs typeface="宋体"/>
              </a:rPr>
              <a:t>模块的</a:t>
            </a:r>
            <a:r>
              <a:rPr sz="1800" dirty="0">
                <a:latin typeface="Arial"/>
                <a:cs typeface="Arial"/>
              </a:rPr>
              <a:t>F</a:t>
            </a:r>
            <a:r>
              <a:rPr sz="1800" dirty="0">
                <a:latin typeface="宋体"/>
                <a:cs typeface="宋体"/>
              </a:rPr>
              <a:t>端口与“转动</a:t>
            </a:r>
            <a:r>
              <a:rPr sz="1800" spc="5" dirty="0">
                <a:latin typeface="宋体"/>
                <a:cs typeface="宋体"/>
              </a:rPr>
              <a:t>副</a:t>
            </a:r>
            <a:r>
              <a:rPr sz="1800" dirty="0">
                <a:latin typeface="Arial"/>
                <a:cs typeface="Arial"/>
              </a:rPr>
              <a:t>1</a:t>
            </a:r>
            <a:r>
              <a:rPr sz="1800" dirty="0">
                <a:latin typeface="宋体"/>
                <a:cs typeface="宋体"/>
              </a:rPr>
              <a:t>至曲柄质心”刚体坐标变换模块 </a:t>
            </a:r>
            <a:r>
              <a:rPr sz="1800" spc="-5" dirty="0">
                <a:latin typeface="宋体"/>
                <a:cs typeface="宋体"/>
              </a:rPr>
              <a:t>的</a:t>
            </a:r>
            <a:r>
              <a:rPr sz="1800" spc="-5" dirty="0">
                <a:latin typeface="Arial"/>
                <a:cs typeface="Arial"/>
              </a:rPr>
              <a:t>B</a:t>
            </a:r>
            <a:r>
              <a:rPr sz="1800" dirty="0">
                <a:latin typeface="宋体"/>
                <a:cs typeface="宋体"/>
              </a:rPr>
              <a:t>端口相连，把“转动</a:t>
            </a:r>
            <a:r>
              <a:rPr sz="1800" spc="-20" dirty="0">
                <a:latin typeface="宋体"/>
                <a:cs typeface="宋体"/>
              </a:rPr>
              <a:t>副</a:t>
            </a:r>
            <a:r>
              <a:rPr sz="1800" spc="5" dirty="0">
                <a:latin typeface="Arial"/>
                <a:cs typeface="Arial"/>
              </a:rPr>
              <a:t>1</a:t>
            </a:r>
            <a:r>
              <a:rPr sz="1800" spc="-5" dirty="0">
                <a:latin typeface="宋体"/>
                <a:cs typeface="宋体"/>
              </a:rPr>
              <a:t>至曲柄质心”刚体坐标变换模块</a:t>
            </a:r>
            <a:r>
              <a:rPr sz="1800" spc="5" dirty="0">
                <a:latin typeface="宋体"/>
                <a:cs typeface="宋体"/>
              </a:rPr>
              <a:t>的</a:t>
            </a:r>
            <a:r>
              <a:rPr sz="1800" dirty="0">
                <a:latin typeface="Arial"/>
                <a:cs typeface="Arial"/>
              </a:rPr>
              <a:t>F</a:t>
            </a:r>
            <a:r>
              <a:rPr sz="1800" spc="-5" dirty="0">
                <a:latin typeface="宋体"/>
                <a:cs typeface="宋体"/>
              </a:rPr>
              <a:t>端口与曲</a:t>
            </a:r>
            <a:r>
              <a:rPr sz="1800" dirty="0">
                <a:latin typeface="宋体"/>
                <a:cs typeface="宋体"/>
              </a:rPr>
              <a:t>柄</a:t>
            </a:r>
            <a:r>
              <a:rPr sz="1800" dirty="0">
                <a:latin typeface="Arial"/>
                <a:cs typeface="Arial"/>
              </a:rPr>
              <a:t>Solid  </a:t>
            </a:r>
            <a:r>
              <a:rPr sz="1800" dirty="0">
                <a:latin typeface="宋体"/>
                <a:cs typeface="宋体"/>
              </a:rPr>
              <a:t>模块相连。再调入</a:t>
            </a:r>
            <a:r>
              <a:rPr sz="1800" dirty="0">
                <a:latin typeface="Arial"/>
                <a:cs typeface="Arial"/>
              </a:rPr>
              <a:t>Rigid</a:t>
            </a:r>
            <a:r>
              <a:rPr sz="1800" spc="-145" dirty="0">
                <a:latin typeface="Arial"/>
                <a:cs typeface="Arial"/>
              </a:rPr>
              <a:t> </a:t>
            </a:r>
            <a:r>
              <a:rPr sz="1800" spc="-5" dirty="0">
                <a:latin typeface="Arial"/>
                <a:cs typeface="Arial"/>
              </a:rPr>
              <a:t>Transform</a:t>
            </a:r>
            <a:r>
              <a:rPr sz="1800" dirty="0">
                <a:latin typeface="宋体"/>
                <a:cs typeface="宋体"/>
              </a:rPr>
              <a:t>模块，将名称修改为“曲柄质心至转动</a:t>
            </a:r>
            <a:r>
              <a:rPr sz="1800" spc="10" dirty="0">
                <a:latin typeface="宋体"/>
                <a:cs typeface="宋体"/>
              </a:rPr>
              <a:t>副</a:t>
            </a:r>
            <a:r>
              <a:rPr sz="1800" dirty="0">
                <a:latin typeface="Arial"/>
                <a:cs typeface="Arial"/>
              </a:rPr>
              <a:t>2</a:t>
            </a:r>
            <a:r>
              <a:rPr sz="1800" dirty="0">
                <a:latin typeface="宋体"/>
                <a:cs typeface="宋体"/>
              </a:rPr>
              <a:t>”，  </a:t>
            </a:r>
            <a:r>
              <a:rPr sz="1800" spc="-5" dirty="0">
                <a:latin typeface="宋体"/>
                <a:cs typeface="宋体"/>
              </a:rPr>
              <a:t>如图</a:t>
            </a:r>
            <a:r>
              <a:rPr sz="1800" dirty="0">
                <a:latin typeface="Arial"/>
                <a:cs typeface="Arial"/>
              </a:rPr>
              <a:t>9.3</a:t>
            </a:r>
            <a:r>
              <a:rPr sz="1800" spc="-5" dirty="0">
                <a:latin typeface="宋体"/>
                <a:cs typeface="宋体"/>
              </a:rPr>
              <a:t>所示设置“曲柄质心至转动</a:t>
            </a:r>
            <a:r>
              <a:rPr sz="1800" dirty="0">
                <a:latin typeface="宋体"/>
                <a:cs typeface="宋体"/>
              </a:rPr>
              <a:t>副</a:t>
            </a:r>
            <a:r>
              <a:rPr sz="1800" dirty="0">
                <a:latin typeface="Arial"/>
                <a:cs typeface="Arial"/>
              </a:rPr>
              <a:t>2</a:t>
            </a:r>
            <a:r>
              <a:rPr sz="1800" dirty="0">
                <a:latin typeface="宋体"/>
                <a:cs typeface="宋体"/>
              </a:rPr>
              <a:t>”</a:t>
            </a:r>
            <a:r>
              <a:rPr sz="1800" spc="-5" dirty="0">
                <a:latin typeface="宋体"/>
                <a:cs typeface="宋体"/>
              </a:rPr>
              <a:t>刚体坐标变换。把曲</a:t>
            </a:r>
            <a:r>
              <a:rPr sz="1800" dirty="0">
                <a:latin typeface="宋体"/>
                <a:cs typeface="宋体"/>
              </a:rPr>
              <a:t>柄</a:t>
            </a:r>
            <a:r>
              <a:rPr sz="1800" dirty="0">
                <a:latin typeface="Arial"/>
                <a:cs typeface="Arial"/>
              </a:rPr>
              <a:t>Solid</a:t>
            </a:r>
            <a:r>
              <a:rPr sz="1800" spc="-5" dirty="0">
                <a:latin typeface="宋体"/>
                <a:cs typeface="宋体"/>
              </a:rPr>
              <a:t>模块与“曲 </a:t>
            </a:r>
            <a:r>
              <a:rPr sz="1800" dirty="0">
                <a:latin typeface="宋体"/>
                <a:cs typeface="宋体"/>
              </a:rPr>
              <a:t>柄质心至转动副</a:t>
            </a:r>
            <a:r>
              <a:rPr sz="1800" dirty="0">
                <a:latin typeface="Arial"/>
                <a:cs typeface="Arial"/>
              </a:rPr>
              <a:t>2</a:t>
            </a:r>
            <a:r>
              <a:rPr sz="1800" dirty="0">
                <a:latin typeface="宋体"/>
                <a:cs typeface="宋体"/>
              </a:rPr>
              <a:t>”刚体坐标变换模块</a:t>
            </a:r>
            <a:r>
              <a:rPr sz="1800" spc="5" dirty="0">
                <a:latin typeface="宋体"/>
                <a:cs typeface="宋体"/>
              </a:rPr>
              <a:t>的</a:t>
            </a:r>
            <a:r>
              <a:rPr sz="1800" spc="-5" dirty="0">
                <a:latin typeface="Arial"/>
                <a:cs typeface="Arial"/>
              </a:rPr>
              <a:t>B</a:t>
            </a:r>
            <a:r>
              <a:rPr sz="1800" dirty="0">
                <a:latin typeface="宋体"/>
                <a:cs typeface="宋体"/>
              </a:rPr>
              <a:t>端口相连，把“曲柄质心至转动</a:t>
            </a:r>
            <a:r>
              <a:rPr sz="1800" spc="-25" dirty="0">
                <a:latin typeface="宋体"/>
                <a:cs typeface="宋体"/>
              </a:rPr>
              <a:t>副</a:t>
            </a:r>
            <a:r>
              <a:rPr sz="1800" dirty="0">
                <a:latin typeface="Arial"/>
                <a:cs typeface="Arial"/>
              </a:rPr>
              <a:t>2</a:t>
            </a:r>
            <a:r>
              <a:rPr sz="1800" dirty="0">
                <a:latin typeface="宋体"/>
                <a:cs typeface="宋体"/>
              </a:rPr>
              <a:t>”  刚体坐标变换模块的</a:t>
            </a:r>
            <a:r>
              <a:rPr sz="1800" dirty="0">
                <a:latin typeface="Arial"/>
                <a:cs typeface="Arial"/>
              </a:rPr>
              <a:t>F</a:t>
            </a:r>
            <a:r>
              <a:rPr sz="1800" dirty="0">
                <a:latin typeface="宋体"/>
                <a:cs typeface="宋体"/>
              </a:rPr>
              <a:t>端口转动</a:t>
            </a:r>
            <a:r>
              <a:rPr sz="1800" spc="5" dirty="0">
                <a:latin typeface="宋体"/>
                <a:cs typeface="宋体"/>
              </a:rPr>
              <a:t>副</a:t>
            </a:r>
            <a:r>
              <a:rPr sz="1800" dirty="0">
                <a:latin typeface="Arial"/>
                <a:cs typeface="Arial"/>
              </a:rPr>
              <a:t>2</a:t>
            </a:r>
            <a:r>
              <a:rPr sz="1800" dirty="0">
                <a:latin typeface="宋体"/>
                <a:cs typeface="宋体"/>
              </a:rPr>
              <a:t>模块的</a:t>
            </a:r>
            <a:r>
              <a:rPr sz="1800" dirty="0">
                <a:latin typeface="Arial"/>
                <a:cs typeface="Arial"/>
              </a:rPr>
              <a:t>B</a:t>
            </a:r>
            <a:r>
              <a:rPr sz="1800" dirty="0">
                <a:latin typeface="宋体"/>
                <a:cs typeface="宋体"/>
              </a:rPr>
              <a:t>端口相连。</a:t>
            </a:r>
            <a:endParaRPr sz="1800">
              <a:latin typeface="宋体"/>
              <a:cs typeface="宋体"/>
            </a:endParaRPr>
          </a:p>
        </p:txBody>
      </p:sp>
      <p:sp>
        <p:nvSpPr>
          <p:cNvPr id="4" name="object 4"/>
          <p:cNvSpPr/>
          <p:nvPr/>
        </p:nvSpPr>
        <p:spPr>
          <a:xfrm>
            <a:off x="3115055" y="4437888"/>
            <a:ext cx="3218688" cy="1295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3067" y="353695"/>
            <a:ext cx="5855335" cy="1962150"/>
          </a:xfrm>
          <a:prstGeom prst="rect">
            <a:avLst/>
          </a:prstGeom>
        </p:spPr>
        <p:txBody>
          <a:bodyPr vert="horz" wrap="square" lIns="0" tIns="12700" rIns="0" bIns="0" rtlCol="0">
            <a:spAutoFit/>
          </a:bodyPr>
          <a:lstStyle/>
          <a:p>
            <a:pPr marL="3096260">
              <a:lnSpc>
                <a:spcPct val="100000"/>
              </a:lnSpc>
              <a:spcBef>
                <a:spcPts val="100"/>
              </a:spcBef>
            </a:pPr>
            <a:r>
              <a:rPr dirty="0">
                <a:latin typeface="华文新魏"/>
                <a:cs typeface="华文新魏"/>
              </a:rPr>
              <a:t>参考资料</a:t>
            </a:r>
          </a:p>
          <a:p>
            <a:pPr marL="12700" marR="5080">
              <a:lnSpc>
                <a:spcPct val="150100"/>
              </a:lnSpc>
              <a:spcBef>
                <a:spcPts val="835"/>
              </a:spcBef>
            </a:pPr>
            <a:r>
              <a:rPr sz="2800" b="1" spc="15" dirty="0">
                <a:solidFill>
                  <a:srgbClr val="333399"/>
                </a:solidFill>
                <a:latin typeface="宋体"/>
                <a:cs typeface="宋体"/>
              </a:rPr>
              <a:t>平时课堂</a:t>
            </a:r>
            <a:r>
              <a:rPr sz="2800" b="1" spc="-5" dirty="0">
                <a:solidFill>
                  <a:srgbClr val="333399"/>
                </a:solidFill>
                <a:latin typeface="宋体"/>
                <a:cs typeface="宋体"/>
              </a:rPr>
              <a:t>和课后</a:t>
            </a:r>
            <a:r>
              <a:rPr sz="2800" b="1" spc="15" dirty="0">
                <a:solidFill>
                  <a:srgbClr val="333399"/>
                </a:solidFill>
                <a:latin typeface="宋体"/>
                <a:cs typeface="宋体"/>
              </a:rPr>
              <a:t>练</a:t>
            </a:r>
            <a:r>
              <a:rPr sz="2800" b="1" spc="-5" dirty="0">
                <a:solidFill>
                  <a:srgbClr val="333399"/>
                </a:solidFill>
                <a:latin typeface="宋体"/>
                <a:cs typeface="宋体"/>
              </a:rPr>
              <a:t>习，期末大</a:t>
            </a:r>
            <a:r>
              <a:rPr sz="2800" b="1" spc="15" dirty="0">
                <a:solidFill>
                  <a:srgbClr val="333399"/>
                </a:solidFill>
                <a:latin typeface="宋体"/>
                <a:cs typeface="宋体"/>
              </a:rPr>
              <a:t>作</a:t>
            </a:r>
            <a:r>
              <a:rPr sz="2800" b="1" spc="-5" dirty="0">
                <a:solidFill>
                  <a:srgbClr val="333399"/>
                </a:solidFill>
                <a:latin typeface="宋体"/>
                <a:cs typeface="宋体"/>
              </a:rPr>
              <a:t>业 </a:t>
            </a:r>
            <a:r>
              <a:rPr sz="2800" b="1" spc="15" dirty="0">
                <a:solidFill>
                  <a:srgbClr val="333399"/>
                </a:solidFill>
                <a:latin typeface="宋体"/>
                <a:cs typeface="宋体"/>
              </a:rPr>
              <a:t>上课请带</a:t>
            </a:r>
            <a:r>
              <a:rPr sz="2800" b="1" spc="-5" dirty="0">
                <a:solidFill>
                  <a:srgbClr val="333399"/>
                </a:solidFill>
                <a:latin typeface="宋体"/>
                <a:cs typeface="宋体"/>
              </a:rPr>
              <a:t>笔记本</a:t>
            </a:r>
            <a:r>
              <a:rPr sz="2800" b="1" spc="15" dirty="0">
                <a:solidFill>
                  <a:srgbClr val="333399"/>
                </a:solidFill>
                <a:latin typeface="宋体"/>
                <a:cs typeface="宋体"/>
              </a:rPr>
              <a:t>电</a:t>
            </a:r>
            <a:r>
              <a:rPr sz="2800" b="1" spc="-5" dirty="0">
                <a:solidFill>
                  <a:srgbClr val="333399"/>
                </a:solidFill>
                <a:latin typeface="宋体"/>
                <a:cs typeface="宋体"/>
              </a:rPr>
              <a:t>脑，安</a:t>
            </a:r>
            <a:r>
              <a:rPr sz="2800" b="1" spc="-15" dirty="0">
                <a:solidFill>
                  <a:srgbClr val="333399"/>
                </a:solidFill>
                <a:latin typeface="宋体"/>
                <a:cs typeface="宋体"/>
              </a:rPr>
              <a:t>装</a:t>
            </a:r>
            <a:r>
              <a:rPr sz="2800" b="1" spc="-10" dirty="0">
                <a:solidFill>
                  <a:srgbClr val="333399"/>
                </a:solidFill>
                <a:latin typeface="Times New Roman"/>
                <a:cs typeface="Times New Roman"/>
              </a:rPr>
              <a:t>M</a:t>
            </a:r>
            <a:r>
              <a:rPr sz="2800" b="1" spc="-229" dirty="0">
                <a:solidFill>
                  <a:srgbClr val="333399"/>
                </a:solidFill>
                <a:latin typeface="Times New Roman"/>
                <a:cs typeface="Times New Roman"/>
              </a:rPr>
              <a:t>A</a:t>
            </a:r>
            <a:r>
              <a:rPr sz="2800" b="1" spc="5" dirty="0">
                <a:solidFill>
                  <a:srgbClr val="333399"/>
                </a:solidFill>
                <a:latin typeface="Times New Roman"/>
                <a:cs typeface="Times New Roman"/>
              </a:rPr>
              <a:t>TL</a:t>
            </a:r>
            <a:r>
              <a:rPr sz="2800" b="1" spc="-15" dirty="0">
                <a:solidFill>
                  <a:srgbClr val="333399"/>
                </a:solidFill>
                <a:latin typeface="Times New Roman"/>
                <a:cs typeface="Times New Roman"/>
              </a:rPr>
              <a:t>A</a:t>
            </a:r>
            <a:r>
              <a:rPr sz="2800" b="1" spc="5" dirty="0">
                <a:solidFill>
                  <a:srgbClr val="333399"/>
                </a:solidFill>
                <a:latin typeface="Times New Roman"/>
                <a:cs typeface="Times New Roman"/>
              </a:rPr>
              <a:t>B</a:t>
            </a:r>
            <a:endParaRPr sz="2800">
              <a:latin typeface="Times New Roman"/>
              <a:cs typeface="Times New Roman"/>
            </a:endParaRPr>
          </a:p>
        </p:txBody>
      </p:sp>
      <p:sp>
        <p:nvSpPr>
          <p:cNvPr id="3" name="object 3"/>
          <p:cNvSpPr txBox="1"/>
          <p:nvPr/>
        </p:nvSpPr>
        <p:spPr>
          <a:xfrm>
            <a:off x="563067" y="2927172"/>
            <a:ext cx="7870190" cy="1736089"/>
          </a:xfrm>
          <a:prstGeom prst="rect">
            <a:avLst/>
          </a:prstGeom>
        </p:spPr>
        <p:txBody>
          <a:bodyPr vert="horz" wrap="square" lIns="0" tIns="229235" rIns="0" bIns="0" rtlCol="0">
            <a:spAutoFit/>
          </a:bodyPr>
          <a:lstStyle/>
          <a:p>
            <a:pPr marL="12700">
              <a:lnSpc>
                <a:spcPct val="100000"/>
              </a:lnSpc>
              <a:spcBef>
                <a:spcPts val="1805"/>
              </a:spcBef>
            </a:pPr>
            <a:r>
              <a:rPr sz="2800" b="1" spc="20" dirty="0">
                <a:solidFill>
                  <a:srgbClr val="333399"/>
                </a:solidFill>
                <a:latin typeface="宋体"/>
                <a:cs typeface="宋体"/>
              </a:rPr>
              <a:t>提交作业</a:t>
            </a:r>
            <a:r>
              <a:rPr sz="2800" b="1" spc="-5" dirty="0">
                <a:solidFill>
                  <a:srgbClr val="333399"/>
                </a:solidFill>
                <a:latin typeface="宋体"/>
                <a:cs typeface="宋体"/>
              </a:rPr>
              <a:t>：</a:t>
            </a:r>
            <a:r>
              <a:rPr sz="2800" b="1" spc="-5" dirty="0">
                <a:solidFill>
                  <a:srgbClr val="333399"/>
                </a:solidFill>
                <a:latin typeface="Times New Roman"/>
                <a:cs typeface="Times New Roman"/>
                <a:hlinkClick r:id="rId2"/>
              </a:rPr>
              <a:t>2000bu@tongji.edu.cn</a:t>
            </a:r>
            <a:endParaRPr sz="2800">
              <a:latin typeface="Times New Roman"/>
              <a:cs typeface="Times New Roman"/>
            </a:endParaRPr>
          </a:p>
          <a:p>
            <a:pPr marL="12700" marR="5080">
              <a:lnSpc>
                <a:spcPts val="3340"/>
              </a:lnSpc>
              <a:spcBef>
                <a:spcPts val="1830"/>
              </a:spcBef>
            </a:pPr>
            <a:r>
              <a:rPr sz="2800" b="1" spc="15" dirty="0">
                <a:solidFill>
                  <a:srgbClr val="333399"/>
                </a:solidFill>
                <a:latin typeface="宋体"/>
                <a:cs typeface="宋体"/>
              </a:rPr>
              <a:t>课件下载</a:t>
            </a:r>
            <a:r>
              <a:rPr sz="2800" b="1" spc="-5" dirty="0">
                <a:solidFill>
                  <a:srgbClr val="333399"/>
                </a:solidFill>
                <a:latin typeface="宋体"/>
                <a:cs typeface="宋体"/>
              </a:rPr>
              <a:t>：同济</a:t>
            </a:r>
            <a:r>
              <a:rPr sz="2800" b="1" spc="25" dirty="0">
                <a:solidFill>
                  <a:srgbClr val="333399"/>
                </a:solidFill>
                <a:latin typeface="宋体"/>
                <a:cs typeface="宋体"/>
              </a:rPr>
              <a:t>邮</a:t>
            </a:r>
            <a:r>
              <a:rPr sz="2800" b="1" dirty="0">
                <a:solidFill>
                  <a:srgbClr val="333399"/>
                </a:solidFill>
                <a:latin typeface="宋体"/>
                <a:cs typeface="宋体"/>
              </a:rPr>
              <a:t>箱</a:t>
            </a:r>
            <a:r>
              <a:rPr sz="2800" spc="2685" dirty="0">
                <a:solidFill>
                  <a:srgbClr val="333399"/>
                </a:solidFill>
                <a:latin typeface="Wingdings"/>
                <a:cs typeface="Wingdings"/>
              </a:rPr>
              <a:t>→</a:t>
            </a:r>
            <a:r>
              <a:rPr sz="2800" b="1" spc="-5" dirty="0">
                <a:solidFill>
                  <a:srgbClr val="333399"/>
                </a:solidFill>
                <a:latin typeface="宋体"/>
                <a:cs typeface="宋体"/>
              </a:rPr>
              <a:t>网</a:t>
            </a:r>
            <a:r>
              <a:rPr sz="2800" b="1" spc="15" dirty="0">
                <a:solidFill>
                  <a:srgbClr val="333399"/>
                </a:solidFill>
                <a:latin typeface="宋体"/>
                <a:cs typeface="宋体"/>
              </a:rPr>
              <a:t>络</a:t>
            </a:r>
            <a:r>
              <a:rPr sz="2800" b="1" spc="-5" dirty="0">
                <a:solidFill>
                  <a:srgbClr val="333399"/>
                </a:solidFill>
                <a:latin typeface="宋体"/>
                <a:cs typeface="宋体"/>
              </a:rPr>
              <a:t>硬盘</a:t>
            </a:r>
            <a:r>
              <a:rPr sz="2800" spc="2710" dirty="0">
                <a:solidFill>
                  <a:srgbClr val="333399"/>
                </a:solidFill>
                <a:latin typeface="Wingdings"/>
                <a:cs typeface="Wingdings"/>
              </a:rPr>
              <a:t>→</a:t>
            </a:r>
            <a:r>
              <a:rPr sz="2800" b="1" spc="-5" dirty="0">
                <a:solidFill>
                  <a:srgbClr val="333399"/>
                </a:solidFill>
                <a:latin typeface="宋体"/>
                <a:cs typeface="宋体"/>
              </a:rPr>
              <a:t>更多</a:t>
            </a:r>
            <a:r>
              <a:rPr sz="2800" spc="2705" dirty="0">
                <a:solidFill>
                  <a:srgbClr val="333399"/>
                </a:solidFill>
                <a:latin typeface="Wingdings"/>
                <a:cs typeface="Wingdings"/>
              </a:rPr>
              <a:t>→</a:t>
            </a:r>
            <a:r>
              <a:rPr sz="2800" b="1" spc="-5" dirty="0">
                <a:solidFill>
                  <a:srgbClr val="333399"/>
                </a:solidFill>
                <a:latin typeface="宋体"/>
                <a:cs typeface="宋体"/>
              </a:rPr>
              <a:t>查</a:t>
            </a:r>
            <a:r>
              <a:rPr sz="2800" b="1" spc="-2655" dirty="0">
                <a:solidFill>
                  <a:srgbClr val="333399"/>
                </a:solidFill>
                <a:latin typeface="宋体"/>
                <a:cs typeface="宋体"/>
              </a:rPr>
              <a:t>看 </a:t>
            </a:r>
            <a:r>
              <a:rPr sz="2800" b="1" spc="-5" dirty="0">
                <a:solidFill>
                  <a:srgbClr val="333399"/>
                </a:solidFill>
                <a:latin typeface="宋体"/>
                <a:cs typeface="宋体"/>
              </a:rPr>
              <a:t>站内</a:t>
            </a:r>
            <a:r>
              <a:rPr sz="2800" b="1" spc="15" dirty="0">
                <a:solidFill>
                  <a:srgbClr val="333399"/>
                </a:solidFill>
                <a:latin typeface="宋体"/>
                <a:cs typeface="宋体"/>
              </a:rPr>
              <a:t>用户共</a:t>
            </a:r>
            <a:r>
              <a:rPr sz="2800" b="1" spc="-15" dirty="0">
                <a:solidFill>
                  <a:srgbClr val="333399"/>
                </a:solidFill>
                <a:latin typeface="宋体"/>
                <a:cs typeface="宋体"/>
              </a:rPr>
              <a:t>享</a:t>
            </a:r>
            <a:r>
              <a:rPr sz="2800" spc="2710" dirty="0">
                <a:solidFill>
                  <a:srgbClr val="333399"/>
                </a:solidFill>
                <a:latin typeface="Wingdings"/>
                <a:cs typeface="Wingdings"/>
              </a:rPr>
              <a:t>→</a:t>
            </a:r>
            <a:r>
              <a:rPr sz="2800" b="1" spc="10" dirty="0">
                <a:solidFill>
                  <a:srgbClr val="333399"/>
                </a:solidFill>
                <a:latin typeface="宋体"/>
                <a:cs typeface="宋体"/>
              </a:rPr>
              <a:t>请</a:t>
            </a:r>
            <a:r>
              <a:rPr sz="2800" b="1" spc="-5" dirty="0">
                <a:solidFill>
                  <a:srgbClr val="333399"/>
                </a:solidFill>
                <a:latin typeface="宋体"/>
                <a:cs typeface="宋体"/>
              </a:rPr>
              <a:t>输入要</a:t>
            </a:r>
            <a:r>
              <a:rPr sz="2800" b="1" spc="-15" dirty="0">
                <a:solidFill>
                  <a:srgbClr val="333399"/>
                </a:solidFill>
                <a:latin typeface="宋体"/>
                <a:cs typeface="宋体"/>
              </a:rPr>
              <a:t>查</a:t>
            </a:r>
            <a:r>
              <a:rPr sz="2800" b="1" spc="-5" dirty="0">
                <a:solidFill>
                  <a:srgbClr val="333399"/>
                </a:solidFill>
                <a:latin typeface="宋体"/>
                <a:cs typeface="宋体"/>
              </a:rPr>
              <a:t>看</a:t>
            </a:r>
            <a:r>
              <a:rPr sz="2800" b="1" spc="10" dirty="0">
                <a:solidFill>
                  <a:srgbClr val="333399"/>
                </a:solidFill>
                <a:latin typeface="宋体"/>
                <a:cs typeface="宋体"/>
              </a:rPr>
              <a:t>的</a:t>
            </a:r>
            <a:r>
              <a:rPr sz="2800" b="1" spc="-5" dirty="0">
                <a:solidFill>
                  <a:srgbClr val="333399"/>
                </a:solidFill>
                <a:latin typeface="宋体"/>
                <a:cs typeface="宋体"/>
              </a:rPr>
              <a:t>用户名 </a:t>
            </a:r>
            <a:r>
              <a:rPr sz="2800" b="1" dirty="0">
                <a:solidFill>
                  <a:srgbClr val="333399"/>
                </a:solidFill>
                <a:latin typeface="宋体"/>
                <a:cs typeface="宋体"/>
              </a:rPr>
              <a:t>：</a:t>
            </a:r>
            <a:r>
              <a:rPr sz="2800" b="1" dirty="0">
                <a:solidFill>
                  <a:srgbClr val="333399"/>
                </a:solidFill>
                <a:latin typeface="Times New Roman"/>
                <a:cs typeface="Times New Roman"/>
              </a:rPr>
              <a:t>2000bu</a:t>
            </a:r>
            <a:endParaRPr sz="2800">
              <a:latin typeface="Times New Roman"/>
              <a:cs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348980" cy="290703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曲柄滑块</a:t>
            </a:r>
            <a:r>
              <a:rPr sz="2800" b="1" spc="-5" dirty="0">
                <a:solidFill>
                  <a:srgbClr val="333399"/>
                </a:solidFill>
                <a:latin typeface="宋体"/>
                <a:cs typeface="宋体"/>
              </a:rPr>
              <a:t>机</a:t>
            </a:r>
            <a:r>
              <a:rPr sz="2800" b="1" spc="5" dirty="0">
                <a:solidFill>
                  <a:srgbClr val="333399"/>
                </a:solidFill>
                <a:latin typeface="宋体"/>
                <a:cs typeface="宋体"/>
              </a:rPr>
              <a:t>构</a:t>
            </a:r>
            <a:r>
              <a:rPr sz="2800" b="1"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a:lnSpc>
                <a:spcPct val="100000"/>
              </a:lnSpc>
              <a:spcBef>
                <a:spcPts val="790"/>
              </a:spcBef>
            </a:pPr>
            <a:r>
              <a:rPr sz="1800" dirty="0">
                <a:latin typeface="宋体"/>
                <a:cs typeface="宋体"/>
              </a:rPr>
              <a:t>因为连杆长度</a:t>
            </a:r>
            <a:r>
              <a:rPr sz="1800" dirty="0">
                <a:latin typeface="Arial"/>
                <a:cs typeface="Arial"/>
              </a:rPr>
              <a:t>4m</a:t>
            </a:r>
            <a:r>
              <a:rPr sz="1800" dirty="0">
                <a:latin typeface="宋体"/>
                <a:cs typeface="宋体"/>
              </a:rPr>
              <a:t>，所以转动副</a:t>
            </a:r>
            <a:r>
              <a:rPr sz="1800" dirty="0">
                <a:latin typeface="Arial"/>
                <a:cs typeface="Arial"/>
              </a:rPr>
              <a:t>2</a:t>
            </a:r>
            <a:r>
              <a:rPr sz="1800" dirty="0">
                <a:latin typeface="宋体"/>
                <a:cs typeface="宋体"/>
              </a:rPr>
              <a:t>至连杆质心的坐标变换为</a:t>
            </a:r>
            <a:r>
              <a:rPr sz="1800" spc="-20" dirty="0">
                <a:latin typeface="宋体"/>
                <a:cs typeface="宋体"/>
              </a:rPr>
              <a:t>沿</a:t>
            </a:r>
            <a:r>
              <a:rPr sz="1800" i="1" spc="10" dirty="0">
                <a:latin typeface="Arial"/>
                <a:cs typeface="Arial"/>
              </a:rPr>
              <a:t>x</a:t>
            </a:r>
            <a:r>
              <a:rPr sz="1800" dirty="0">
                <a:latin typeface="宋体"/>
                <a:cs typeface="宋体"/>
              </a:rPr>
              <a:t>轴平</a:t>
            </a:r>
            <a:r>
              <a:rPr sz="1800" spc="-5" dirty="0">
                <a:latin typeface="宋体"/>
                <a:cs typeface="宋体"/>
              </a:rPr>
              <a:t>移</a:t>
            </a:r>
            <a:r>
              <a:rPr sz="1800" dirty="0">
                <a:latin typeface="Arial"/>
                <a:cs typeface="Arial"/>
              </a:rPr>
              <a:t>2m</a:t>
            </a:r>
            <a:r>
              <a:rPr sz="1800" dirty="0">
                <a:latin typeface="宋体"/>
                <a:cs typeface="宋体"/>
              </a:rPr>
              <a:t>，调入</a:t>
            </a:r>
            <a:endParaRPr sz="1800">
              <a:latin typeface="宋体"/>
              <a:cs typeface="宋体"/>
            </a:endParaRPr>
          </a:p>
          <a:p>
            <a:pPr marL="12700">
              <a:lnSpc>
                <a:spcPct val="100000"/>
              </a:lnSpc>
            </a:pPr>
            <a:r>
              <a:rPr sz="1800" dirty="0">
                <a:latin typeface="Arial"/>
                <a:cs typeface="Arial"/>
              </a:rPr>
              <a:t>Rigid</a:t>
            </a:r>
            <a:r>
              <a:rPr sz="1800" spc="-65" dirty="0">
                <a:latin typeface="Arial"/>
                <a:cs typeface="Arial"/>
              </a:rPr>
              <a:t> </a:t>
            </a:r>
            <a:r>
              <a:rPr sz="1800" spc="-10" dirty="0">
                <a:latin typeface="Arial"/>
                <a:cs typeface="Arial"/>
              </a:rPr>
              <a:t>Transform</a:t>
            </a:r>
            <a:r>
              <a:rPr sz="1800" spc="-5" dirty="0">
                <a:latin typeface="宋体"/>
                <a:cs typeface="宋体"/>
              </a:rPr>
              <a:t>模块，将名称修改为“转动</a:t>
            </a:r>
            <a:r>
              <a:rPr sz="1800" spc="5" dirty="0">
                <a:latin typeface="宋体"/>
                <a:cs typeface="宋体"/>
              </a:rPr>
              <a:t>副</a:t>
            </a:r>
            <a:r>
              <a:rPr sz="1800" spc="5" dirty="0">
                <a:latin typeface="Arial"/>
                <a:cs typeface="Arial"/>
              </a:rPr>
              <a:t>2</a:t>
            </a:r>
            <a:r>
              <a:rPr sz="1800" spc="-5" dirty="0">
                <a:latin typeface="宋体"/>
                <a:cs typeface="宋体"/>
              </a:rPr>
              <a:t>至连杆质心”，如</a:t>
            </a:r>
            <a:r>
              <a:rPr sz="1800" dirty="0">
                <a:latin typeface="宋体"/>
                <a:cs typeface="宋体"/>
              </a:rPr>
              <a:t>图</a:t>
            </a:r>
            <a:r>
              <a:rPr sz="1800" dirty="0">
                <a:latin typeface="Arial"/>
                <a:cs typeface="Arial"/>
              </a:rPr>
              <a:t>9.4</a:t>
            </a:r>
            <a:r>
              <a:rPr sz="1800" dirty="0">
                <a:latin typeface="宋体"/>
                <a:cs typeface="宋体"/>
              </a:rPr>
              <a:t>所示设置</a:t>
            </a:r>
            <a:endParaRPr sz="1800">
              <a:latin typeface="宋体"/>
              <a:cs typeface="宋体"/>
            </a:endParaRPr>
          </a:p>
          <a:p>
            <a:pPr marL="12700" marR="5080">
              <a:lnSpc>
                <a:spcPct val="100000"/>
              </a:lnSpc>
              <a:spcBef>
                <a:spcPts val="5"/>
              </a:spcBef>
            </a:pPr>
            <a:r>
              <a:rPr sz="1800" dirty="0">
                <a:latin typeface="宋体"/>
                <a:cs typeface="宋体"/>
              </a:rPr>
              <a:t>“转动副</a:t>
            </a:r>
            <a:r>
              <a:rPr sz="1800" dirty="0">
                <a:latin typeface="Arial"/>
                <a:cs typeface="Arial"/>
              </a:rPr>
              <a:t>2</a:t>
            </a:r>
            <a:r>
              <a:rPr sz="1800" dirty="0">
                <a:latin typeface="宋体"/>
                <a:cs typeface="宋体"/>
              </a:rPr>
              <a:t>至连杆质心”刚体坐标变换。把转动</a:t>
            </a:r>
            <a:r>
              <a:rPr sz="1800" spc="10" dirty="0">
                <a:latin typeface="宋体"/>
                <a:cs typeface="宋体"/>
              </a:rPr>
              <a:t>副</a:t>
            </a:r>
            <a:r>
              <a:rPr sz="1800" dirty="0">
                <a:latin typeface="Arial"/>
                <a:cs typeface="Arial"/>
              </a:rPr>
              <a:t>2</a:t>
            </a:r>
            <a:r>
              <a:rPr sz="1800" dirty="0">
                <a:latin typeface="宋体"/>
                <a:cs typeface="宋体"/>
              </a:rPr>
              <a:t>模块</a:t>
            </a:r>
            <a:r>
              <a:rPr sz="1800" spc="-5" dirty="0">
                <a:latin typeface="宋体"/>
                <a:cs typeface="宋体"/>
              </a:rPr>
              <a:t>的</a:t>
            </a:r>
            <a:r>
              <a:rPr sz="1800" dirty="0">
                <a:latin typeface="Arial"/>
                <a:cs typeface="Arial"/>
              </a:rPr>
              <a:t>F</a:t>
            </a:r>
            <a:r>
              <a:rPr sz="1800" dirty="0">
                <a:latin typeface="宋体"/>
                <a:cs typeface="宋体"/>
              </a:rPr>
              <a:t>端口与“转动</a:t>
            </a:r>
            <a:r>
              <a:rPr sz="1800" spc="5" dirty="0">
                <a:latin typeface="宋体"/>
                <a:cs typeface="宋体"/>
              </a:rPr>
              <a:t>副</a:t>
            </a:r>
            <a:r>
              <a:rPr sz="1800" dirty="0">
                <a:latin typeface="Arial"/>
                <a:cs typeface="Arial"/>
              </a:rPr>
              <a:t>2</a:t>
            </a:r>
            <a:r>
              <a:rPr sz="1800" dirty="0">
                <a:latin typeface="宋体"/>
                <a:cs typeface="宋体"/>
              </a:rPr>
              <a:t>至连 杆质心”刚体坐标变换模块</a:t>
            </a:r>
            <a:r>
              <a:rPr sz="1800" spc="5" dirty="0">
                <a:latin typeface="宋体"/>
                <a:cs typeface="宋体"/>
              </a:rPr>
              <a:t>的</a:t>
            </a:r>
            <a:r>
              <a:rPr sz="1800" spc="-5" dirty="0">
                <a:latin typeface="Arial"/>
                <a:cs typeface="Arial"/>
              </a:rPr>
              <a:t>B</a:t>
            </a:r>
            <a:r>
              <a:rPr sz="1800" dirty="0">
                <a:latin typeface="宋体"/>
                <a:cs typeface="宋体"/>
              </a:rPr>
              <a:t>端口相连，把“转动</a:t>
            </a:r>
            <a:r>
              <a:rPr sz="1800" spc="5" dirty="0">
                <a:latin typeface="宋体"/>
                <a:cs typeface="宋体"/>
              </a:rPr>
              <a:t>副</a:t>
            </a:r>
            <a:r>
              <a:rPr sz="1800" dirty="0">
                <a:latin typeface="Arial"/>
                <a:cs typeface="Arial"/>
              </a:rPr>
              <a:t>2</a:t>
            </a:r>
            <a:r>
              <a:rPr sz="1800" dirty="0">
                <a:latin typeface="宋体"/>
                <a:cs typeface="宋体"/>
              </a:rPr>
              <a:t>至连杆质心”刚体坐标变 </a:t>
            </a:r>
            <a:r>
              <a:rPr sz="1800" spc="-5" dirty="0">
                <a:latin typeface="宋体"/>
                <a:cs typeface="宋体"/>
              </a:rPr>
              <a:t>换模块</a:t>
            </a:r>
            <a:r>
              <a:rPr sz="1800" dirty="0">
                <a:latin typeface="宋体"/>
                <a:cs typeface="宋体"/>
              </a:rPr>
              <a:t>的</a:t>
            </a:r>
            <a:r>
              <a:rPr sz="1800" dirty="0">
                <a:latin typeface="Arial"/>
                <a:cs typeface="Arial"/>
              </a:rPr>
              <a:t>F</a:t>
            </a:r>
            <a:r>
              <a:rPr sz="1800" spc="-5" dirty="0">
                <a:latin typeface="宋体"/>
                <a:cs typeface="宋体"/>
              </a:rPr>
              <a:t>端口与连杆</a:t>
            </a:r>
            <a:r>
              <a:rPr sz="1800" dirty="0">
                <a:latin typeface="Arial"/>
                <a:cs typeface="Arial"/>
              </a:rPr>
              <a:t>Solid</a:t>
            </a:r>
            <a:r>
              <a:rPr sz="1800" spc="-5" dirty="0">
                <a:latin typeface="宋体"/>
                <a:cs typeface="宋体"/>
              </a:rPr>
              <a:t>模块相连。再调</a:t>
            </a:r>
            <a:r>
              <a:rPr sz="1800" dirty="0">
                <a:latin typeface="宋体"/>
                <a:cs typeface="宋体"/>
              </a:rPr>
              <a:t>入</a:t>
            </a:r>
            <a:r>
              <a:rPr sz="1800" dirty="0">
                <a:latin typeface="Arial"/>
                <a:cs typeface="Arial"/>
              </a:rPr>
              <a:t>Rigid</a:t>
            </a:r>
            <a:r>
              <a:rPr sz="1800" spc="-85" dirty="0">
                <a:latin typeface="Arial"/>
                <a:cs typeface="Arial"/>
              </a:rPr>
              <a:t> </a:t>
            </a:r>
            <a:r>
              <a:rPr sz="1800" spc="-10" dirty="0">
                <a:latin typeface="Arial"/>
                <a:cs typeface="Arial"/>
              </a:rPr>
              <a:t>Transform</a:t>
            </a:r>
            <a:r>
              <a:rPr sz="1800" dirty="0">
                <a:latin typeface="宋体"/>
                <a:cs typeface="宋体"/>
              </a:rPr>
              <a:t>模块，将名称修改 为“连杆质心至转动副</a:t>
            </a:r>
            <a:r>
              <a:rPr sz="1800" dirty="0">
                <a:latin typeface="Arial"/>
                <a:cs typeface="Arial"/>
              </a:rPr>
              <a:t>3</a:t>
            </a:r>
            <a:r>
              <a:rPr sz="1800" dirty="0">
                <a:latin typeface="宋体"/>
                <a:cs typeface="宋体"/>
              </a:rPr>
              <a:t>”，如图</a:t>
            </a:r>
            <a:r>
              <a:rPr sz="1800" dirty="0">
                <a:latin typeface="Arial"/>
                <a:cs typeface="Arial"/>
              </a:rPr>
              <a:t>9.4</a:t>
            </a:r>
            <a:r>
              <a:rPr sz="1800" dirty="0">
                <a:latin typeface="宋体"/>
                <a:cs typeface="宋体"/>
              </a:rPr>
              <a:t>所示设置“连杆质心至转动</a:t>
            </a:r>
            <a:r>
              <a:rPr sz="1800" spc="5" dirty="0">
                <a:latin typeface="宋体"/>
                <a:cs typeface="宋体"/>
              </a:rPr>
              <a:t>副</a:t>
            </a:r>
            <a:r>
              <a:rPr sz="1800" dirty="0">
                <a:latin typeface="Arial"/>
                <a:cs typeface="Arial"/>
              </a:rPr>
              <a:t>3</a:t>
            </a:r>
            <a:r>
              <a:rPr sz="1800" dirty="0">
                <a:latin typeface="宋体"/>
                <a:cs typeface="宋体"/>
              </a:rPr>
              <a:t>”刚体坐标变 </a:t>
            </a:r>
            <a:r>
              <a:rPr sz="1800" spc="-5" dirty="0">
                <a:latin typeface="宋体"/>
                <a:cs typeface="宋体"/>
              </a:rPr>
              <a:t>换。把连</a:t>
            </a:r>
            <a:r>
              <a:rPr sz="1800" dirty="0">
                <a:latin typeface="宋体"/>
                <a:cs typeface="宋体"/>
              </a:rPr>
              <a:t>杆</a:t>
            </a:r>
            <a:r>
              <a:rPr sz="1800" dirty="0">
                <a:latin typeface="Arial"/>
                <a:cs typeface="Arial"/>
              </a:rPr>
              <a:t>Solid</a:t>
            </a:r>
            <a:r>
              <a:rPr sz="1800" spc="-5" dirty="0">
                <a:latin typeface="宋体"/>
                <a:cs typeface="宋体"/>
              </a:rPr>
              <a:t>模块与“连杆质心至转动</a:t>
            </a:r>
            <a:r>
              <a:rPr sz="1800" spc="5" dirty="0">
                <a:latin typeface="宋体"/>
                <a:cs typeface="宋体"/>
              </a:rPr>
              <a:t>副</a:t>
            </a:r>
            <a:r>
              <a:rPr sz="1800" dirty="0">
                <a:latin typeface="Arial"/>
                <a:cs typeface="Arial"/>
              </a:rPr>
              <a:t>3</a:t>
            </a:r>
            <a:r>
              <a:rPr sz="1800" dirty="0">
                <a:latin typeface="宋体"/>
                <a:cs typeface="宋体"/>
              </a:rPr>
              <a:t>”</a:t>
            </a:r>
            <a:r>
              <a:rPr sz="1800" spc="-5" dirty="0">
                <a:latin typeface="宋体"/>
                <a:cs typeface="宋体"/>
              </a:rPr>
              <a:t>刚体坐标变换模块</a:t>
            </a:r>
            <a:r>
              <a:rPr sz="1800" dirty="0">
                <a:latin typeface="宋体"/>
                <a:cs typeface="宋体"/>
              </a:rPr>
              <a:t>的</a:t>
            </a:r>
            <a:r>
              <a:rPr sz="1800" spc="-5" dirty="0">
                <a:latin typeface="Arial"/>
                <a:cs typeface="Arial"/>
              </a:rPr>
              <a:t>B</a:t>
            </a:r>
            <a:r>
              <a:rPr sz="1800" dirty="0">
                <a:latin typeface="宋体"/>
                <a:cs typeface="宋体"/>
              </a:rPr>
              <a:t>端口相连，  把“连杆质心至转动副</a:t>
            </a:r>
            <a:r>
              <a:rPr sz="1800" spc="5" dirty="0">
                <a:latin typeface="Arial"/>
                <a:cs typeface="Arial"/>
              </a:rPr>
              <a:t>3</a:t>
            </a:r>
            <a:r>
              <a:rPr sz="1800" dirty="0">
                <a:latin typeface="宋体"/>
                <a:cs typeface="宋体"/>
              </a:rPr>
              <a:t>”刚体坐标变换模块</a:t>
            </a:r>
            <a:r>
              <a:rPr sz="1800" spc="5" dirty="0">
                <a:latin typeface="宋体"/>
                <a:cs typeface="宋体"/>
              </a:rPr>
              <a:t>的</a:t>
            </a:r>
            <a:r>
              <a:rPr sz="1800" dirty="0">
                <a:latin typeface="Arial"/>
                <a:cs typeface="Arial"/>
              </a:rPr>
              <a:t>F</a:t>
            </a:r>
            <a:r>
              <a:rPr sz="1800" dirty="0">
                <a:latin typeface="宋体"/>
                <a:cs typeface="宋体"/>
              </a:rPr>
              <a:t>端口与转动副</a:t>
            </a:r>
            <a:r>
              <a:rPr sz="1800" dirty="0">
                <a:latin typeface="Arial"/>
                <a:cs typeface="Arial"/>
              </a:rPr>
              <a:t>3</a:t>
            </a:r>
            <a:r>
              <a:rPr sz="1800" dirty="0">
                <a:latin typeface="宋体"/>
                <a:cs typeface="宋体"/>
              </a:rPr>
              <a:t>模块的</a:t>
            </a:r>
            <a:r>
              <a:rPr sz="1800" dirty="0">
                <a:latin typeface="Arial"/>
                <a:cs typeface="Arial"/>
              </a:rPr>
              <a:t>B</a:t>
            </a:r>
            <a:r>
              <a:rPr sz="1800" dirty="0">
                <a:latin typeface="宋体"/>
                <a:cs typeface="宋体"/>
              </a:rPr>
              <a:t>端口相连。</a:t>
            </a:r>
            <a:endParaRPr sz="1800">
              <a:latin typeface="宋体"/>
              <a:cs typeface="宋体"/>
            </a:endParaRPr>
          </a:p>
        </p:txBody>
      </p:sp>
      <p:sp>
        <p:nvSpPr>
          <p:cNvPr id="4" name="object 4"/>
          <p:cNvSpPr/>
          <p:nvPr/>
        </p:nvSpPr>
        <p:spPr>
          <a:xfrm>
            <a:off x="3044951" y="4364735"/>
            <a:ext cx="3209544" cy="132588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234680" cy="2357755"/>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曲柄滑块</a:t>
            </a:r>
            <a:r>
              <a:rPr sz="2800" b="1" spc="-5" dirty="0">
                <a:solidFill>
                  <a:srgbClr val="333399"/>
                </a:solidFill>
                <a:latin typeface="宋体"/>
                <a:cs typeface="宋体"/>
              </a:rPr>
              <a:t>机</a:t>
            </a:r>
            <a:r>
              <a:rPr sz="2800" b="1" spc="5" dirty="0">
                <a:solidFill>
                  <a:srgbClr val="333399"/>
                </a:solidFill>
                <a:latin typeface="宋体"/>
                <a:cs typeface="宋体"/>
              </a:rPr>
              <a:t>构</a:t>
            </a:r>
            <a:r>
              <a:rPr sz="2800" b="1"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marR="5080">
              <a:lnSpc>
                <a:spcPct val="100000"/>
              </a:lnSpc>
              <a:spcBef>
                <a:spcPts val="790"/>
              </a:spcBef>
            </a:pPr>
            <a:r>
              <a:rPr sz="1800" dirty="0">
                <a:latin typeface="宋体"/>
                <a:cs typeface="宋体"/>
              </a:rPr>
              <a:t>因为滑块的质心恰好位于转动</a:t>
            </a:r>
            <a:r>
              <a:rPr sz="1800" spc="5" dirty="0">
                <a:latin typeface="宋体"/>
                <a:cs typeface="宋体"/>
              </a:rPr>
              <a:t>副</a:t>
            </a:r>
            <a:r>
              <a:rPr sz="1800" dirty="0">
                <a:latin typeface="Arial"/>
                <a:cs typeface="Arial"/>
              </a:rPr>
              <a:t>3</a:t>
            </a:r>
            <a:r>
              <a:rPr sz="1800" dirty="0">
                <a:latin typeface="宋体"/>
                <a:cs typeface="宋体"/>
              </a:rPr>
              <a:t>，因此直接把转动</a:t>
            </a:r>
            <a:r>
              <a:rPr sz="1800" spc="-15" dirty="0">
                <a:latin typeface="宋体"/>
                <a:cs typeface="宋体"/>
              </a:rPr>
              <a:t>副</a:t>
            </a:r>
            <a:r>
              <a:rPr sz="1800" dirty="0">
                <a:latin typeface="Arial"/>
                <a:cs typeface="Arial"/>
              </a:rPr>
              <a:t>3</a:t>
            </a:r>
            <a:r>
              <a:rPr sz="1800" dirty="0">
                <a:latin typeface="宋体"/>
                <a:cs typeface="宋体"/>
              </a:rPr>
              <a:t>模块的</a:t>
            </a:r>
            <a:r>
              <a:rPr sz="1800" dirty="0">
                <a:latin typeface="Arial"/>
                <a:cs typeface="Arial"/>
              </a:rPr>
              <a:t>F</a:t>
            </a:r>
            <a:r>
              <a:rPr sz="1800" dirty="0">
                <a:latin typeface="宋体"/>
                <a:cs typeface="宋体"/>
              </a:rPr>
              <a:t>端口与滑块</a:t>
            </a:r>
            <a:r>
              <a:rPr sz="1800" dirty="0">
                <a:latin typeface="Arial"/>
                <a:cs typeface="Arial"/>
              </a:rPr>
              <a:t>Solid  </a:t>
            </a:r>
            <a:r>
              <a:rPr sz="1800" spc="-5" dirty="0">
                <a:latin typeface="宋体"/>
                <a:cs typeface="宋体"/>
              </a:rPr>
              <a:t>模块相连。需要注意的是</a:t>
            </a:r>
            <a:r>
              <a:rPr sz="1800" dirty="0">
                <a:latin typeface="宋体"/>
                <a:cs typeface="宋体"/>
              </a:rPr>
              <a:t>，</a:t>
            </a:r>
            <a:r>
              <a:rPr sz="1800" dirty="0">
                <a:latin typeface="Arial"/>
                <a:cs typeface="Arial"/>
              </a:rPr>
              <a:t>SimMechanics</a:t>
            </a:r>
            <a:r>
              <a:rPr sz="1800" dirty="0">
                <a:latin typeface="宋体"/>
                <a:cs typeface="宋体"/>
              </a:rPr>
              <a:t>中移动副只能沿</a:t>
            </a:r>
            <a:r>
              <a:rPr sz="1800" spc="-15" dirty="0">
                <a:latin typeface="宋体"/>
                <a:cs typeface="宋体"/>
              </a:rPr>
              <a:t>着</a:t>
            </a:r>
            <a:r>
              <a:rPr sz="1800" i="1" spc="-60" dirty="0">
                <a:latin typeface="Arial"/>
                <a:cs typeface="Arial"/>
              </a:rPr>
              <a:t>z</a:t>
            </a:r>
            <a:r>
              <a:rPr sz="1800" spc="-5" dirty="0">
                <a:latin typeface="宋体"/>
                <a:cs typeface="宋体"/>
              </a:rPr>
              <a:t>轴平移，因此在滑 </a:t>
            </a:r>
            <a:r>
              <a:rPr sz="1800" dirty="0">
                <a:latin typeface="宋体"/>
                <a:cs typeface="宋体"/>
              </a:rPr>
              <a:t>块</a:t>
            </a:r>
            <a:r>
              <a:rPr sz="1800" dirty="0">
                <a:latin typeface="Arial"/>
                <a:cs typeface="Arial"/>
              </a:rPr>
              <a:t>Solid</a:t>
            </a:r>
            <a:r>
              <a:rPr sz="1800" dirty="0">
                <a:latin typeface="宋体"/>
                <a:cs typeface="宋体"/>
              </a:rPr>
              <a:t>模块与运动副模块之间需要一个刚体坐标变换模块。调</a:t>
            </a:r>
            <a:r>
              <a:rPr sz="1800" spc="10" dirty="0">
                <a:latin typeface="宋体"/>
                <a:cs typeface="宋体"/>
              </a:rPr>
              <a:t>入</a:t>
            </a:r>
            <a:r>
              <a:rPr sz="1800" dirty="0">
                <a:latin typeface="Arial"/>
                <a:cs typeface="Arial"/>
              </a:rPr>
              <a:t>Rigid</a:t>
            </a:r>
            <a:r>
              <a:rPr sz="1800" spc="-105" dirty="0">
                <a:latin typeface="Arial"/>
                <a:cs typeface="Arial"/>
              </a:rPr>
              <a:t> </a:t>
            </a:r>
            <a:r>
              <a:rPr sz="1800" spc="-10" dirty="0">
                <a:latin typeface="Arial"/>
                <a:cs typeface="Arial"/>
              </a:rPr>
              <a:t>Transform  </a:t>
            </a:r>
            <a:r>
              <a:rPr sz="1800" dirty="0">
                <a:latin typeface="宋体"/>
                <a:cs typeface="宋体"/>
              </a:rPr>
              <a:t>模块，将名称修改为“滑块至移动副”，如</a:t>
            </a:r>
            <a:r>
              <a:rPr sz="1800" spc="10" dirty="0">
                <a:latin typeface="宋体"/>
                <a:cs typeface="宋体"/>
              </a:rPr>
              <a:t>图</a:t>
            </a:r>
            <a:r>
              <a:rPr sz="1800" dirty="0">
                <a:latin typeface="Arial"/>
                <a:cs typeface="Arial"/>
              </a:rPr>
              <a:t>9.5</a:t>
            </a:r>
            <a:r>
              <a:rPr sz="1800" dirty="0">
                <a:latin typeface="宋体"/>
                <a:cs typeface="宋体"/>
              </a:rPr>
              <a:t>所示设置“滑块至移动副”刚体 </a:t>
            </a:r>
            <a:r>
              <a:rPr sz="1800" spc="-5" dirty="0">
                <a:latin typeface="宋体"/>
                <a:cs typeface="宋体"/>
              </a:rPr>
              <a:t>坐标变换。把滑</a:t>
            </a:r>
            <a:r>
              <a:rPr sz="1800" dirty="0">
                <a:latin typeface="宋体"/>
                <a:cs typeface="宋体"/>
              </a:rPr>
              <a:t>块</a:t>
            </a:r>
            <a:r>
              <a:rPr sz="1800" dirty="0">
                <a:latin typeface="Arial"/>
                <a:cs typeface="Arial"/>
              </a:rPr>
              <a:t>Solid</a:t>
            </a:r>
            <a:r>
              <a:rPr sz="1800" dirty="0">
                <a:latin typeface="宋体"/>
                <a:cs typeface="宋体"/>
              </a:rPr>
              <a:t>模块</a:t>
            </a:r>
            <a:r>
              <a:rPr sz="1800" spc="-25" dirty="0">
                <a:latin typeface="宋体"/>
                <a:cs typeface="宋体"/>
              </a:rPr>
              <a:t>与</a:t>
            </a:r>
            <a:r>
              <a:rPr sz="1800" dirty="0">
                <a:latin typeface="宋体"/>
                <a:cs typeface="宋体"/>
              </a:rPr>
              <a:t>“滑块至移动副”刚体坐标变换模块</a:t>
            </a:r>
            <a:r>
              <a:rPr sz="1800" spc="-40" dirty="0">
                <a:latin typeface="宋体"/>
                <a:cs typeface="宋体"/>
              </a:rPr>
              <a:t>的</a:t>
            </a:r>
            <a:r>
              <a:rPr sz="1800" spc="-5" dirty="0">
                <a:latin typeface="Arial"/>
                <a:cs typeface="Arial"/>
              </a:rPr>
              <a:t>B</a:t>
            </a:r>
            <a:r>
              <a:rPr sz="1800" dirty="0">
                <a:latin typeface="宋体"/>
                <a:cs typeface="宋体"/>
              </a:rPr>
              <a:t>端口相连，  把“滑块至移动副”刚体坐标变换模块</a:t>
            </a:r>
            <a:r>
              <a:rPr sz="1800" spc="5" dirty="0">
                <a:latin typeface="宋体"/>
                <a:cs typeface="宋体"/>
              </a:rPr>
              <a:t>的</a:t>
            </a:r>
            <a:r>
              <a:rPr sz="1800" dirty="0">
                <a:latin typeface="Arial"/>
                <a:cs typeface="Arial"/>
              </a:rPr>
              <a:t>F</a:t>
            </a:r>
            <a:r>
              <a:rPr sz="1800" dirty="0">
                <a:latin typeface="宋体"/>
                <a:cs typeface="宋体"/>
              </a:rPr>
              <a:t>端口与移动副</a:t>
            </a:r>
            <a:r>
              <a:rPr sz="1800" spc="-10" dirty="0">
                <a:latin typeface="宋体"/>
                <a:cs typeface="宋体"/>
              </a:rPr>
              <a:t>的</a:t>
            </a:r>
            <a:r>
              <a:rPr sz="1800" spc="-5" dirty="0">
                <a:latin typeface="Arial"/>
                <a:cs typeface="Arial"/>
              </a:rPr>
              <a:t>B</a:t>
            </a:r>
            <a:r>
              <a:rPr sz="1800" dirty="0">
                <a:latin typeface="宋体"/>
                <a:cs typeface="宋体"/>
              </a:rPr>
              <a:t>端口相连。</a:t>
            </a:r>
            <a:endParaRPr sz="1800">
              <a:latin typeface="宋体"/>
              <a:cs typeface="宋体"/>
            </a:endParaRPr>
          </a:p>
        </p:txBody>
      </p:sp>
      <p:sp>
        <p:nvSpPr>
          <p:cNvPr id="4" name="object 4"/>
          <p:cNvSpPr/>
          <p:nvPr/>
        </p:nvSpPr>
        <p:spPr>
          <a:xfrm>
            <a:off x="3038855" y="3645408"/>
            <a:ext cx="3221736" cy="12862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78857"/>
            <a:ext cx="8155305" cy="2921000"/>
          </a:xfrm>
          <a:prstGeom prst="rect">
            <a:avLst/>
          </a:prstGeom>
        </p:spPr>
        <p:txBody>
          <a:bodyPr vert="horz" wrap="square" lIns="0" tIns="184785" rIns="0" bIns="0" rtlCol="0">
            <a:spAutoFit/>
          </a:bodyPr>
          <a:lstStyle/>
          <a:p>
            <a:pPr marL="13970">
              <a:lnSpc>
                <a:spcPct val="100000"/>
              </a:lnSpc>
              <a:spcBef>
                <a:spcPts val="1455"/>
              </a:spcBef>
            </a:pPr>
            <a:r>
              <a:rPr sz="2800" b="1" spc="15" dirty="0">
                <a:solidFill>
                  <a:srgbClr val="333399"/>
                </a:solidFill>
                <a:latin typeface="宋体"/>
                <a:cs typeface="宋体"/>
              </a:rPr>
              <a:t>曲柄滑块</a:t>
            </a:r>
            <a:r>
              <a:rPr sz="2800" b="1" spc="-5" dirty="0">
                <a:solidFill>
                  <a:srgbClr val="333399"/>
                </a:solidFill>
                <a:latin typeface="宋体"/>
                <a:cs typeface="宋体"/>
              </a:rPr>
              <a:t>机</a:t>
            </a:r>
            <a:r>
              <a:rPr sz="2800" b="1" spc="5" dirty="0">
                <a:solidFill>
                  <a:srgbClr val="333399"/>
                </a:solidFill>
                <a:latin typeface="宋体"/>
                <a:cs typeface="宋体"/>
              </a:rPr>
              <a:t>构</a:t>
            </a:r>
            <a:r>
              <a:rPr sz="2800" b="1"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marR="5080">
              <a:lnSpc>
                <a:spcPct val="99200"/>
              </a:lnSpc>
              <a:spcBef>
                <a:spcPts val="885"/>
              </a:spcBef>
            </a:pPr>
            <a:r>
              <a:rPr sz="1800" dirty="0">
                <a:latin typeface="宋体"/>
                <a:cs typeface="宋体"/>
              </a:rPr>
              <a:t>因为曲柄滑块机构是闭式运动链机构，因此需要把滑块的移动副与机架连接。调 </a:t>
            </a:r>
            <a:r>
              <a:rPr sz="1800" spc="-5" dirty="0">
                <a:latin typeface="宋体"/>
                <a:cs typeface="宋体"/>
              </a:rPr>
              <a:t>入</a:t>
            </a:r>
            <a:r>
              <a:rPr sz="1800" dirty="0">
                <a:latin typeface="Arial"/>
                <a:cs typeface="Arial"/>
              </a:rPr>
              <a:t>Rigid</a:t>
            </a:r>
            <a:r>
              <a:rPr sz="1800" spc="-55" dirty="0">
                <a:latin typeface="Arial"/>
                <a:cs typeface="Arial"/>
              </a:rPr>
              <a:t> </a:t>
            </a:r>
            <a:r>
              <a:rPr sz="1800" spc="-10" dirty="0">
                <a:latin typeface="Arial"/>
                <a:cs typeface="Arial"/>
              </a:rPr>
              <a:t>Transform</a:t>
            </a:r>
            <a:r>
              <a:rPr sz="1800" spc="-5" dirty="0">
                <a:latin typeface="宋体"/>
                <a:cs typeface="宋体"/>
              </a:rPr>
              <a:t>模块，将名称修改为“移动副</a:t>
            </a:r>
            <a:r>
              <a:rPr sz="1800" spc="-20" dirty="0">
                <a:latin typeface="宋体"/>
                <a:cs typeface="宋体"/>
              </a:rPr>
              <a:t>至</a:t>
            </a:r>
            <a:r>
              <a:rPr sz="1800" spc="5" dirty="0">
                <a:latin typeface="Arial"/>
                <a:cs typeface="Arial"/>
              </a:rPr>
              <a:t>World</a:t>
            </a:r>
            <a:r>
              <a:rPr sz="1800" spc="-50" dirty="0">
                <a:latin typeface="Arial"/>
                <a:cs typeface="Arial"/>
              </a:rPr>
              <a:t> </a:t>
            </a:r>
            <a:r>
              <a:rPr sz="1800" dirty="0">
                <a:latin typeface="Arial"/>
                <a:cs typeface="Arial"/>
              </a:rPr>
              <a:t>Frame</a:t>
            </a:r>
            <a:r>
              <a:rPr sz="1800" dirty="0">
                <a:latin typeface="宋体"/>
                <a:cs typeface="宋体"/>
              </a:rPr>
              <a:t>”，</a:t>
            </a:r>
            <a:r>
              <a:rPr sz="1800" spc="-5" dirty="0">
                <a:latin typeface="宋体"/>
                <a:cs typeface="宋体"/>
              </a:rPr>
              <a:t>如</a:t>
            </a:r>
            <a:r>
              <a:rPr sz="1800" dirty="0">
                <a:latin typeface="宋体"/>
                <a:cs typeface="宋体"/>
              </a:rPr>
              <a:t>图</a:t>
            </a:r>
            <a:r>
              <a:rPr sz="1800" dirty="0">
                <a:latin typeface="Arial"/>
                <a:cs typeface="Arial"/>
              </a:rPr>
              <a:t>9.6</a:t>
            </a:r>
            <a:r>
              <a:rPr sz="1800" spc="-5" dirty="0">
                <a:latin typeface="宋体"/>
                <a:cs typeface="宋体"/>
              </a:rPr>
              <a:t>所示 </a:t>
            </a:r>
            <a:r>
              <a:rPr sz="1800" dirty="0">
                <a:latin typeface="宋体"/>
                <a:cs typeface="宋体"/>
              </a:rPr>
              <a:t>设置“移动副</a:t>
            </a:r>
            <a:r>
              <a:rPr sz="1800" spc="-20" dirty="0">
                <a:latin typeface="宋体"/>
                <a:cs typeface="宋体"/>
              </a:rPr>
              <a:t>至</a:t>
            </a:r>
            <a:r>
              <a:rPr sz="1800" spc="10" dirty="0">
                <a:latin typeface="Arial"/>
                <a:cs typeface="Arial"/>
              </a:rPr>
              <a:t>World</a:t>
            </a:r>
            <a:r>
              <a:rPr sz="1800" spc="-105" dirty="0">
                <a:latin typeface="Arial"/>
                <a:cs typeface="Arial"/>
              </a:rPr>
              <a:t> </a:t>
            </a:r>
            <a:r>
              <a:rPr sz="1800" spc="5" dirty="0">
                <a:latin typeface="Arial"/>
                <a:cs typeface="Arial"/>
              </a:rPr>
              <a:t>Frame</a:t>
            </a:r>
            <a:r>
              <a:rPr sz="1800" spc="5" dirty="0">
                <a:latin typeface="宋体"/>
                <a:cs typeface="宋体"/>
              </a:rPr>
              <a:t>”</a:t>
            </a:r>
            <a:r>
              <a:rPr sz="1800" dirty="0">
                <a:latin typeface="宋体"/>
                <a:cs typeface="宋体"/>
              </a:rPr>
              <a:t>刚体坐标变换。需要注意的是，当坐标变换既有 旋转变换又有平移变换时</a:t>
            </a:r>
            <a:r>
              <a:rPr sz="1800" spc="5" dirty="0">
                <a:latin typeface="宋体"/>
                <a:cs typeface="宋体"/>
              </a:rPr>
              <a:t>，</a:t>
            </a:r>
            <a:r>
              <a:rPr sz="1800" spc="-5" dirty="0">
                <a:latin typeface="Arial"/>
                <a:cs typeface="Arial"/>
              </a:rPr>
              <a:t>S</a:t>
            </a:r>
            <a:r>
              <a:rPr sz="1800" dirty="0">
                <a:latin typeface="Arial"/>
                <a:cs typeface="Arial"/>
              </a:rPr>
              <a:t>i</a:t>
            </a:r>
            <a:r>
              <a:rPr sz="1800" spc="10" dirty="0">
                <a:latin typeface="Arial"/>
                <a:cs typeface="Arial"/>
              </a:rPr>
              <a:t>m</a:t>
            </a:r>
            <a:r>
              <a:rPr sz="1800" spc="-40" dirty="0">
                <a:latin typeface="Arial"/>
                <a:cs typeface="Arial"/>
              </a:rPr>
              <a:t>M</a:t>
            </a:r>
            <a:r>
              <a:rPr sz="1800" dirty="0">
                <a:latin typeface="Arial"/>
                <a:cs typeface="Arial"/>
              </a:rPr>
              <a:t>e</a:t>
            </a:r>
            <a:r>
              <a:rPr sz="1800" spc="10" dirty="0">
                <a:latin typeface="Arial"/>
                <a:cs typeface="Arial"/>
              </a:rPr>
              <a:t>c</a:t>
            </a:r>
            <a:r>
              <a:rPr sz="1800" dirty="0">
                <a:latin typeface="Arial"/>
                <a:cs typeface="Arial"/>
              </a:rPr>
              <a:t>hani</a:t>
            </a:r>
            <a:r>
              <a:rPr sz="1800" spc="10" dirty="0">
                <a:latin typeface="Arial"/>
                <a:cs typeface="Arial"/>
              </a:rPr>
              <a:t>c</a:t>
            </a:r>
            <a:r>
              <a:rPr sz="1800" spc="25" dirty="0">
                <a:latin typeface="Arial"/>
                <a:cs typeface="Arial"/>
              </a:rPr>
              <a:t>s</a:t>
            </a:r>
            <a:r>
              <a:rPr sz="1800" dirty="0">
                <a:latin typeface="宋体"/>
                <a:cs typeface="宋体"/>
              </a:rPr>
              <a:t>是先将坐标系原点平移，然后再绕新的 </a:t>
            </a:r>
            <a:r>
              <a:rPr sz="1800" spc="-5" dirty="0">
                <a:latin typeface="宋体"/>
                <a:cs typeface="宋体"/>
              </a:rPr>
              <a:t>坐标原点旋转，因此</a:t>
            </a:r>
            <a:r>
              <a:rPr sz="1800" dirty="0">
                <a:latin typeface="宋体"/>
                <a:cs typeface="宋体"/>
              </a:rPr>
              <a:t>图</a:t>
            </a:r>
            <a:r>
              <a:rPr sz="1800" spc="5" dirty="0">
                <a:latin typeface="Arial"/>
                <a:cs typeface="Arial"/>
              </a:rPr>
              <a:t>9.6</a:t>
            </a:r>
            <a:r>
              <a:rPr sz="1800" spc="-5" dirty="0">
                <a:latin typeface="宋体"/>
                <a:cs typeface="宋体"/>
              </a:rPr>
              <a:t>中</a:t>
            </a:r>
            <a:r>
              <a:rPr sz="1800" spc="-5" dirty="0">
                <a:latin typeface="Arial"/>
                <a:cs typeface="Arial"/>
              </a:rPr>
              <a:t>Translation</a:t>
            </a:r>
            <a:r>
              <a:rPr sz="1800" spc="-5" dirty="0">
                <a:latin typeface="宋体"/>
                <a:cs typeface="宋体"/>
              </a:rPr>
              <a:t>属性中标准轴</a:t>
            </a:r>
            <a:r>
              <a:rPr sz="1800" dirty="0">
                <a:latin typeface="宋体"/>
                <a:cs typeface="宋体"/>
              </a:rPr>
              <a:t>为</a:t>
            </a:r>
            <a:r>
              <a:rPr sz="1800" spc="-35" dirty="0">
                <a:latin typeface="Arial"/>
                <a:cs typeface="Arial"/>
              </a:rPr>
              <a:t>+</a:t>
            </a:r>
            <a:r>
              <a:rPr sz="1800" i="1" spc="-35" dirty="0">
                <a:latin typeface="Arial"/>
                <a:cs typeface="Arial"/>
              </a:rPr>
              <a:t>z</a:t>
            </a:r>
            <a:r>
              <a:rPr sz="1800" spc="-5" dirty="0">
                <a:latin typeface="宋体"/>
                <a:cs typeface="宋体"/>
              </a:rPr>
              <a:t>轴，平移量</a:t>
            </a:r>
            <a:r>
              <a:rPr sz="1800" dirty="0">
                <a:latin typeface="宋体"/>
                <a:cs typeface="宋体"/>
              </a:rPr>
              <a:t>为</a:t>
            </a:r>
            <a:r>
              <a:rPr sz="1800" dirty="0">
                <a:latin typeface="Arial"/>
                <a:cs typeface="Arial"/>
              </a:rPr>
              <a:t>-5m</a:t>
            </a:r>
            <a:r>
              <a:rPr sz="1800" dirty="0">
                <a:latin typeface="宋体"/>
                <a:cs typeface="宋体"/>
              </a:rPr>
              <a:t>；</a:t>
            </a:r>
            <a:endParaRPr sz="1800">
              <a:latin typeface="宋体"/>
              <a:cs typeface="宋体"/>
            </a:endParaRPr>
          </a:p>
          <a:p>
            <a:pPr marL="12700" marR="85090" algn="just">
              <a:lnSpc>
                <a:spcPct val="100000"/>
              </a:lnSpc>
            </a:pPr>
            <a:r>
              <a:rPr sz="1800" dirty="0">
                <a:latin typeface="Arial"/>
                <a:cs typeface="Arial"/>
              </a:rPr>
              <a:t>Rotation</a:t>
            </a:r>
            <a:r>
              <a:rPr sz="1800" dirty="0">
                <a:latin typeface="宋体"/>
                <a:cs typeface="宋体"/>
              </a:rPr>
              <a:t>属性中标准轴</a:t>
            </a:r>
            <a:r>
              <a:rPr sz="1800" spc="5" dirty="0">
                <a:latin typeface="宋体"/>
                <a:cs typeface="宋体"/>
              </a:rPr>
              <a:t>为</a:t>
            </a:r>
            <a:r>
              <a:rPr sz="1800" spc="5" dirty="0">
                <a:latin typeface="Arial"/>
                <a:cs typeface="Arial"/>
              </a:rPr>
              <a:t>+</a:t>
            </a:r>
            <a:r>
              <a:rPr sz="1800" i="1" spc="5" dirty="0">
                <a:latin typeface="Arial"/>
                <a:cs typeface="Arial"/>
              </a:rPr>
              <a:t>y</a:t>
            </a:r>
            <a:r>
              <a:rPr sz="1800" dirty="0">
                <a:latin typeface="宋体"/>
                <a:cs typeface="宋体"/>
              </a:rPr>
              <a:t>轴，旋转量为</a:t>
            </a:r>
            <a:r>
              <a:rPr sz="1800" dirty="0">
                <a:latin typeface="Arial"/>
                <a:cs typeface="Arial"/>
              </a:rPr>
              <a:t>-90</a:t>
            </a:r>
            <a:r>
              <a:rPr sz="1800" dirty="0">
                <a:latin typeface="宋体"/>
                <a:cs typeface="宋体"/>
              </a:rPr>
              <a:t>°。把移动副的</a:t>
            </a:r>
            <a:r>
              <a:rPr sz="1800" dirty="0">
                <a:latin typeface="Arial"/>
                <a:cs typeface="Arial"/>
              </a:rPr>
              <a:t>F</a:t>
            </a:r>
            <a:r>
              <a:rPr sz="1800" dirty="0">
                <a:latin typeface="宋体"/>
                <a:cs typeface="宋体"/>
              </a:rPr>
              <a:t>端口与“移动副至 </a:t>
            </a:r>
            <a:r>
              <a:rPr sz="1800" spc="5" dirty="0">
                <a:latin typeface="Arial"/>
                <a:cs typeface="Arial"/>
              </a:rPr>
              <a:t>World</a:t>
            </a:r>
            <a:r>
              <a:rPr sz="1800" spc="-90" dirty="0">
                <a:latin typeface="Arial"/>
                <a:cs typeface="Arial"/>
              </a:rPr>
              <a:t> </a:t>
            </a:r>
            <a:r>
              <a:rPr sz="1800" spc="5" dirty="0">
                <a:latin typeface="Arial"/>
                <a:cs typeface="Arial"/>
              </a:rPr>
              <a:t>Frame</a:t>
            </a:r>
            <a:r>
              <a:rPr sz="1800" spc="5" dirty="0">
                <a:latin typeface="宋体"/>
                <a:cs typeface="宋体"/>
              </a:rPr>
              <a:t>”</a:t>
            </a:r>
            <a:r>
              <a:rPr sz="1800" dirty="0">
                <a:latin typeface="宋体"/>
                <a:cs typeface="宋体"/>
              </a:rPr>
              <a:t>刚体坐标变换模块</a:t>
            </a:r>
            <a:r>
              <a:rPr sz="1800" spc="-20" dirty="0">
                <a:latin typeface="宋体"/>
                <a:cs typeface="宋体"/>
              </a:rPr>
              <a:t>的</a:t>
            </a:r>
            <a:r>
              <a:rPr sz="1800" spc="-5" dirty="0">
                <a:latin typeface="Arial"/>
                <a:cs typeface="Arial"/>
              </a:rPr>
              <a:t>B</a:t>
            </a:r>
            <a:r>
              <a:rPr sz="1800" spc="-5" dirty="0">
                <a:latin typeface="宋体"/>
                <a:cs typeface="宋体"/>
              </a:rPr>
              <a:t>端口相连，把“移动副</a:t>
            </a:r>
            <a:r>
              <a:rPr sz="1800" spc="-20" dirty="0">
                <a:latin typeface="宋体"/>
                <a:cs typeface="宋体"/>
              </a:rPr>
              <a:t>至</a:t>
            </a:r>
            <a:r>
              <a:rPr sz="1800" spc="5" dirty="0">
                <a:latin typeface="Arial"/>
                <a:cs typeface="Arial"/>
              </a:rPr>
              <a:t>World</a:t>
            </a:r>
            <a:r>
              <a:rPr sz="1800" spc="-85" dirty="0">
                <a:latin typeface="Arial"/>
                <a:cs typeface="Arial"/>
              </a:rPr>
              <a:t> </a:t>
            </a:r>
            <a:r>
              <a:rPr sz="1800" dirty="0">
                <a:latin typeface="Arial"/>
                <a:cs typeface="Arial"/>
              </a:rPr>
              <a:t>Frame</a:t>
            </a:r>
            <a:r>
              <a:rPr sz="1800" dirty="0">
                <a:latin typeface="宋体"/>
                <a:cs typeface="宋体"/>
              </a:rPr>
              <a:t>”</a:t>
            </a:r>
            <a:r>
              <a:rPr sz="1800" spc="-5" dirty="0">
                <a:latin typeface="宋体"/>
                <a:cs typeface="宋体"/>
              </a:rPr>
              <a:t>刚 </a:t>
            </a:r>
            <a:r>
              <a:rPr sz="1800" dirty="0">
                <a:latin typeface="宋体"/>
                <a:cs typeface="宋体"/>
              </a:rPr>
              <a:t>体坐标变换模块的</a:t>
            </a:r>
            <a:r>
              <a:rPr sz="1800" dirty="0">
                <a:latin typeface="Arial"/>
                <a:cs typeface="Arial"/>
              </a:rPr>
              <a:t>F</a:t>
            </a:r>
            <a:r>
              <a:rPr sz="1800" dirty="0">
                <a:latin typeface="宋体"/>
                <a:cs typeface="宋体"/>
              </a:rPr>
              <a:t>端口与转动</a:t>
            </a:r>
            <a:r>
              <a:rPr sz="1800" spc="5" dirty="0">
                <a:latin typeface="宋体"/>
                <a:cs typeface="宋体"/>
              </a:rPr>
              <a:t>副</a:t>
            </a:r>
            <a:r>
              <a:rPr sz="1800" dirty="0">
                <a:latin typeface="Arial"/>
                <a:cs typeface="Arial"/>
              </a:rPr>
              <a:t>1</a:t>
            </a:r>
            <a:r>
              <a:rPr sz="1800" dirty="0">
                <a:latin typeface="宋体"/>
                <a:cs typeface="宋体"/>
              </a:rPr>
              <a:t>的</a:t>
            </a:r>
            <a:r>
              <a:rPr sz="1800" spc="-5" dirty="0">
                <a:latin typeface="Arial"/>
                <a:cs typeface="Arial"/>
              </a:rPr>
              <a:t>B</a:t>
            </a:r>
            <a:r>
              <a:rPr sz="1800" dirty="0">
                <a:latin typeface="宋体"/>
                <a:cs typeface="宋体"/>
              </a:rPr>
              <a:t>端口相连。</a:t>
            </a:r>
            <a:endParaRPr sz="1800">
              <a:latin typeface="宋体"/>
              <a:cs typeface="宋体"/>
            </a:endParaRPr>
          </a:p>
        </p:txBody>
      </p:sp>
      <p:sp>
        <p:nvSpPr>
          <p:cNvPr id="4" name="object 4"/>
          <p:cNvSpPr/>
          <p:nvPr/>
        </p:nvSpPr>
        <p:spPr>
          <a:xfrm>
            <a:off x="3038855" y="4221479"/>
            <a:ext cx="3221736" cy="16489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879156"/>
            <a:ext cx="8248650" cy="5909945"/>
          </a:xfrm>
          <a:prstGeom prst="rect">
            <a:avLst/>
          </a:prstGeom>
        </p:spPr>
        <p:txBody>
          <a:bodyPr vert="horz" wrap="square" lIns="0" tIns="139700" rIns="0" bIns="0" rtlCol="0">
            <a:spAutoFit/>
          </a:bodyPr>
          <a:lstStyle/>
          <a:p>
            <a:pPr marL="13970">
              <a:lnSpc>
                <a:spcPct val="100000"/>
              </a:lnSpc>
              <a:spcBef>
                <a:spcPts val="1100"/>
              </a:spcBef>
            </a:pPr>
            <a:r>
              <a:rPr sz="2800" b="1" spc="15" dirty="0">
                <a:solidFill>
                  <a:srgbClr val="333399"/>
                </a:solidFill>
                <a:latin typeface="宋体"/>
                <a:cs typeface="宋体"/>
              </a:rPr>
              <a:t>曲柄滑块</a:t>
            </a:r>
            <a:r>
              <a:rPr sz="2800" b="1" spc="-5" dirty="0">
                <a:solidFill>
                  <a:srgbClr val="333399"/>
                </a:solidFill>
                <a:latin typeface="宋体"/>
                <a:cs typeface="宋体"/>
              </a:rPr>
              <a:t>机</a:t>
            </a:r>
            <a:r>
              <a:rPr sz="2800" b="1" spc="5" dirty="0">
                <a:solidFill>
                  <a:srgbClr val="333399"/>
                </a:solidFill>
                <a:latin typeface="宋体"/>
                <a:cs typeface="宋体"/>
              </a:rPr>
              <a:t>构</a:t>
            </a:r>
            <a:r>
              <a:rPr sz="2800" b="1"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marR="81915">
              <a:lnSpc>
                <a:spcPct val="100000"/>
              </a:lnSpc>
              <a:spcBef>
                <a:spcPts val="645"/>
              </a:spcBef>
            </a:pPr>
            <a:r>
              <a:rPr sz="1800" spc="-5" dirty="0">
                <a:latin typeface="宋体"/>
                <a:cs typeface="宋体"/>
              </a:rPr>
              <a:t>在</a:t>
            </a:r>
            <a:r>
              <a:rPr sz="1800" dirty="0">
                <a:latin typeface="Arial"/>
                <a:cs typeface="Arial"/>
              </a:rPr>
              <a:t>SimMechanics</a:t>
            </a:r>
            <a:r>
              <a:rPr sz="1800" spc="-5" dirty="0">
                <a:latin typeface="宋体"/>
                <a:cs typeface="宋体"/>
              </a:rPr>
              <a:t>平台中调</a:t>
            </a:r>
            <a:r>
              <a:rPr sz="1800" spc="-50" dirty="0">
                <a:latin typeface="宋体"/>
                <a:cs typeface="宋体"/>
              </a:rPr>
              <a:t>入</a:t>
            </a:r>
            <a:r>
              <a:rPr sz="1800" dirty="0">
                <a:latin typeface="Arial"/>
                <a:cs typeface="Arial"/>
              </a:rPr>
              <a:t>World</a:t>
            </a:r>
            <a:r>
              <a:rPr sz="1800" spc="-50" dirty="0">
                <a:latin typeface="Arial"/>
                <a:cs typeface="Arial"/>
              </a:rPr>
              <a:t> </a:t>
            </a:r>
            <a:r>
              <a:rPr sz="1800" spc="5" dirty="0">
                <a:latin typeface="Arial"/>
                <a:cs typeface="Arial"/>
              </a:rPr>
              <a:t>Frame</a:t>
            </a:r>
            <a:r>
              <a:rPr sz="1800" dirty="0">
                <a:latin typeface="宋体"/>
                <a:cs typeface="宋体"/>
              </a:rPr>
              <a:t>模块</a:t>
            </a:r>
            <a:r>
              <a:rPr sz="1800" spc="-5" dirty="0">
                <a:latin typeface="宋体"/>
                <a:cs typeface="宋体"/>
              </a:rPr>
              <a:t>、</a:t>
            </a:r>
            <a:r>
              <a:rPr sz="1800" spc="-5" dirty="0">
                <a:latin typeface="Arial"/>
                <a:cs typeface="Arial"/>
              </a:rPr>
              <a:t>Mechanism</a:t>
            </a:r>
            <a:r>
              <a:rPr sz="1800" spc="-40" dirty="0">
                <a:latin typeface="Arial"/>
                <a:cs typeface="Arial"/>
              </a:rPr>
              <a:t> </a:t>
            </a:r>
            <a:r>
              <a:rPr sz="1800" dirty="0">
                <a:latin typeface="Arial"/>
                <a:cs typeface="Arial"/>
              </a:rPr>
              <a:t>Configuration</a:t>
            </a:r>
            <a:r>
              <a:rPr sz="1800" spc="-5" dirty="0">
                <a:latin typeface="宋体"/>
                <a:cs typeface="宋体"/>
              </a:rPr>
              <a:t>模块、 </a:t>
            </a:r>
            <a:r>
              <a:rPr sz="1800" spc="-5" dirty="0">
                <a:latin typeface="Arial"/>
                <a:cs typeface="Arial"/>
              </a:rPr>
              <a:t>Solver</a:t>
            </a:r>
            <a:r>
              <a:rPr sz="1800" spc="-25" dirty="0">
                <a:latin typeface="Arial"/>
                <a:cs typeface="Arial"/>
              </a:rPr>
              <a:t> </a:t>
            </a:r>
            <a:r>
              <a:rPr sz="1800" spc="5" dirty="0">
                <a:latin typeface="Arial"/>
                <a:cs typeface="Arial"/>
              </a:rPr>
              <a:t>Configuration</a:t>
            </a:r>
            <a:r>
              <a:rPr sz="1800" dirty="0">
                <a:latin typeface="宋体"/>
                <a:cs typeface="宋体"/>
              </a:rPr>
              <a:t>模块，分别</a:t>
            </a:r>
            <a:r>
              <a:rPr sz="1800" spc="-45" dirty="0">
                <a:latin typeface="宋体"/>
                <a:cs typeface="宋体"/>
              </a:rPr>
              <a:t>把</a:t>
            </a:r>
            <a:r>
              <a:rPr sz="1800" dirty="0">
                <a:latin typeface="Arial"/>
                <a:cs typeface="Arial"/>
              </a:rPr>
              <a:t>World</a:t>
            </a:r>
            <a:r>
              <a:rPr sz="1800" spc="-90" dirty="0">
                <a:latin typeface="Arial"/>
                <a:cs typeface="Arial"/>
              </a:rPr>
              <a:t> </a:t>
            </a:r>
            <a:r>
              <a:rPr sz="1800" spc="5" dirty="0">
                <a:latin typeface="Arial"/>
                <a:cs typeface="Arial"/>
              </a:rPr>
              <a:t>Frame</a:t>
            </a:r>
            <a:r>
              <a:rPr sz="1800" dirty="0">
                <a:latin typeface="宋体"/>
                <a:cs typeface="宋体"/>
              </a:rPr>
              <a:t>模块、</a:t>
            </a:r>
            <a:r>
              <a:rPr sz="1800" dirty="0">
                <a:latin typeface="Arial"/>
                <a:cs typeface="Arial"/>
              </a:rPr>
              <a:t>Mechanism</a:t>
            </a:r>
            <a:r>
              <a:rPr sz="1800" spc="-60" dirty="0">
                <a:latin typeface="Arial"/>
                <a:cs typeface="Arial"/>
              </a:rPr>
              <a:t> </a:t>
            </a:r>
            <a:r>
              <a:rPr sz="1800" dirty="0">
                <a:latin typeface="Arial"/>
                <a:cs typeface="Arial"/>
              </a:rPr>
              <a:t>Configuration  </a:t>
            </a:r>
            <a:r>
              <a:rPr sz="1800" dirty="0">
                <a:latin typeface="宋体"/>
                <a:cs typeface="宋体"/>
              </a:rPr>
              <a:t>模块、</a:t>
            </a:r>
            <a:r>
              <a:rPr sz="1800" spc="-5" dirty="0">
                <a:latin typeface="Arial"/>
                <a:cs typeface="Arial"/>
              </a:rPr>
              <a:t>Solver</a:t>
            </a:r>
            <a:r>
              <a:rPr sz="1800" spc="-25" dirty="0">
                <a:latin typeface="Arial"/>
                <a:cs typeface="Arial"/>
              </a:rPr>
              <a:t> </a:t>
            </a:r>
            <a:r>
              <a:rPr sz="1800" spc="5" dirty="0">
                <a:latin typeface="Arial"/>
                <a:cs typeface="Arial"/>
              </a:rPr>
              <a:t>Configuration</a:t>
            </a:r>
            <a:r>
              <a:rPr sz="1800" dirty="0">
                <a:latin typeface="宋体"/>
                <a:cs typeface="宋体"/>
              </a:rPr>
              <a:t>模块与转动副</a:t>
            </a:r>
            <a:r>
              <a:rPr sz="1800" dirty="0">
                <a:latin typeface="Arial"/>
                <a:cs typeface="Arial"/>
              </a:rPr>
              <a:t>1</a:t>
            </a:r>
            <a:r>
              <a:rPr sz="1800" dirty="0">
                <a:latin typeface="宋体"/>
                <a:cs typeface="宋体"/>
              </a:rPr>
              <a:t>的</a:t>
            </a:r>
            <a:r>
              <a:rPr sz="1800" spc="-5" dirty="0">
                <a:latin typeface="Arial"/>
                <a:cs typeface="Arial"/>
              </a:rPr>
              <a:t>B</a:t>
            </a:r>
            <a:r>
              <a:rPr sz="1800" dirty="0">
                <a:latin typeface="宋体"/>
                <a:cs typeface="宋体"/>
              </a:rPr>
              <a:t>端口相连。将</a:t>
            </a:r>
            <a:r>
              <a:rPr sz="1800" spc="-5" dirty="0">
                <a:latin typeface="Arial"/>
                <a:cs typeface="Arial"/>
              </a:rPr>
              <a:t>Mechanism</a:t>
            </a:r>
            <a:endParaRPr sz="1800">
              <a:latin typeface="Arial"/>
              <a:cs typeface="Arial"/>
            </a:endParaRPr>
          </a:p>
          <a:p>
            <a:pPr marL="12700" marR="5080">
              <a:lnSpc>
                <a:spcPct val="100000"/>
              </a:lnSpc>
            </a:pPr>
            <a:r>
              <a:rPr sz="1800" dirty="0">
                <a:latin typeface="Arial"/>
                <a:cs typeface="Arial"/>
              </a:rPr>
              <a:t>Configuration</a:t>
            </a:r>
            <a:r>
              <a:rPr sz="1800" dirty="0">
                <a:latin typeface="宋体"/>
                <a:cs typeface="宋体"/>
              </a:rPr>
              <a:t>模</a:t>
            </a:r>
            <a:r>
              <a:rPr sz="1800" spc="-5" dirty="0">
                <a:latin typeface="宋体"/>
                <a:cs typeface="宋体"/>
              </a:rPr>
              <a:t>块</a:t>
            </a:r>
            <a:r>
              <a:rPr sz="1800" spc="-5" dirty="0">
                <a:latin typeface="Arial"/>
                <a:cs typeface="Arial"/>
              </a:rPr>
              <a:t>Gravity</a:t>
            </a:r>
            <a:r>
              <a:rPr sz="1800" spc="-5" dirty="0">
                <a:latin typeface="宋体"/>
                <a:cs typeface="宋体"/>
              </a:rPr>
              <a:t>属性设置为</a:t>
            </a:r>
            <a:r>
              <a:rPr sz="1800" dirty="0">
                <a:latin typeface="Arial"/>
                <a:cs typeface="Arial"/>
              </a:rPr>
              <a:t>[0</a:t>
            </a:r>
            <a:r>
              <a:rPr sz="1800" spc="-55" dirty="0">
                <a:latin typeface="Arial"/>
                <a:cs typeface="Arial"/>
              </a:rPr>
              <a:t> </a:t>
            </a:r>
            <a:r>
              <a:rPr sz="1800" dirty="0">
                <a:latin typeface="Arial"/>
                <a:cs typeface="Arial"/>
              </a:rPr>
              <a:t>-9.80665</a:t>
            </a:r>
            <a:r>
              <a:rPr sz="1800" spc="-65" dirty="0">
                <a:latin typeface="Arial"/>
                <a:cs typeface="Arial"/>
              </a:rPr>
              <a:t> </a:t>
            </a:r>
            <a:r>
              <a:rPr sz="1800" spc="5" dirty="0">
                <a:latin typeface="Arial"/>
                <a:cs typeface="Arial"/>
              </a:rPr>
              <a:t>0]</a:t>
            </a:r>
            <a:r>
              <a:rPr sz="1800" spc="5" dirty="0">
                <a:latin typeface="宋体"/>
                <a:cs typeface="宋体"/>
              </a:rPr>
              <a:t>，</a:t>
            </a:r>
            <a:r>
              <a:rPr sz="1800" dirty="0">
                <a:latin typeface="宋体"/>
                <a:cs typeface="宋体"/>
              </a:rPr>
              <a:t>即重力加速度沿着绝对坐标 系的</a:t>
            </a:r>
            <a:r>
              <a:rPr sz="1800" i="1" spc="10" dirty="0">
                <a:latin typeface="Arial"/>
                <a:cs typeface="Arial"/>
              </a:rPr>
              <a:t>y</a:t>
            </a:r>
            <a:r>
              <a:rPr sz="1800" dirty="0">
                <a:latin typeface="宋体"/>
                <a:cs typeface="宋体"/>
              </a:rPr>
              <a:t>轴负方向。从</a:t>
            </a:r>
            <a:r>
              <a:rPr sz="1800" spc="-5" dirty="0">
                <a:latin typeface="Arial"/>
                <a:cs typeface="Arial"/>
              </a:rPr>
              <a:t>S</a:t>
            </a:r>
            <a:r>
              <a:rPr sz="1800" dirty="0">
                <a:latin typeface="Arial"/>
                <a:cs typeface="Arial"/>
              </a:rPr>
              <a:t>i</a:t>
            </a:r>
            <a:r>
              <a:rPr sz="1800" spc="-15" dirty="0">
                <a:latin typeface="Arial"/>
                <a:cs typeface="Arial"/>
              </a:rPr>
              <a:t>m</a:t>
            </a:r>
            <a:r>
              <a:rPr sz="1800" dirty="0">
                <a:latin typeface="Arial"/>
                <a:cs typeface="Arial"/>
              </a:rPr>
              <a:t>ul</a:t>
            </a:r>
            <a:r>
              <a:rPr sz="1800" spc="-25" dirty="0">
                <a:latin typeface="Arial"/>
                <a:cs typeface="Arial"/>
              </a:rPr>
              <a:t>i</a:t>
            </a:r>
            <a:r>
              <a:rPr sz="1800" dirty="0">
                <a:latin typeface="Arial"/>
                <a:cs typeface="Arial"/>
              </a:rPr>
              <a:t>n</a:t>
            </a:r>
            <a:r>
              <a:rPr sz="1800" spc="20" dirty="0">
                <a:latin typeface="Arial"/>
                <a:cs typeface="Arial"/>
              </a:rPr>
              <a:t>k</a:t>
            </a:r>
            <a:r>
              <a:rPr sz="1800" spc="-25" dirty="0">
                <a:latin typeface="宋体"/>
                <a:cs typeface="宋体"/>
              </a:rPr>
              <a:t>平</a:t>
            </a:r>
            <a:r>
              <a:rPr sz="1800" dirty="0">
                <a:latin typeface="宋体"/>
                <a:cs typeface="宋体"/>
              </a:rPr>
              <a:t>台中调入</a:t>
            </a:r>
            <a:r>
              <a:rPr sz="1800" spc="-5" dirty="0">
                <a:latin typeface="Arial"/>
                <a:cs typeface="Arial"/>
              </a:rPr>
              <a:t>Co</a:t>
            </a:r>
            <a:r>
              <a:rPr sz="1800" dirty="0">
                <a:latin typeface="Arial"/>
                <a:cs typeface="Arial"/>
              </a:rPr>
              <a:t>n</a:t>
            </a:r>
            <a:r>
              <a:rPr sz="1800" spc="10" dirty="0">
                <a:latin typeface="Arial"/>
                <a:cs typeface="Arial"/>
              </a:rPr>
              <a:t>s</a:t>
            </a:r>
            <a:r>
              <a:rPr sz="1800" dirty="0">
                <a:latin typeface="Arial"/>
                <a:cs typeface="Arial"/>
              </a:rPr>
              <a:t>t</a:t>
            </a:r>
            <a:r>
              <a:rPr sz="1800" spc="-15" dirty="0">
                <a:latin typeface="Arial"/>
                <a:cs typeface="Arial"/>
              </a:rPr>
              <a:t>a</a:t>
            </a:r>
            <a:r>
              <a:rPr sz="1800" dirty="0">
                <a:latin typeface="Arial"/>
                <a:cs typeface="Arial"/>
              </a:rPr>
              <a:t>n</a:t>
            </a:r>
            <a:r>
              <a:rPr sz="1800" spc="10" dirty="0">
                <a:latin typeface="Arial"/>
                <a:cs typeface="Arial"/>
              </a:rPr>
              <a:t>t</a:t>
            </a:r>
            <a:r>
              <a:rPr sz="1800" dirty="0">
                <a:latin typeface="宋体"/>
                <a:cs typeface="宋体"/>
              </a:rPr>
              <a:t>模块，修</a:t>
            </a:r>
            <a:r>
              <a:rPr sz="1800" spc="-25" dirty="0">
                <a:latin typeface="宋体"/>
                <a:cs typeface="宋体"/>
              </a:rPr>
              <a:t>改</a:t>
            </a:r>
            <a:r>
              <a:rPr sz="1800" spc="-5" dirty="0">
                <a:latin typeface="Arial"/>
                <a:cs typeface="Arial"/>
              </a:rPr>
              <a:t>Co</a:t>
            </a:r>
            <a:r>
              <a:rPr sz="1800" dirty="0">
                <a:latin typeface="Arial"/>
                <a:cs typeface="Arial"/>
              </a:rPr>
              <a:t>n</a:t>
            </a:r>
            <a:r>
              <a:rPr sz="1800" spc="10" dirty="0">
                <a:latin typeface="Arial"/>
                <a:cs typeface="Arial"/>
              </a:rPr>
              <a:t>s</a:t>
            </a:r>
            <a:r>
              <a:rPr sz="1800" dirty="0">
                <a:latin typeface="Arial"/>
                <a:cs typeface="Arial"/>
              </a:rPr>
              <a:t>t</a:t>
            </a:r>
            <a:r>
              <a:rPr sz="1800" spc="-15" dirty="0">
                <a:latin typeface="Arial"/>
                <a:cs typeface="Arial"/>
              </a:rPr>
              <a:t>a</a:t>
            </a:r>
            <a:r>
              <a:rPr sz="1800" dirty="0">
                <a:latin typeface="Arial"/>
                <a:cs typeface="Arial"/>
              </a:rPr>
              <a:t>n</a:t>
            </a:r>
            <a:r>
              <a:rPr sz="1800" spc="5" dirty="0">
                <a:latin typeface="Arial"/>
                <a:cs typeface="Arial"/>
              </a:rPr>
              <a:t>t</a:t>
            </a:r>
            <a:r>
              <a:rPr sz="1800" dirty="0">
                <a:latin typeface="宋体"/>
                <a:cs typeface="宋体"/>
              </a:rPr>
              <a:t>数值为</a:t>
            </a:r>
            <a:r>
              <a:rPr sz="1800" spc="-25" dirty="0">
                <a:latin typeface="Arial"/>
                <a:cs typeface="Arial"/>
              </a:rPr>
              <a:t>5</a:t>
            </a:r>
            <a:r>
              <a:rPr sz="1800" dirty="0">
                <a:latin typeface="Arial"/>
                <a:cs typeface="Arial"/>
              </a:rPr>
              <a:t>00</a:t>
            </a:r>
            <a:r>
              <a:rPr sz="1800" dirty="0">
                <a:latin typeface="宋体"/>
                <a:cs typeface="宋体"/>
              </a:rPr>
              <a:t>， 再调入</a:t>
            </a:r>
            <a:r>
              <a:rPr sz="1800" dirty="0">
                <a:latin typeface="Arial"/>
                <a:cs typeface="Arial"/>
              </a:rPr>
              <a:t>Simulink-PS</a:t>
            </a:r>
            <a:r>
              <a:rPr sz="1800" spc="-60" dirty="0">
                <a:latin typeface="Arial"/>
                <a:cs typeface="Arial"/>
              </a:rPr>
              <a:t> </a:t>
            </a:r>
            <a:r>
              <a:rPr sz="1800" dirty="0">
                <a:latin typeface="Arial"/>
                <a:cs typeface="Arial"/>
              </a:rPr>
              <a:t>Converter</a:t>
            </a:r>
            <a:r>
              <a:rPr sz="1800" dirty="0">
                <a:latin typeface="宋体"/>
                <a:cs typeface="宋体"/>
              </a:rPr>
              <a:t>模块，把</a:t>
            </a:r>
            <a:r>
              <a:rPr sz="1800" dirty="0">
                <a:latin typeface="Arial"/>
                <a:cs typeface="Arial"/>
              </a:rPr>
              <a:t>Constant</a:t>
            </a:r>
            <a:r>
              <a:rPr sz="1800" dirty="0">
                <a:latin typeface="宋体"/>
                <a:cs typeface="宋体"/>
              </a:rPr>
              <a:t>模块与</a:t>
            </a:r>
            <a:r>
              <a:rPr sz="1800" spc="-5" dirty="0">
                <a:latin typeface="Arial"/>
                <a:cs typeface="Arial"/>
              </a:rPr>
              <a:t>Simulink-PS</a:t>
            </a:r>
            <a:r>
              <a:rPr sz="1800" spc="-60" dirty="0">
                <a:latin typeface="Arial"/>
                <a:cs typeface="Arial"/>
              </a:rPr>
              <a:t> </a:t>
            </a:r>
            <a:r>
              <a:rPr sz="1800" dirty="0">
                <a:latin typeface="Arial"/>
                <a:cs typeface="Arial"/>
              </a:rPr>
              <a:t>Converter</a:t>
            </a:r>
            <a:r>
              <a:rPr sz="1800" dirty="0">
                <a:latin typeface="宋体"/>
                <a:cs typeface="宋体"/>
              </a:rPr>
              <a:t>模 块的输入端口相连。双击转动</a:t>
            </a:r>
            <a:r>
              <a:rPr sz="1800" spc="5" dirty="0">
                <a:latin typeface="宋体"/>
                <a:cs typeface="宋体"/>
              </a:rPr>
              <a:t>副</a:t>
            </a:r>
            <a:r>
              <a:rPr sz="1800" dirty="0">
                <a:latin typeface="Arial"/>
                <a:cs typeface="Arial"/>
              </a:rPr>
              <a:t>1</a:t>
            </a:r>
            <a:r>
              <a:rPr sz="1800" dirty="0">
                <a:latin typeface="宋体"/>
                <a:cs typeface="宋体"/>
              </a:rPr>
              <a:t>模块，如</a:t>
            </a:r>
            <a:r>
              <a:rPr sz="1800" spc="-5" dirty="0">
                <a:latin typeface="宋体"/>
                <a:cs typeface="宋体"/>
              </a:rPr>
              <a:t>图</a:t>
            </a:r>
            <a:r>
              <a:rPr sz="1800" dirty="0">
                <a:latin typeface="Arial"/>
                <a:cs typeface="Arial"/>
              </a:rPr>
              <a:t>9.7</a:t>
            </a:r>
            <a:r>
              <a:rPr sz="1800" dirty="0">
                <a:latin typeface="宋体"/>
                <a:cs typeface="宋体"/>
              </a:rPr>
              <a:t>所示，修改</a:t>
            </a:r>
            <a:r>
              <a:rPr sz="1800" dirty="0">
                <a:latin typeface="Arial"/>
                <a:cs typeface="Arial"/>
              </a:rPr>
              <a:t>Actuation</a:t>
            </a:r>
            <a:r>
              <a:rPr sz="1800" dirty="0">
                <a:latin typeface="宋体"/>
                <a:cs typeface="宋体"/>
              </a:rPr>
              <a:t>属性的</a:t>
            </a:r>
            <a:endParaRPr sz="1800">
              <a:latin typeface="宋体"/>
              <a:cs typeface="宋体"/>
            </a:endParaRPr>
          </a:p>
          <a:p>
            <a:pPr marL="12700">
              <a:lnSpc>
                <a:spcPct val="100000"/>
              </a:lnSpc>
              <a:spcBef>
                <a:spcPts val="5"/>
              </a:spcBef>
            </a:pPr>
            <a:r>
              <a:rPr sz="1800" spc="-35" dirty="0">
                <a:latin typeface="Arial"/>
                <a:cs typeface="Arial"/>
              </a:rPr>
              <a:t>Torque</a:t>
            </a:r>
            <a:r>
              <a:rPr sz="1800" dirty="0">
                <a:latin typeface="宋体"/>
                <a:cs typeface="宋体"/>
              </a:rPr>
              <a:t>为</a:t>
            </a:r>
            <a:r>
              <a:rPr sz="1800" dirty="0">
                <a:latin typeface="Arial"/>
                <a:cs typeface="Arial"/>
              </a:rPr>
              <a:t>Provided</a:t>
            </a:r>
            <a:r>
              <a:rPr sz="1800" spc="-45" dirty="0">
                <a:latin typeface="Arial"/>
                <a:cs typeface="Arial"/>
              </a:rPr>
              <a:t> </a:t>
            </a:r>
            <a:r>
              <a:rPr sz="1800" dirty="0">
                <a:latin typeface="Arial"/>
                <a:cs typeface="Arial"/>
              </a:rPr>
              <a:t>by</a:t>
            </a:r>
            <a:r>
              <a:rPr sz="1800" spc="-20" dirty="0">
                <a:latin typeface="Arial"/>
                <a:cs typeface="Arial"/>
              </a:rPr>
              <a:t> </a:t>
            </a:r>
            <a:r>
              <a:rPr sz="1800" spc="5" dirty="0">
                <a:latin typeface="Arial"/>
                <a:cs typeface="Arial"/>
              </a:rPr>
              <a:t>Input</a:t>
            </a:r>
            <a:r>
              <a:rPr sz="1800" spc="5" dirty="0">
                <a:latin typeface="宋体"/>
                <a:cs typeface="宋体"/>
              </a:rPr>
              <a:t>，</a:t>
            </a:r>
            <a:r>
              <a:rPr sz="1800" dirty="0">
                <a:latin typeface="宋体"/>
                <a:cs typeface="宋体"/>
              </a:rPr>
              <a:t>即转动副</a:t>
            </a:r>
            <a:r>
              <a:rPr sz="1800" dirty="0">
                <a:latin typeface="Arial"/>
                <a:cs typeface="Arial"/>
              </a:rPr>
              <a:t>1</a:t>
            </a:r>
            <a:r>
              <a:rPr sz="1800" dirty="0">
                <a:latin typeface="宋体"/>
                <a:cs typeface="宋体"/>
              </a:rPr>
              <a:t>由输入力矩驱动；勾</a:t>
            </a:r>
            <a:r>
              <a:rPr sz="1800" spc="5" dirty="0">
                <a:latin typeface="宋体"/>
                <a:cs typeface="宋体"/>
              </a:rPr>
              <a:t>选</a:t>
            </a:r>
            <a:r>
              <a:rPr sz="1800" dirty="0">
                <a:latin typeface="Arial"/>
                <a:cs typeface="Arial"/>
              </a:rPr>
              <a:t>Sensing</a:t>
            </a:r>
            <a:r>
              <a:rPr sz="1800" dirty="0">
                <a:latin typeface="宋体"/>
                <a:cs typeface="宋体"/>
              </a:rPr>
              <a:t>属性的</a:t>
            </a:r>
            <a:endParaRPr sz="1800">
              <a:latin typeface="宋体"/>
              <a:cs typeface="宋体"/>
            </a:endParaRPr>
          </a:p>
          <a:p>
            <a:pPr marL="12700" marR="105410">
              <a:lnSpc>
                <a:spcPct val="100000"/>
              </a:lnSpc>
            </a:pPr>
            <a:r>
              <a:rPr sz="1800" spc="-10" dirty="0">
                <a:latin typeface="Arial"/>
                <a:cs typeface="Arial"/>
              </a:rPr>
              <a:t>Velocity</a:t>
            </a:r>
            <a:r>
              <a:rPr sz="1800" spc="-5" dirty="0">
                <a:latin typeface="宋体"/>
                <a:cs typeface="宋体"/>
              </a:rPr>
              <a:t>项目，即输出转动</a:t>
            </a:r>
            <a:r>
              <a:rPr sz="1800" dirty="0">
                <a:latin typeface="宋体"/>
                <a:cs typeface="宋体"/>
              </a:rPr>
              <a:t>副</a:t>
            </a:r>
            <a:r>
              <a:rPr sz="1800" spc="5" dirty="0">
                <a:latin typeface="Arial"/>
                <a:cs typeface="Arial"/>
              </a:rPr>
              <a:t>1</a:t>
            </a:r>
            <a:r>
              <a:rPr sz="1800" spc="-5" dirty="0">
                <a:latin typeface="宋体"/>
                <a:cs typeface="宋体"/>
              </a:rPr>
              <a:t>的转速。将</a:t>
            </a:r>
            <a:r>
              <a:rPr sz="1800" spc="-5" dirty="0">
                <a:latin typeface="Arial"/>
                <a:cs typeface="Arial"/>
              </a:rPr>
              <a:t>Simulink-PS</a:t>
            </a:r>
            <a:r>
              <a:rPr sz="1800" spc="-70" dirty="0">
                <a:latin typeface="Arial"/>
                <a:cs typeface="Arial"/>
              </a:rPr>
              <a:t> </a:t>
            </a:r>
            <a:r>
              <a:rPr sz="1800" dirty="0">
                <a:latin typeface="Arial"/>
                <a:cs typeface="Arial"/>
              </a:rPr>
              <a:t>Converter</a:t>
            </a:r>
            <a:r>
              <a:rPr sz="1800" spc="-5" dirty="0">
                <a:latin typeface="宋体"/>
                <a:cs typeface="宋体"/>
              </a:rPr>
              <a:t>模块的输出端口 </a:t>
            </a:r>
            <a:r>
              <a:rPr sz="1800" dirty="0">
                <a:latin typeface="宋体"/>
                <a:cs typeface="宋体"/>
              </a:rPr>
              <a:t>与转动副</a:t>
            </a:r>
            <a:r>
              <a:rPr sz="1800" dirty="0">
                <a:latin typeface="Arial"/>
                <a:cs typeface="Arial"/>
              </a:rPr>
              <a:t>1</a:t>
            </a:r>
            <a:r>
              <a:rPr sz="1800" dirty="0">
                <a:latin typeface="宋体"/>
                <a:cs typeface="宋体"/>
              </a:rPr>
              <a:t>模块的</a:t>
            </a:r>
            <a:r>
              <a:rPr sz="1800" dirty="0">
                <a:latin typeface="Arial"/>
                <a:cs typeface="Arial"/>
              </a:rPr>
              <a:t>t</a:t>
            </a:r>
            <a:r>
              <a:rPr sz="1800" dirty="0">
                <a:latin typeface="宋体"/>
                <a:cs typeface="宋体"/>
              </a:rPr>
              <a:t>端口相连，即对曲柄施</a:t>
            </a:r>
            <a:r>
              <a:rPr sz="1800" spc="5" dirty="0">
                <a:latin typeface="宋体"/>
                <a:cs typeface="宋体"/>
              </a:rPr>
              <a:t>加</a:t>
            </a:r>
            <a:r>
              <a:rPr sz="1800" dirty="0">
                <a:latin typeface="Arial"/>
                <a:cs typeface="Arial"/>
              </a:rPr>
              <a:t>500Nm</a:t>
            </a:r>
            <a:r>
              <a:rPr sz="1800" dirty="0">
                <a:latin typeface="宋体"/>
                <a:cs typeface="宋体"/>
              </a:rPr>
              <a:t>的驱动力矩。调</a:t>
            </a:r>
            <a:r>
              <a:rPr sz="1800" spc="-15" dirty="0">
                <a:latin typeface="宋体"/>
                <a:cs typeface="宋体"/>
              </a:rPr>
              <a:t>入</a:t>
            </a:r>
            <a:r>
              <a:rPr sz="1800" spc="-5" dirty="0">
                <a:latin typeface="Arial"/>
                <a:cs typeface="Arial"/>
              </a:rPr>
              <a:t>PS–  </a:t>
            </a:r>
            <a:r>
              <a:rPr sz="1800" dirty="0">
                <a:latin typeface="Arial"/>
                <a:cs typeface="Arial"/>
              </a:rPr>
              <a:t>Simulink</a:t>
            </a:r>
            <a:r>
              <a:rPr sz="1800" spc="-85" dirty="0">
                <a:latin typeface="Arial"/>
                <a:cs typeface="Arial"/>
              </a:rPr>
              <a:t> </a:t>
            </a:r>
            <a:r>
              <a:rPr sz="1800" dirty="0">
                <a:latin typeface="Arial"/>
                <a:cs typeface="Arial"/>
              </a:rPr>
              <a:t>Converter</a:t>
            </a:r>
            <a:r>
              <a:rPr sz="1800" dirty="0">
                <a:latin typeface="宋体"/>
                <a:cs typeface="宋体"/>
              </a:rPr>
              <a:t>模块，再从</a:t>
            </a:r>
            <a:r>
              <a:rPr sz="1800" spc="5" dirty="0">
                <a:latin typeface="Arial"/>
                <a:cs typeface="Arial"/>
              </a:rPr>
              <a:t>Simulink</a:t>
            </a:r>
            <a:r>
              <a:rPr sz="1800" dirty="0">
                <a:latin typeface="宋体"/>
                <a:cs typeface="宋体"/>
              </a:rPr>
              <a:t>平台中调入示波器模块，把转动</a:t>
            </a:r>
            <a:r>
              <a:rPr sz="1800" spc="10" dirty="0">
                <a:latin typeface="宋体"/>
                <a:cs typeface="宋体"/>
              </a:rPr>
              <a:t>副</a:t>
            </a:r>
            <a:r>
              <a:rPr sz="1800" spc="-25" dirty="0">
                <a:latin typeface="Arial"/>
                <a:cs typeface="Arial"/>
              </a:rPr>
              <a:t>1</a:t>
            </a:r>
            <a:r>
              <a:rPr sz="1800" dirty="0">
                <a:latin typeface="宋体"/>
                <a:cs typeface="宋体"/>
              </a:rPr>
              <a:t>的</a:t>
            </a:r>
            <a:r>
              <a:rPr sz="1800" spc="-35" dirty="0">
                <a:latin typeface="Arial"/>
                <a:cs typeface="Arial"/>
              </a:rPr>
              <a:t>w</a:t>
            </a:r>
            <a:r>
              <a:rPr sz="1800" dirty="0">
                <a:latin typeface="宋体"/>
                <a:cs typeface="宋体"/>
              </a:rPr>
              <a:t>端 </a:t>
            </a:r>
            <a:r>
              <a:rPr sz="1800" spc="-5" dirty="0">
                <a:latin typeface="宋体"/>
                <a:cs typeface="宋体"/>
              </a:rPr>
              <a:t>口与</a:t>
            </a:r>
            <a:r>
              <a:rPr sz="1800" dirty="0">
                <a:latin typeface="Arial"/>
                <a:cs typeface="Arial"/>
              </a:rPr>
              <a:t>PS–Simulink</a:t>
            </a:r>
            <a:r>
              <a:rPr sz="1800" spc="-55" dirty="0">
                <a:latin typeface="Arial"/>
                <a:cs typeface="Arial"/>
              </a:rPr>
              <a:t> </a:t>
            </a:r>
            <a:r>
              <a:rPr sz="1800" dirty="0">
                <a:latin typeface="Arial"/>
                <a:cs typeface="Arial"/>
              </a:rPr>
              <a:t>Converter</a:t>
            </a:r>
            <a:r>
              <a:rPr sz="1800" spc="-5" dirty="0">
                <a:latin typeface="宋体"/>
                <a:cs typeface="宋体"/>
              </a:rPr>
              <a:t>模块的输入端口相连，</a:t>
            </a:r>
            <a:r>
              <a:rPr sz="1800" dirty="0">
                <a:latin typeface="宋体"/>
                <a:cs typeface="宋体"/>
              </a:rPr>
              <a:t>把</a:t>
            </a:r>
            <a:r>
              <a:rPr sz="1800" dirty="0">
                <a:latin typeface="Arial"/>
                <a:cs typeface="Arial"/>
              </a:rPr>
              <a:t>PS–Simulink</a:t>
            </a:r>
            <a:r>
              <a:rPr sz="1800" spc="-80" dirty="0">
                <a:latin typeface="Arial"/>
                <a:cs typeface="Arial"/>
              </a:rPr>
              <a:t> </a:t>
            </a:r>
            <a:r>
              <a:rPr sz="1800" dirty="0">
                <a:latin typeface="Arial"/>
                <a:cs typeface="Arial"/>
              </a:rPr>
              <a:t>Converter</a:t>
            </a:r>
            <a:r>
              <a:rPr sz="1800" dirty="0">
                <a:latin typeface="宋体"/>
                <a:cs typeface="宋体"/>
              </a:rPr>
              <a:t>模 块的输出端口与示波器模块相连。</a:t>
            </a:r>
            <a:endParaRPr sz="1800">
              <a:latin typeface="宋体"/>
              <a:cs typeface="宋体"/>
            </a:endParaRPr>
          </a:p>
          <a:p>
            <a:pPr marL="12700" marR="163195">
              <a:lnSpc>
                <a:spcPct val="100000"/>
              </a:lnSpc>
              <a:spcBef>
                <a:spcPts val="280"/>
              </a:spcBef>
            </a:pPr>
            <a:r>
              <a:rPr sz="1800" dirty="0">
                <a:latin typeface="宋体"/>
                <a:cs typeface="宋体"/>
              </a:rPr>
              <a:t>为了观察滑块在绝对坐标系中的位移变化情况，</a:t>
            </a:r>
            <a:r>
              <a:rPr sz="1800" spc="10" dirty="0">
                <a:latin typeface="宋体"/>
                <a:cs typeface="宋体"/>
              </a:rPr>
              <a:t>在</a:t>
            </a:r>
            <a:r>
              <a:rPr sz="1800" dirty="0">
                <a:latin typeface="Arial"/>
                <a:cs typeface="Arial"/>
              </a:rPr>
              <a:t>SimMechanics</a:t>
            </a:r>
            <a:r>
              <a:rPr sz="1800" dirty="0">
                <a:latin typeface="宋体"/>
                <a:cs typeface="宋体"/>
              </a:rPr>
              <a:t>平台中调入 </a:t>
            </a:r>
            <a:r>
              <a:rPr sz="1800" spc="-10" dirty="0">
                <a:latin typeface="Arial"/>
                <a:cs typeface="Arial"/>
              </a:rPr>
              <a:t>Transform</a:t>
            </a:r>
            <a:r>
              <a:rPr sz="1800" dirty="0">
                <a:latin typeface="Arial"/>
                <a:cs typeface="Arial"/>
              </a:rPr>
              <a:t> </a:t>
            </a:r>
            <a:r>
              <a:rPr sz="1800" spc="5" dirty="0">
                <a:latin typeface="Arial"/>
                <a:cs typeface="Arial"/>
              </a:rPr>
              <a:t>Sensor</a:t>
            </a:r>
            <a:r>
              <a:rPr sz="1800" dirty="0">
                <a:latin typeface="宋体"/>
                <a:cs typeface="宋体"/>
              </a:rPr>
              <a:t>模块，如图</a:t>
            </a:r>
            <a:r>
              <a:rPr sz="1800" dirty="0">
                <a:latin typeface="Arial"/>
                <a:cs typeface="Arial"/>
              </a:rPr>
              <a:t>9.8</a:t>
            </a:r>
            <a:r>
              <a:rPr sz="1800" dirty="0">
                <a:latin typeface="宋体"/>
                <a:cs typeface="宋体"/>
              </a:rPr>
              <a:t>所示勾</a:t>
            </a:r>
            <a:r>
              <a:rPr sz="1800" spc="-10" dirty="0">
                <a:latin typeface="宋体"/>
                <a:cs typeface="宋体"/>
              </a:rPr>
              <a:t>选</a:t>
            </a:r>
            <a:r>
              <a:rPr sz="1800" spc="-10" dirty="0">
                <a:latin typeface="Arial"/>
                <a:cs typeface="Arial"/>
              </a:rPr>
              <a:t>Transform</a:t>
            </a:r>
            <a:r>
              <a:rPr sz="1800" spc="-70" dirty="0">
                <a:latin typeface="Arial"/>
                <a:cs typeface="Arial"/>
              </a:rPr>
              <a:t> </a:t>
            </a:r>
            <a:r>
              <a:rPr sz="1800" dirty="0">
                <a:latin typeface="Arial"/>
                <a:cs typeface="Arial"/>
              </a:rPr>
              <a:t>Sensor</a:t>
            </a:r>
            <a:r>
              <a:rPr sz="1800" dirty="0">
                <a:latin typeface="宋体"/>
                <a:cs typeface="宋体"/>
              </a:rPr>
              <a:t>模</a:t>
            </a:r>
            <a:r>
              <a:rPr sz="1800" spc="-5" dirty="0">
                <a:latin typeface="宋体"/>
                <a:cs typeface="宋体"/>
              </a:rPr>
              <a:t>块</a:t>
            </a:r>
            <a:r>
              <a:rPr sz="1800" spc="-5" dirty="0">
                <a:latin typeface="Arial"/>
                <a:cs typeface="Arial"/>
              </a:rPr>
              <a:t>Translation</a:t>
            </a:r>
            <a:r>
              <a:rPr sz="1800" dirty="0">
                <a:latin typeface="宋体"/>
                <a:cs typeface="宋体"/>
              </a:rPr>
              <a:t>属性 的</a:t>
            </a:r>
            <a:r>
              <a:rPr sz="1800" spc="-25" dirty="0">
                <a:latin typeface="Arial"/>
                <a:cs typeface="Arial"/>
              </a:rPr>
              <a:t>X</a:t>
            </a:r>
            <a:r>
              <a:rPr sz="1800" dirty="0">
                <a:latin typeface="宋体"/>
                <a:cs typeface="宋体"/>
              </a:rPr>
              <a:t>项目。</a:t>
            </a:r>
            <a:r>
              <a:rPr sz="1800" spc="-5" dirty="0">
                <a:latin typeface="宋体"/>
                <a:cs typeface="宋体"/>
              </a:rPr>
              <a:t>把</a:t>
            </a:r>
            <a:r>
              <a:rPr sz="1800" spc="-10" dirty="0">
                <a:latin typeface="Arial"/>
                <a:cs typeface="Arial"/>
              </a:rPr>
              <a:t>Transform</a:t>
            </a:r>
            <a:r>
              <a:rPr sz="1800" spc="5" dirty="0">
                <a:latin typeface="Arial"/>
                <a:cs typeface="Arial"/>
              </a:rPr>
              <a:t> Sensor</a:t>
            </a:r>
            <a:r>
              <a:rPr sz="1800" dirty="0">
                <a:latin typeface="宋体"/>
                <a:cs typeface="宋体"/>
              </a:rPr>
              <a:t>模块的</a:t>
            </a:r>
            <a:r>
              <a:rPr sz="1800" spc="-5" dirty="0">
                <a:latin typeface="Arial"/>
                <a:cs typeface="Arial"/>
              </a:rPr>
              <a:t>B</a:t>
            </a:r>
            <a:r>
              <a:rPr sz="1800" dirty="0">
                <a:latin typeface="宋体"/>
                <a:cs typeface="宋体"/>
              </a:rPr>
              <a:t>端口</a:t>
            </a:r>
            <a:r>
              <a:rPr sz="1800" spc="-25" dirty="0">
                <a:latin typeface="宋体"/>
                <a:cs typeface="宋体"/>
              </a:rPr>
              <a:t>与</a:t>
            </a:r>
            <a:r>
              <a:rPr sz="1800" dirty="0">
                <a:latin typeface="Arial"/>
                <a:cs typeface="Arial"/>
              </a:rPr>
              <a:t>World</a:t>
            </a:r>
            <a:r>
              <a:rPr sz="1800" spc="-70" dirty="0">
                <a:latin typeface="Arial"/>
                <a:cs typeface="Arial"/>
              </a:rPr>
              <a:t> </a:t>
            </a:r>
            <a:r>
              <a:rPr sz="1800" spc="5" dirty="0">
                <a:latin typeface="Arial"/>
                <a:cs typeface="Arial"/>
              </a:rPr>
              <a:t>Frame</a:t>
            </a:r>
            <a:r>
              <a:rPr sz="1800" dirty="0">
                <a:latin typeface="宋体"/>
                <a:cs typeface="宋体"/>
              </a:rPr>
              <a:t>模块相连，把 </a:t>
            </a:r>
            <a:r>
              <a:rPr sz="1800" spc="-10" dirty="0">
                <a:latin typeface="Arial"/>
                <a:cs typeface="Arial"/>
              </a:rPr>
              <a:t>Transform</a:t>
            </a:r>
            <a:r>
              <a:rPr sz="1800" spc="-20" dirty="0">
                <a:latin typeface="Arial"/>
                <a:cs typeface="Arial"/>
              </a:rPr>
              <a:t> </a:t>
            </a:r>
            <a:r>
              <a:rPr sz="1800" spc="5" dirty="0">
                <a:latin typeface="Arial"/>
                <a:cs typeface="Arial"/>
              </a:rPr>
              <a:t>Sensor</a:t>
            </a:r>
            <a:r>
              <a:rPr sz="1800" dirty="0">
                <a:latin typeface="宋体"/>
                <a:cs typeface="宋体"/>
              </a:rPr>
              <a:t>模块的</a:t>
            </a:r>
            <a:r>
              <a:rPr sz="1800" dirty="0">
                <a:latin typeface="Arial"/>
                <a:cs typeface="Arial"/>
              </a:rPr>
              <a:t>F</a:t>
            </a:r>
            <a:r>
              <a:rPr sz="1800" dirty="0">
                <a:latin typeface="宋体"/>
                <a:cs typeface="宋体"/>
              </a:rPr>
              <a:t>端口与滑块</a:t>
            </a:r>
            <a:r>
              <a:rPr sz="1800" dirty="0">
                <a:latin typeface="Arial"/>
                <a:cs typeface="Arial"/>
              </a:rPr>
              <a:t>Solid</a:t>
            </a:r>
            <a:r>
              <a:rPr sz="1800" dirty="0">
                <a:latin typeface="宋体"/>
                <a:cs typeface="宋体"/>
              </a:rPr>
              <a:t>模块相连，把</a:t>
            </a:r>
            <a:r>
              <a:rPr sz="1800" spc="-10" dirty="0">
                <a:latin typeface="Arial"/>
                <a:cs typeface="Arial"/>
              </a:rPr>
              <a:t>Transform</a:t>
            </a:r>
            <a:r>
              <a:rPr sz="1800" spc="-90" dirty="0">
                <a:latin typeface="Arial"/>
                <a:cs typeface="Arial"/>
              </a:rPr>
              <a:t> </a:t>
            </a:r>
            <a:r>
              <a:rPr sz="1800" spc="5" dirty="0">
                <a:latin typeface="Arial"/>
                <a:cs typeface="Arial"/>
              </a:rPr>
              <a:t>Sensor</a:t>
            </a:r>
            <a:r>
              <a:rPr sz="1800" dirty="0">
                <a:latin typeface="宋体"/>
                <a:cs typeface="宋体"/>
              </a:rPr>
              <a:t>模块 </a:t>
            </a:r>
            <a:r>
              <a:rPr sz="1800" spc="-5" dirty="0">
                <a:latin typeface="宋体"/>
                <a:cs typeface="宋体"/>
              </a:rPr>
              <a:t>的</a:t>
            </a:r>
            <a:r>
              <a:rPr sz="1800" spc="-30" dirty="0">
                <a:latin typeface="Arial"/>
                <a:cs typeface="Arial"/>
              </a:rPr>
              <a:t>X</a:t>
            </a:r>
            <a:r>
              <a:rPr sz="1800" dirty="0">
                <a:latin typeface="宋体"/>
                <a:cs typeface="宋体"/>
              </a:rPr>
              <a:t>端口与另一</a:t>
            </a:r>
            <a:r>
              <a:rPr sz="1800" spc="-10" dirty="0">
                <a:latin typeface="宋体"/>
                <a:cs typeface="宋体"/>
              </a:rPr>
              <a:t>个</a:t>
            </a:r>
            <a:r>
              <a:rPr sz="1800" dirty="0">
                <a:latin typeface="Arial"/>
                <a:cs typeface="Arial"/>
              </a:rPr>
              <a:t>PS–Simulink</a:t>
            </a:r>
            <a:r>
              <a:rPr sz="1800" spc="-45" dirty="0">
                <a:latin typeface="Arial"/>
                <a:cs typeface="Arial"/>
              </a:rPr>
              <a:t> </a:t>
            </a:r>
            <a:r>
              <a:rPr sz="1800" dirty="0">
                <a:latin typeface="Arial"/>
                <a:cs typeface="Arial"/>
              </a:rPr>
              <a:t>Converter</a:t>
            </a:r>
            <a:r>
              <a:rPr sz="1800" dirty="0">
                <a:latin typeface="宋体"/>
                <a:cs typeface="宋体"/>
              </a:rPr>
              <a:t>模块的输入端口相连，进而通过</a:t>
            </a:r>
            <a:endParaRPr sz="1800">
              <a:latin typeface="宋体"/>
              <a:cs typeface="宋体"/>
            </a:endParaRPr>
          </a:p>
          <a:p>
            <a:pPr marL="12700">
              <a:lnSpc>
                <a:spcPct val="100000"/>
              </a:lnSpc>
              <a:spcBef>
                <a:spcPts val="5"/>
              </a:spcBef>
            </a:pPr>
            <a:r>
              <a:rPr sz="1800" spc="5" dirty="0">
                <a:latin typeface="Arial"/>
                <a:cs typeface="Arial"/>
              </a:rPr>
              <a:t>Simulink</a:t>
            </a:r>
            <a:r>
              <a:rPr sz="1800" dirty="0">
                <a:latin typeface="宋体"/>
                <a:cs typeface="宋体"/>
              </a:rPr>
              <a:t>平台中的示波器模块观察滑块位移。</a:t>
            </a:r>
            <a:endParaRPr sz="1800">
              <a:latin typeface="宋体"/>
              <a:cs typeface="宋体"/>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3067" y="1150112"/>
            <a:ext cx="510540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曲柄滑块</a:t>
            </a:r>
            <a:r>
              <a:rPr sz="2800" b="1" spc="-5" dirty="0">
                <a:solidFill>
                  <a:srgbClr val="333399"/>
                </a:solidFill>
                <a:latin typeface="宋体"/>
                <a:cs typeface="宋体"/>
              </a:rPr>
              <a:t>机</a:t>
            </a:r>
            <a:r>
              <a:rPr sz="2800" b="1" spc="5" dirty="0">
                <a:solidFill>
                  <a:srgbClr val="333399"/>
                </a:solidFill>
                <a:latin typeface="宋体"/>
                <a:cs typeface="宋体"/>
              </a:rPr>
              <a:t>构</a:t>
            </a:r>
            <a:r>
              <a:rPr sz="2800" b="1"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p:txBody>
      </p:sp>
      <p:sp>
        <p:nvSpPr>
          <p:cNvPr id="4" name="object 4"/>
          <p:cNvSpPr/>
          <p:nvPr/>
        </p:nvSpPr>
        <p:spPr>
          <a:xfrm>
            <a:off x="755904" y="2389632"/>
            <a:ext cx="3200399" cy="237134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148071" y="2206751"/>
            <a:ext cx="3209544" cy="273405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63067" y="5406034"/>
            <a:ext cx="8049895" cy="1123315"/>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宋体"/>
                <a:cs typeface="宋体"/>
              </a:rPr>
              <a:t>进一步设置移动副的</a:t>
            </a:r>
            <a:r>
              <a:rPr sz="1800" spc="-5" dirty="0">
                <a:latin typeface="Arial"/>
                <a:cs typeface="Arial"/>
              </a:rPr>
              <a:t>S</a:t>
            </a:r>
            <a:r>
              <a:rPr sz="1800" dirty="0">
                <a:latin typeface="Arial"/>
                <a:cs typeface="Arial"/>
              </a:rPr>
              <a:t>en</a:t>
            </a:r>
            <a:r>
              <a:rPr sz="1800" spc="10" dirty="0">
                <a:latin typeface="Arial"/>
                <a:cs typeface="Arial"/>
              </a:rPr>
              <a:t>s</a:t>
            </a:r>
            <a:r>
              <a:rPr sz="1800" dirty="0">
                <a:latin typeface="Arial"/>
                <a:cs typeface="Arial"/>
              </a:rPr>
              <a:t>in</a:t>
            </a:r>
            <a:r>
              <a:rPr sz="1800" spc="10" dirty="0">
                <a:latin typeface="Arial"/>
                <a:cs typeface="Arial"/>
              </a:rPr>
              <a:t>g</a:t>
            </a:r>
            <a:r>
              <a:rPr sz="1800" dirty="0">
                <a:latin typeface="宋体"/>
                <a:cs typeface="宋体"/>
              </a:rPr>
              <a:t>属性，勾选</a:t>
            </a:r>
            <a:r>
              <a:rPr sz="1800" spc="-95" dirty="0">
                <a:latin typeface="Arial"/>
                <a:cs typeface="Arial"/>
              </a:rPr>
              <a:t>V</a:t>
            </a:r>
            <a:r>
              <a:rPr sz="1800" dirty="0">
                <a:latin typeface="Arial"/>
                <a:cs typeface="Arial"/>
              </a:rPr>
              <a:t>elo</a:t>
            </a:r>
            <a:r>
              <a:rPr sz="1800" spc="-10" dirty="0">
                <a:latin typeface="Arial"/>
                <a:cs typeface="Arial"/>
              </a:rPr>
              <a:t>c</a:t>
            </a:r>
            <a:r>
              <a:rPr sz="1800" dirty="0">
                <a:latin typeface="Arial"/>
                <a:cs typeface="Arial"/>
              </a:rPr>
              <a:t>it</a:t>
            </a:r>
            <a:r>
              <a:rPr sz="1800" spc="-15" dirty="0">
                <a:latin typeface="Arial"/>
                <a:cs typeface="Arial"/>
              </a:rPr>
              <a:t>y</a:t>
            </a:r>
            <a:r>
              <a:rPr sz="1800" dirty="0">
                <a:latin typeface="宋体"/>
                <a:cs typeface="宋体"/>
              </a:rPr>
              <a:t>项目，从而能够观察滑块的运动 </a:t>
            </a:r>
            <a:r>
              <a:rPr sz="1800" spc="-5" dirty="0">
                <a:latin typeface="宋体"/>
                <a:cs typeface="宋体"/>
              </a:rPr>
              <a:t>速度。最终构建的曲柄滑块机构</a:t>
            </a:r>
            <a:r>
              <a:rPr sz="1800" spc="5" dirty="0">
                <a:latin typeface="宋体"/>
                <a:cs typeface="宋体"/>
              </a:rPr>
              <a:t>的</a:t>
            </a:r>
            <a:r>
              <a:rPr sz="1800" dirty="0">
                <a:latin typeface="Arial"/>
                <a:cs typeface="Arial"/>
              </a:rPr>
              <a:t>SimMechanics</a:t>
            </a:r>
            <a:r>
              <a:rPr sz="1800" dirty="0">
                <a:latin typeface="宋体"/>
                <a:cs typeface="宋体"/>
              </a:rPr>
              <a:t>模型如</a:t>
            </a:r>
            <a:r>
              <a:rPr sz="1800" spc="-10" dirty="0">
                <a:latin typeface="宋体"/>
                <a:cs typeface="宋体"/>
              </a:rPr>
              <a:t>图</a:t>
            </a:r>
            <a:r>
              <a:rPr sz="1800" dirty="0">
                <a:latin typeface="Arial"/>
                <a:cs typeface="Arial"/>
              </a:rPr>
              <a:t>9.9</a:t>
            </a:r>
            <a:r>
              <a:rPr sz="1800" spc="-5" dirty="0">
                <a:latin typeface="宋体"/>
                <a:cs typeface="宋体"/>
              </a:rPr>
              <a:t>所示。运行仿真程 </a:t>
            </a:r>
            <a:r>
              <a:rPr sz="1800" dirty="0">
                <a:latin typeface="宋体"/>
                <a:cs typeface="宋体"/>
              </a:rPr>
              <a:t>序后，可以直观地看到曲柄滑块机构的三维模型，如</a:t>
            </a:r>
            <a:r>
              <a:rPr sz="1800" spc="10" dirty="0">
                <a:latin typeface="宋体"/>
                <a:cs typeface="宋体"/>
              </a:rPr>
              <a:t>图</a:t>
            </a:r>
            <a:r>
              <a:rPr sz="1800" dirty="0">
                <a:latin typeface="Arial"/>
                <a:cs typeface="Arial"/>
              </a:rPr>
              <a:t>9.</a:t>
            </a:r>
            <a:r>
              <a:rPr sz="1800" spc="5" dirty="0">
                <a:latin typeface="Arial"/>
                <a:cs typeface="Arial"/>
              </a:rPr>
              <a:t>10</a:t>
            </a:r>
            <a:r>
              <a:rPr sz="1800" dirty="0">
                <a:latin typeface="宋体"/>
                <a:cs typeface="宋体"/>
              </a:rPr>
              <a:t>所示。仿</a:t>
            </a:r>
            <a:r>
              <a:rPr sz="1800" spc="-5" dirty="0">
                <a:latin typeface="宋体"/>
                <a:cs typeface="宋体"/>
              </a:rPr>
              <a:t>真</a:t>
            </a:r>
            <a:r>
              <a:rPr sz="1800" dirty="0">
                <a:latin typeface="Arial"/>
                <a:cs typeface="Arial"/>
              </a:rPr>
              <a:t>10</a:t>
            </a:r>
            <a:r>
              <a:rPr sz="1800" dirty="0">
                <a:latin typeface="宋体"/>
                <a:cs typeface="宋体"/>
              </a:rPr>
              <a:t>秒时间 </a:t>
            </a:r>
            <a:r>
              <a:rPr sz="1800" spc="-5" dirty="0">
                <a:latin typeface="宋体"/>
                <a:cs typeface="宋体"/>
              </a:rPr>
              <a:t>内，滑块位移如</a:t>
            </a:r>
            <a:r>
              <a:rPr sz="1800" dirty="0">
                <a:latin typeface="宋体"/>
                <a:cs typeface="宋体"/>
              </a:rPr>
              <a:t>图</a:t>
            </a:r>
            <a:r>
              <a:rPr sz="1800" spc="-35" dirty="0">
                <a:latin typeface="Arial"/>
                <a:cs typeface="Arial"/>
              </a:rPr>
              <a:t>9.11</a:t>
            </a:r>
            <a:r>
              <a:rPr sz="1800" spc="-5" dirty="0">
                <a:latin typeface="宋体"/>
                <a:cs typeface="宋体"/>
              </a:rPr>
              <a:t>所示，滑块速度如</a:t>
            </a:r>
            <a:r>
              <a:rPr sz="1800" dirty="0">
                <a:latin typeface="宋体"/>
                <a:cs typeface="宋体"/>
              </a:rPr>
              <a:t>图</a:t>
            </a:r>
            <a:r>
              <a:rPr sz="1800" dirty="0">
                <a:latin typeface="Arial"/>
                <a:cs typeface="Arial"/>
              </a:rPr>
              <a:t>9.12</a:t>
            </a:r>
            <a:r>
              <a:rPr sz="1800" spc="-5" dirty="0">
                <a:latin typeface="宋体"/>
                <a:cs typeface="宋体"/>
              </a:rPr>
              <a:t>所示，曲柄转速如</a:t>
            </a:r>
            <a:r>
              <a:rPr sz="1800" dirty="0">
                <a:latin typeface="宋体"/>
                <a:cs typeface="宋体"/>
              </a:rPr>
              <a:t>图</a:t>
            </a:r>
            <a:r>
              <a:rPr sz="1800" dirty="0">
                <a:latin typeface="Arial"/>
                <a:cs typeface="Arial"/>
              </a:rPr>
              <a:t>9.13</a:t>
            </a:r>
            <a:r>
              <a:rPr sz="1800" spc="-5" dirty="0">
                <a:latin typeface="宋体"/>
                <a:cs typeface="宋体"/>
              </a:rPr>
              <a:t>所示。</a:t>
            </a:r>
            <a:endParaRPr sz="1800">
              <a:latin typeface="宋体"/>
              <a:cs typeface="宋体"/>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SimM</a:t>
            </a:r>
            <a:r>
              <a:rPr sz="3600" spc="-20" dirty="0">
                <a:latin typeface="Arial"/>
                <a:cs typeface="Arial"/>
              </a:rPr>
              <a:t>e</a:t>
            </a:r>
            <a:r>
              <a:rPr sz="3600" spc="-5" dirty="0">
                <a:latin typeface="Arial"/>
                <a:cs typeface="Arial"/>
              </a:rPr>
              <a:t>ch</a:t>
            </a:r>
            <a:r>
              <a:rPr sz="3600" spc="-25" dirty="0">
                <a:latin typeface="Arial"/>
                <a:cs typeface="Arial"/>
              </a:rPr>
              <a:t>a</a:t>
            </a:r>
            <a:r>
              <a:rPr sz="3600" spc="-5" dirty="0">
                <a:latin typeface="Arial"/>
                <a:cs typeface="Arial"/>
              </a:rPr>
              <a:t>n</a:t>
            </a:r>
            <a:r>
              <a:rPr sz="3600" spc="-25" dirty="0">
                <a:latin typeface="Arial"/>
                <a:cs typeface="Arial"/>
              </a:rPr>
              <a:t>i</a:t>
            </a:r>
            <a:r>
              <a:rPr sz="3600" dirty="0">
                <a:latin typeface="Arial"/>
                <a:cs typeface="Arial"/>
              </a:rPr>
              <a:t>c</a:t>
            </a:r>
            <a:r>
              <a:rPr sz="3600" spc="5" dirty="0">
                <a:latin typeface="Arial"/>
                <a:cs typeface="Arial"/>
              </a:rPr>
              <a:t>s</a:t>
            </a:r>
            <a:r>
              <a:rPr sz="3600" dirty="0">
                <a:latin typeface="华文新魏"/>
                <a:cs typeface="华文新魏"/>
              </a:rPr>
              <a:t>机械系统仿真</a:t>
            </a:r>
            <a:endParaRPr sz="3600">
              <a:latin typeface="华文新魏"/>
              <a:cs typeface="华文新魏"/>
            </a:endParaRPr>
          </a:p>
        </p:txBody>
      </p:sp>
      <p:sp>
        <p:nvSpPr>
          <p:cNvPr id="3" name="object 3"/>
          <p:cNvSpPr txBox="1"/>
          <p:nvPr/>
        </p:nvSpPr>
        <p:spPr>
          <a:xfrm>
            <a:off x="563067" y="1150112"/>
            <a:ext cx="510540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曲柄滑块</a:t>
            </a:r>
            <a:r>
              <a:rPr sz="2800" b="1" spc="-5" dirty="0">
                <a:solidFill>
                  <a:srgbClr val="333399"/>
                </a:solidFill>
                <a:latin typeface="宋体"/>
                <a:cs typeface="宋体"/>
              </a:rPr>
              <a:t>机</a:t>
            </a:r>
            <a:r>
              <a:rPr sz="2800" b="1" spc="5" dirty="0">
                <a:solidFill>
                  <a:srgbClr val="333399"/>
                </a:solidFill>
                <a:latin typeface="宋体"/>
                <a:cs typeface="宋体"/>
              </a:rPr>
              <a:t>构</a:t>
            </a:r>
            <a:r>
              <a:rPr sz="2800" b="1"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p:txBody>
      </p:sp>
      <p:sp>
        <p:nvSpPr>
          <p:cNvPr id="4" name="object 4"/>
          <p:cNvSpPr/>
          <p:nvPr/>
        </p:nvSpPr>
        <p:spPr>
          <a:xfrm>
            <a:off x="292608" y="1716023"/>
            <a:ext cx="4675632" cy="34747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263896" y="2523744"/>
            <a:ext cx="3630167" cy="185927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92608" y="5190743"/>
            <a:ext cx="2676144" cy="166725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255264" y="5190743"/>
            <a:ext cx="2636519" cy="166725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56959" y="5190743"/>
            <a:ext cx="2721864" cy="1667253"/>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389620" cy="2083435"/>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曲柄滑块</a:t>
            </a:r>
            <a:r>
              <a:rPr sz="2800" b="1" spc="-5" dirty="0">
                <a:solidFill>
                  <a:srgbClr val="333399"/>
                </a:solidFill>
                <a:latin typeface="宋体"/>
                <a:cs typeface="宋体"/>
              </a:rPr>
              <a:t>机</a:t>
            </a:r>
            <a:r>
              <a:rPr sz="2800" b="1" spc="5" dirty="0">
                <a:solidFill>
                  <a:srgbClr val="333399"/>
                </a:solidFill>
                <a:latin typeface="宋体"/>
                <a:cs typeface="宋体"/>
              </a:rPr>
              <a:t>构</a:t>
            </a:r>
            <a:r>
              <a:rPr sz="2800" b="1"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a:lnSpc>
                <a:spcPct val="100000"/>
              </a:lnSpc>
              <a:spcBef>
                <a:spcPts val="790"/>
              </a:spcBef>
            </a:pPr>
            <a:r>
              <a:rPr sz="1800" dirty="0">
                <a:latin typeface="宋体"/>
                <a:cs typeface="宋体"/>
              </a:rPr>
              <a:t>与前一章</a:t>
            </a:r>
            <a:r>
              <a:rPr sz="1800" dirty="0">
                <a:latin typeface="Arial"/>
                <a:cs typeface="Arial"/>
              </a:rPr>
              <a:t>8.6</a:t>
            </a:r>
            <a:r>
              <a:rPr sz="1800" dirty="0">
                <a:latin typeface="宋体"/>
                <a:cs typeface="宋体"/>
              </a:rPr>
              <a:t>节类似，可以把带减速器的直流电机模型</a:t>
            </a:r>
            <a:r>
              <a:rPr sz="1800" spc="10" dirty="0">
                <a:latin typeface="宋体"/>
                <a:cs typeface="宋体"/>
              </a:rPr>
              <a:t>和</a:t>
            </a:r>
            <a:r>
              <a:rPr sz="1800" spc="-5" dirty="0">
                <a:latin typeface="Arial"/>
                <a:cs typeface="Arial"/>
              </a:rPr>
              <a:t>PID</a:t>
            </a:r>
            <a:r>
              <a:rPr sz="1800" dirty="0">
                <a:latin typeface="宋体"/>
                <a:cs typeface="宋体"/>
              </a:rPr>
              <a:t>控制器增加到曲柄滑</a:t>
            </a:r>
            <a:endParaRPr sz="1800">
              <a:latin typeface="宋体"/>
              <a:cs typeface="宋体"/>
            </a:endParaRPr>
          </a:p>
          <a:p>
            <a:pPr marL="12700">
              <a:lnSpc>
                <a:spcPct val="100000"/>
              </a:lnSpc>
            </a:pPr>
            <a:r>
              <a:rPr sz="1800" spc="-5" dirty="0">
                <a:latin typeface="宋体"/>
                <a:cs typeface="宋体"/>
              </a:rPr>
              <a:t>块机构</a:t>
            </a:r>
            <a:r>
              <a:rPr sz="1800" dirty="0">
                <a:latin typeface="宋体"/>
                <a:cs typeface="宋体"/>
              </a:rPr>
              <a:t>的</a:t>
            </a:r>
            <a:r>
              <a:rPr sz="1800" spc="-5" dirty="0">
                <a:latin typeface="Arial"/>
                <a:cs typeface="Arial"/>
              </a:rPr>
              <a:t>SimMechanics</a:t>
            </a:r>
            <a:r>
              <a:rPr sz="1800" dirty="0">
                <a:latin typeface="宋体"/>
                <a:cs typeface="宋体"/>
              </a:rPr>
              <a:t>模型</a:t>
            </a:r>
            <a:r>
              <a:rPr sz="1800" spc="-35" dirty="0">
                <a:latin typeface="宋体"/>
                <a:cs typeface="宋体"/>
              </a:rPr>
              <a:t>中</a:t>
            </a:r>
            <a:r>
              <a:rPr sz="1800" dirty="0">
                <a:latin typeface="宋体"/>
                <a:cs typeface="宋体"/>
              </a:rPr>
              <a:t>，如</a:t>
            </a:r>
            <a:r>
              <a:rPr sz="1800" spc="-10" dirty="0">
                <a:latin typeface="宋体"/>
                <a:cs typeface="宋体"/>
              </a:rPr>
              <a:t>图</a:t>
            </a:r>
            <a:r>
              <a:rPr sz="1800" dirty="0">
                <a:latin typeface="Arial"/>
                <a:cs typeface="Arial"/>
              </a:rPr>
              <a:t>9.14</a:t>
            </a:r>
            <a:r>
              <a:rPr sz="1800" dirty="0">
                <a:latin typeface="宋体"/>
                <a:cs typeface="宋体"/>
              </a:rPr>
              <a:t>所示。</a:t>
            </a:r>
            <a:r>
              <a:rPr sz="1800" spc="-10" dirty="0">
                <a:latin typeface="宋体"/>
                <a:cs typeface="宋体"/>
              </a:rPr>
              <a:t>当</a:t>
            </a:r>
            <a:r>
              <a:rPr sz="1800" spc="-5" dirty="0">
                <a:latin typeface="Arial"/>
                <a:cs typeface="Arial"/>
              </a:rPr>
              <a:t>PID</a:t>
            </a:r>
            <a:r>
              <a:rPr sz="1800" dirty="0">
                <a:latin typeface="宋体"/>
                <a:cs typeface="宋体"/>
              </a:rPr>
              <a:t>控制</a:t>
            </a:r>
            <a:r>
              <a:rPr sz="1800" spc="-35" dirty="0">
                <a:latin typeface="宋体"/>
                <a:cs typeface="宋体"/>
              </a:rPr>
              <a:t>器</a:t>
            </a:r>
            <a:r>
              <a:rPr sz="1800" dirty="0">
                <a:latin typeface="宋体"/>
                <a:cs typeface="宋体"/>
              </a:rPr>
              <a:t>参</a:t>
            </a:r>
            <a:r>
              <a:rPr sz="1800" spc="-5" dirty="0">
                <a:latin typeface="宋体"/>
                <a:cs typeface="宋体"/>
              </a:rPr>
              <a:t>数</a:t>
            </a:r>
            <a:r>
              <a:rPr sz="1800" spc="-5" dirty="0">
                <a:latin typeface="Arial"/>
                <a:cs typeface="Arial"/>
              </a:rPr>
              <a:t>P=160</a:t>
            </a:r>
            <a:r>
              <a:rPr sz="1800" spc="-5" dirty="0">
                <a:latin typeface="宋体"/>
                <a:cs typeface="宋体"/>
              </a:rPr>
              <a:t>，</a:t>
            </a:r>
            <a:r>
              <a:rPr sz="1800" spc="-5" dirty="0">
                <a:latin typeface="Arial"/>
                <a:cs typeface="Arial"/>
              </a:rPr>
              <a:t>I=240</a:t>
            </a:r>
            <a:r>
              <a:rPr sz="1800" spc="-5" dirty="0">
                <a:latin typeface="宋体"/>
                <a:cs typeface="宋体"/>
              </a:rPr>
              <a:t>，</a:t>
            </a:r>
            <a:endParaRPr sz="1800">
              <a:latin typeface="宋体"/>
              <a:cs typeface="宋体"/>
            </a:endParaRPr>
          </a:p>
          <a:p>
            <a:pPr marL="12700" marR="243840">
              <a:lnSpc>
                <a:spcPct val="100000"/>
              </a:lnSpc>
              <a:spcBef>
                <a:spcPts val="5"/>
              </a:spcBef>
            </a:pPr>
            <a:r>
              <a:rPr sz="1800" dirty="0">
                <a:latin typeface="Arial"/>
                <a:cs typeface="Arial"/>
              </a:rPr>
              <a:t>D=0</a:t>
            </a:r>
            <a:r>
              <a:rPr sz="1800" dirty="0">
                <a:latin typeface="宋体"/>
                <a:cs typeface="宋体"/>
              </a:rPr>
              <a:t>时，仿</a:t>
            </a:r>
            <a:r>
              <a:rPr sz="1800" spc="-5" dirty="0">
                <a:latin typeface="宋体"/>
                <a:cs typeface="宋体"/>
              </a:rPr>
              <a:t>真</a:t>
            </a:r>
            <a:r>
              <a:rPr sz="1800" dirty="0">
                <a:latin typeface="Arial"/>
                <a:cs typeface="Arial"/>
              </a:rPr>
              <a:t>10</a:t>
            </a:r>
            <a:r>
              <a:rPr sz="1800" dirty="0">
                <a:latin typeface="宋体"/>
                <a:cs typeface="宋体"/>
              </a:rPr>
              <a:t>秒时间内，滑块位移如</a:t>
            </a:r>
            <a:r>
              <a:rPr sz="1800" spc="5" dirty="0">
                <a:latin typeface="宋体"/>
                <a:cs typeface="宋体"/>
              </a:rPr>
              <a:t>图</a:t>
            </a:r>
            <a:r>
              <a:rPr sz="1800" dirty="0">
                <a:latin typeface="Arial"/>
                <a:cs typeface="Arial"/>
              </a:rPr>
              <a:t>9.15</a:t>
            </a:r>
            <a:r>
              <a:rPr sz="1800" dirty="0">
                <a:latin typeface="宋体"/>
                <a:cs typeface="宋体"/>
              </a:rPr>
              <a:t>所示，滑块速度如图</a:t>
            </a:r>
            <a:r>
              <a:rPr sz="1800" dirty="0">
                <a:latin typeface="Arial"/>
                <a:cs typeface="Arial"/>
              </a:rPr>
              <a:t>9.16</a:t>
            </a:r>
            <a:r>
              <a:rPr sz="1800" dirty="0">
                <a:latin typeface="宋体"/>
                <a:cs typeface="宋体"/>
              </a:rPr>
              <a:t>所示，曲 柄转速如图</a:t>
            </a:r>
            <a:r>
              <a:rPr sz="1800" dirty="0">
                <a:latin typeface="Arial"/>
                <a:cs typeface="Arial"/>
              </a:rPr>
              <a:t>9.17</a:t>
            </a:r>
            <a:r>
              <a:rPr sz="1800" dirty="0">
                <a:latin typeface="宋体"/>
                <a:cs typeface="宋体"/>
              </a:rPr>
              <a:t>所示。对比图</a:t>
            </a:r>
            <a:r>
              <a:rPr sz="1800" dirty="0">
                <a:latin typeface="Arial"/>
                <a:cs typeface="Arial"/>
              </a:rPr>
              <a:t>9.17</a:t>
            </a:r>
            <a:r>
              <a:rPr sz="1800" dirty="0">
                <a:latin typeface="宋体"/>
                <a:cs typeface="宋体"/>
              </a:rPr>
              <a:t>和图</a:t>
            </a:r>
            <a:r>
              <a:rPr sz="1800" dirty="0">
                <a:latin typeface="Arial"/>
                <a:cs typeface="Arial"/>
              </a:rPr>
              <a:t>9.13</a:t>
            </a:r>
            <a:r>
              <a:rPr sz="1800" dirty="0">
                <a:latin typeface="宋体"/>
                <a:cs typeface="宋体"/>
              </a:rPr>
              <a:t>可以看出</a:t>
            </a:r>
            <a:r>
              <a:rPr sz="1800" spc="-10" dirty="0">
                <a:latin typeface="宋体"/>
                <a:cs typeface="宋体"/>
              </a:rPr>
              <a:t>，</a:t>
            </a:r>
            <a:r>
              <a:rPr sz="1800" spc="-10" dirty="0">
                <a:latin typeface="Arial"/>
                <a:cs typeface="Arial"/>
              </a:rPr>
              <a:t>PID</a:t>
            </a:r>
            <a:r>
              <a:rPr sz="1800" dirty="0">
                <a:latin typeface="宋体"/>
                <a:cs typeface="宋体"/>
              </a:rPr>
              <a:t>控制器使曲柄转速控制 </a:t>
            </a:r>
            <a:r>
              <a:rPr sz="1800" spc="-5" dirty="0">
                <a:latin typeface="宋体"/>
                <a:cs typeface="宋体"/>
              </a:rPr>
              <a:t>在</a:t>
            </a:r>
            <a:r>
              <a:rPr sz="1800" dirty="0">
                <a:latin typeface="Arial"/>
                <a:cs typeface="Arial"/>
              </a:rPr>
              <a:t>pi</a:t>
            </a:r>
            <a:r>
              <a:rPr sz="1800" spc="-25" dirty="0">
                <a:latin typeface="Arial"/>
                <a:cs typeface="Arial"/>
              </a:rPr>
              <a:t> </a:t>
            </a:r>
            <a:r>
              <a:rPr sz="1800" spc="5" dirty="0">
                <a:latin typeface="Arial"/>
                <a:cs typeface="Arial"/>
              </a:rPr>
              <a:t>rad/s</a:t>
            </a:r>
            <a:r>
              <a:rPr sz="1800" spc="-5" dirty="0">
                <a:latin typeface="宋体"/>
                <a:cs typeface="宋体"/>
              </a:rPr>
              <a:t>附近。</a:t>
            </a:r>
            <a:endParaRPr sz="1800">
              <a:latin typeface="宋体"/>
              <a:cs typeface="宋体"/>
            </a:endParaRPr>
          </a:p>
        </p:txBody>
      </p:sp>
      <p:sp>
        <p:nvSpPr>
          <p:cNvPr id="4" name="object 4"/>
          <p:cNvSpPr/>
          <p:nvPr/>
        </p:nvSpPr>
        <p:spPr>
          <a:xfrm>
            <a:off x="481583" y="3212592"/>
            <a:ext cx="5266944" cy="355396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300215" y="2852927"/>
            <a:ext cx="2087880" cy="12954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297167" y="4191000"/>
            <a:ext cx="2090928" cy="132588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297167" y="5544311"/>
            <a:ext cx="2087880" cy="131064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78857"/>
            <a:ext cx="8113395" cy="2371725"/>
          </a:xfrm>
          <a:prstGeom prst="rect">
            <a:avLst/>
          </a:prstGeom>
        </p:spPr>
        <p:txBody>
          <a:bodyPr vert="horz" wrap="square" lIns="0" tIns="184785" rIns="0" bIns="0" rtlCol="0">
            <a:spAutoFit/>
          </a:bodyPr>
          <a:lstStyle/>
          <a:p>
            <a:pPr marL="13970">
              <a:lnSpc>
                <a:spcPct val="100000"/>
              </a:lnSpc>
              <a:spcBef>
                <a:spcPts val="1455"/>
              </a:spcBef>
            </a:pPr>
            <a:r>
              <a:rPr sz="2800" b="1" spc="15" dirty="0">
                <a:solidFill>
                  <a:srgbClr val="333399"/>
                </a:solidFill>
                <a:latin typeface="宋体"/>
                <a:cs typeface="宋体"/>
              </a:rPr>
              <a:t>两自由度</a:t>
            </a:r>
            <a:r>
              <a:rPr sz="2800" b="1" spc="-5" dirty="0">
                <a:solidFill>
                  <a:srgbClr val="333399"/>
                </a:solidFill>
                <a:latin typeface="宋体"/>
                <a:cs typeface="宋体"/>
              </a:rPr>
              <a:t>机器</a:t>
            </a:r>
            <a:r>
              <a:rPr sz="2800" b="1" spc="5" dirty="0">
                <a:solidFill>
                  <a:srgbClr val="333399"/>
                </a:solidFill>
                <a:latin typeface="宋体"/>
                <a:cs typeface="宋体"/>
              </a:rPr>
              <a:t>人</a:t>
            </a:r>
            <a:r>
              <a:rPr sz="2800" b="1" spc="-5"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a:lnSpc>
                <a:spcPts val="2125"/>
              </a:lnSpc>
              <a:spcBef>
                <a:spcPts val="865"/>
              </a:spcBef>
            </a:pPr>
            <a:r>
              <a:rPr sz="1800" dirty="0">
                <a:latin typeface="宋体"/>
                <a:cs typeface="宋体"/>
              </a:rPr>
              <a:t>两自由度机器人操作臂的初始时刻位置以及各坐标系初始时刻的位置和方向如图</a:t>
            </a:r>
            <a:endParaRPr sz="1800">
              <a:latin typeface="宋体"/>
              <a:cs typeface="宋体"/>
            </a:endParaRPr>
          </a:p>
          <a:p>
            <a:pPr marL="12700">
              <a:lnSpc>
                <a:spcPts val="2125"/>
              </a:lnSpc>
            </a:pPr>
            <a:r>
              <a:rPr sz="1800" dirty="0">
                <a:latin typeface="Arial"/>
                <a:cs typeface="Arial"/>
              </a:rPr>
              <a:t>9.</a:t>
            </a:r>
            <a:r>
              <a:rPr sz="1800" spc="5" dirty="0">
                <a:latin typeface="Arial"/>
                <a:cs typeface="Arial"/>
              </a:rPr>
              <a:t>18</a:t>
            </a:r>
            <a:r>
              <a:rPr sz="1800" dirty="0">
                <a:latin typeface="宋体"/>
                <a:cs typeface="宋体"/>
              </a:rPr>
              <a:t>所示，其中绝对坐标</a:t>
            </a:r>
            <a:r>
              <a:rPr sz="1800" spc="-20" dirty="0">
                <a:latin typeface="宋体"/>
                <a:cs typeface="宋体"/>
              </a:rPr>
              <a:t>系</a:t>
            </a:r>
            <a:r>
              <a:rPr sz="1800" i="1" spc="10" dirty="0">
                <a:latin typeface="Arial"/>
                <a:cs typeface="Arial"/>
              </a:rPr>
              <a:t>x</a:t>
            </a:r>
            <a:r>
              <a:rPr sz="1800" baseline="-20833" dirty="0">
                <a:latin typeface="Arial"/>
                <a:cs typeface="Arial"/>
              </a:rPr>
              <a:t>0</a:t>
            </a:r>
            <a:r>
              <a:rPr sz="1800" i="1" spc="10" dirty="0">
                <a:latin typeface="Arial"/>
                <a:cs typeface="Arial"/>
              </a:rPr>
              <a:t>y</a:t>
            </a:r>
            <a:r>
              <a:rPr sz="1800" baseline="-20833" dirty="0">
                <a:latin typeface="Arial"/>
                <a:cs typeface="Arial"/>
              </a:rPr>
              <a:t>0</a:t>
            </a:r>
            <a:r>
              <a:rPr sz="1800" spc="-5" dirty="0">
                <a:latin typeface="宋体"/>
                <a:cs typeface="宋体"/>
              </a:rPr>
              <a:t>的原点放置在基座的转动副处，杆</a:t>
            </a:r>
            <a:r>
              <a:rPr sz="1800" spc="5" dirty="0">
                <a:latin typeface="宋体"/>
                <a:cs typeface="宋体"/>
              </a:rPr>
              <a:t>件</a:t>
            </a:r>
            <a:r>
              <a:rPr sz="1800" spc="5" dirty="0">
                <a:latin typeface="Arial"/>
                <a:cs typeface="Arial"/>
              </a:rPr>
              <a:t>1</a:t>
            </a:r>
            <a:r>
              <a:rPr sz="1800" spc="-5" dirty="0">
                <a:latin typeface="宋体"/>
                <a:cs typeface="宋体"/>
              </a:rPr>
              <a:t>局部坐标系</a:t>
            </a:r>
            <a:endParaRPr sz="1800">
              <a:latin typeface="宋体"/>
              <a:cs typeface="宋体"/>
            </a:endParaRPr>
          </a:p>
          <a:p>
            <a:pPr marL="12700" marR="50165">
              <a:lnSpc>
                <a:spcPct val="100000"/>
              </a:lnSpc>
              <a:spcBef>
                <a:spcPts val="5"/>
              </a:spcBef>
            </a:pPr>
            <a:r>
              <a:rPr sz="1800" i="1" spc="10" dirty="0">
                <a:latin typeface="Arial"/>
                <a:cs typeface="Arial"/>
              </a:rPr>
              <a:t>x</a:t>
            </a:r>
            <a:r>
              <a:rPr sz="1800" spc="-7" baseline="-20833" dirty="0">
                <a:latin typeface="Arial"/>
                <a:cs typeface="Arial"/>
              </a:rPr>
              <a:t>1</a:t>
            </a:r>
            <a:r>
              <a:rPr sz="1800" i="1" spc="10" dirty="0">
                <a:latin typeface="Arial"/>
                <a:cs typeface="Arial"/>
              </a:rPr>
              <a:t>y</a:t>
            </a:r>
            <a:r>
              <a:rPr sz="1800" spc="-7" baseline="-20833" dirty="0">
                <a:latin typeface="Arial"/>
                <a:cs typeface="Arial"/>
              </a:rPr>
              <a:t>1</a:t>
            </a:r>
            <a:r>
              <a:rPr sz="1800" dirty="0">
                <a:latin typeface="宋体"/>
                <a:cs typeface="宋体"/>
              </a:rPr>
              <a:t>与杆</a:t>
            </a:r>
            <a:r>
              <a:rPr sz="1800" spc="-5" dirty="0">
                <a:latin typeface="宋体"/>
                <a:cs typeface="宋体"/>
              </a:rPr>
              <a:t>件</a:t>
            </a:r>
            <a:r>
              <a:rPr sz="1800" dirty="0">
                <a:latin typeface="Arial"/>
                <a:cs typeface="Arial"/>
              </a:rPr>
              <a:t>1</a:t>
            </a:r>
            <a:r>
              <a:rPr sz="1800" dirty="0">
                <a:latin typeface="宋体"/>
                <a:cs typeface="宋体"/>
              </a:rPr>
              <a:t>质心固结，杆</a:t>
            </a:r>
            <a:r>
              <a:rPr sz="1800" spc="5" dirty="0">
                <a:latin typeface="宋体"/>
                <a:cs typeface="宋体"/>
              </a:rPr>
              <a:t>件</a:t>
            </a:r>
            <a:r>
              <a:rPr sz="1800" dirty="0">
                <a:latin typeface="Arial"/>
                <a:cs typeface="Arial"/>
              </a:rPr>
              <a:t>2</a:t>
            </a:r>
            <a:r>
              <a:rPr sz="1800" dirty="0">
                <a:latin typeface="宋体"/>
                <a:cs typeface="宋体"/>
              </a:rPr>
              <a:t>局部坐标系</a:t>
            </a:r>
            <a:r>
              <a:rPr sz="1800" i="1" spc="10" dirty="0">
                <a:latin typeface="Arial"/>
                <a:cs typeface="Arial"/>
              </a:rPr>
              <a:t>x</a:t>
            </a:r>
            <a:r>
              <a:rPr sz="1800" baseline="-20833" dirty="0">
                <a:latin typeface="Arial"/>
                <a:cs typeface="Arial"/>
              </a:rPr>
              <a:t>2</a:t>
            </a:r>
            <a:r>
              <a:rPr sz="1800" i="1" spc="-15" dirty="0">
                <a:latin typeface="Arial"/>
                <a:cs typeface="Arial"/>
              </a:rPr>
              <a:t>y</a:t>
            </a:r>
            <a:r>
              <a:rPr sz="1800" spc="-7" baseline="-20833" dirty="0">
                <a:latin typeface="Arial"/>
                <a:cs typeface="Arial"/>
              </a:rPr>
              <a:t>2</a:t>
            </a:r>
            <a:r>
              <a:rPr sz="1800" dirty="0">
                <a:latin typeface="宋体"/>
                <a:cs typeface="宋体"/>
              </a:rPr>
              <a:t>与杆件</a:t>
            </a:r>
            <a:r>
              <a:rPr sz="1800" spc="-20" dirty="0">
                <a:latin typeface="Arial"/>
                <a:cs typeface="Arial"/>
              </a:rPr>
              <a:t>2</a:t>
            </a:r>
            <a:r>
              <a:rPr sz="1800" dirty="0">
                <a:latin typeface="宋体"/>
                <a:cs typeface="宋体"/>
              </a:rPr>
              <a:t>质心固结，末端执行器局部 坐标系</a:t>
            </a:r>
            <a:r>
              <a:rPr sz="1800" i="1" dirty="0">
                <a:latin typeface="Arial"/>
                <a:cs typeface="Arial"/>
              </a:rPr>
              <a:t>x</a:t>
            </a:r>
            <a:r>
              <a:rPr sz="1800" i="1" baseline="-20833" dirty="0">
                <a:latin typeface="Arial"/>
                <a:cs typeface="Arial"/>
              </a:rPr>
              <a:t>E</a:t>
            </a:r>
            <a:r>
              <a:rPr sz="1800" i="1" dirty="0">
                <a:latin typeface="Arial"/>
                <a:cs typeface="Arial"/>
              </a:rPr>
              <a:t>y</a:t>
            </a:r>
            <a:r>
              <a:rPr sz="1800" i="1" baseline="-20833" dirty="0">
                <a:latin typeface="Arial"/>
                <a:cs typeface="Arial"/>
              </a:rPr>
              <a:t>E</a:t>
            </a:r>
            <a:r>
              <a:rPr sz="1800" dirty="0">
                <a:latin typeface="宋体"/>
                <a:cs typeface="宋体"/>
              </a:rPr>
              <a:t>与末端执行器几何中心固结。在机器人运动过程中，除了绝对坐标系</a:t>
            </a:r>
            <a:endParaRPr sz="1800">
              <a:latin typeface="宋体"/>
              <a:cs typeface="宋体"/>
            </a:endParaRPr>
          </a:p>
          <a:p>
            <a:pPr marL="12700">
              <a:lnSpc>
                <a:spcPct val="100000"/>
              </a:lnSpc>
            </a:pPr>
            <a:r>
              <a:rPr sz="1800" i="1" spc="5" dirty="0">
                <a:latin typeface="Arial"/>
                <a:cs typeface="Arial"/>
              </a:rPr>
              <a:t>x</a:t>
            </a:r>
            <a:r>
              <a:rPr sz="1800" spc="7" baseline="-20833" dirty="0">
                <a:latin typeface="Arial"/>
                <a:cs typeface="Arial"/>
              </a:rPr>
              <a:t>0</a:t>
            </a:r>
            <a:r>
              <a:rPr sz="1800" i="1" spc="5" dirty="0">
                <a:latin typeface="Arial"/>
                <a:cs typeface="Arial"/>
              </a:rPr>
              <a:t>y</a:t>
            </a:r>
            <a:r>
              <a:rPr sz="1800" spc="7" baseline="-20833" dirty="0">
                <a:latin typeface="Arial"/>
                <a:cs typeface="Arial"/>
              </a:rPr>
              <a:t>0</a:t>
            </a:r>
            <a:r>
              <a:rPr sz="1800" dirty="0">
                <a:latin typeface="宋体"/>
                <a:cs typeface="宋体"/>
              </a:rPr>
              <a:t>固定不动，杆</a:t>
            </a:r>
            <a:r>
              <a:rPr sz="1800" spc="-15" dirty="0">
                <a:latin typeface="宋体"/>
                <a:cs typeface="宋体"/>
              </a:rPr>
              <a:t>件</a:t>
            </a:r>
            <a:r>
              <a:rPr sz="1800" spc="5" dirty="0">
                <a:latin typeface="Arial"/>
                <a:cs typeface="Arial"/>
              </a:rPr>
              <a:t>1</a:t>
            </a:r>
            <a:r>
              <a:rPr sz="1800" spc="-5" dirty="0">
                <a:latin typeface="宋体"/>
                <a:cs typeface="宋体"/>
              </a:rPr>
              <a:t>局部坐标</a:t>
            </a:r>
            <a:r>
              <a:rPr sz="1800" dirty="0">
                <a:latin typeface="宋体"/>
                <a:cs typeface="宋体"/>
              </a:rPr>
              <a:t>系</a:t>
            </a:r>
            <a:r>
              <a:rPr sz="1800" i="1" spc="-5" dirty="0">
                <a:latin typeface="Arial"/>
                <a:cs typeface="Arial"/>
              </a:rPr>
              <a:t>x</a:t>
            </a:r>
            <a:r>
              <a:rPr sz="1800" spc="-7" baseline="-20833" dirty="0">
                <a:latin typeface="Arial"/>
                <a:cs typeface="Arial"/>
              </a:rPr>
              <a:t>1</a:t>
            </a:r>
            <a:r>
              <a:rPr sz="1800" i="1" spc="-5" dirty="0">
                <a:latin typeface="Arial"/>
                <a:cs typeface="Arial"/>
              </a:rPr>
              <a:t>y</a:t>
            </a:r>
            <a:r>
              <a:rPr sz="1800" spc="-7" baseline="-20833" dirty="0">
                <a:latin typeface="Arial"/>
                <a:cs typeface="Arial"/>
              </a:rPr>
              <a:t>1</a:t>
            </a:r>
            <a:r>
              <a:rPr sz="1800" spc="-5" dirty="0">
                <a:latin typeface="宋体"/>
                <a:cs typeface="宋体"/>
              </a:rPr>
              <a:t>、杆</a:t>
            </a:r>
            <a:r>
              <a:rPr sz="1800" dirty="0">
                <a:latin typeface="宋体"/>
                <a:cs typeface="宋体"/>
              </a:rPr>
              <a:t>件</a:t>
            </a:r>
            <a:r>
              <a:rPr sz="1800" spc="5" dirty="0">
                <a:latin typeface="Arial"/>
                <a:cs typeface="Arial"/>
              </a:rPr>
              <a:t>2</a:t>
            </a:r>
            <a:r>
              <a:rPr sz="1800" spc="-5" dirty="0">
                <a:latin typeface="宋体"/>
                <a:cs typeface="宋体"/>
              </a:rPr>
              <a:t>局部坐标系</a:t>
            </a:r>
            <a:r>
              <a:rPr sz="1800" i="1" spc="-10" dirty="0">
                <a:latin typeface="Arial"/>
                <a:cs typeface="Arial"/>
              </a:rPr>
              <a:t>x</a:t>
            </a:r>
            <a:r>
              <a:rPr sz="1800" spc="-15" baseline="-20833" dirty="0">
                <a:latin typeface="Arial"/>
                <a:cs typeface="Arial"/>
              </a:rPr>
              <a:t>2</a:t>
            </a:r>
            <a:r>
              <a:rPr sz="1800" i="1" spc="-10" dirty="0">
                <a:latin typeface="Arial"/>
                <a:cs typeface="Arial"/>
              </a:rPr>
              <a:t>y</a:t>
            </a:r>
            <a:r>
              <a:rPr sz="1800" spc="-15" baseline="-20833" dirty="0">
                <a:latin typeface="Arial"/>
                <a:cs typeface="Arial"/>
              </a:rPr>
              <a:t>2</a:t>
            </a:r>
            <a:r>
              <a:rPr sz="1800" dirty="0">
                <a:latin typeface="宋体"/>
                <a:cs typeface="宋体"/>
              </a:rPr>
              <a:t>、末端执行器局部坐</a:t>
            </a:r>
            <a:endParaRPr sz="1800">
              <a:latin typeface="宋体"/>
              <a:cs typeface="宋体"/>
            </a:endParaRPr>
          </a:p>
          <a:p>
            <a:pPr marL="12700">
              <a:lnSpc>
                <a:spcPct val="100000"/>
              </a:lnSpc>
            </a:pPr>
            <a:r>
              <a:rPr sz="1800" dirty="0">
                <a:latin typeface="宋体"/>
                <a:cs typeface="宋体"/>
              </a:rPr>
              <a:t>标系</a:t>
            </a:r>
            <a:r>
              <a:rPr sz="1800" i="1" dirty="0">
                <a:latin typeface="Arial"/>
                <a:cs typeface="Arial"/>
              </a:rPr>
              <a:t>x</a:t>
            </a:r>
            <a:r>
              <a:rPr sz="1800" i="1" baseline="-20833" dirty="0">
                <a:latin typeface="Arial"/>
                <a:cs typeface="Arial"/>
              </a:rPr>
              <a:t>E</a:t>
            </a:r>
            <a:r>
              <a:rPr sz="1800" i="1" dirty="0">
                <a:latin typeface="Arial"/>
                <a:cs typeface="Arial"/>
              </a:rPr>
              <a:t>y</a:t>
            </a:r>
            <a:r>
              <a:rPr sz="1800" i="1" baseline="-20833" dirty="0">
                <a:latin typeface="Arial"/>
                <a:cs typeface="Arial"/>
              </a:rPr>
              <a:t>E</a:t>
            </a:r>
            <a:r>
              <a:rPr sz="1800" dirty="0">
                <a:latin typeface="宋体"/>
                <a:cs typeface="宋体"/>
              </a:rPr>
              <a:t>都会在绝对坐标</a:t>
            </a:r>
            <a:r>
              <a:rPr sz="1800" spc="5" dirty="0">
                <a:latin typeface="宋体"/>
                <a:cs typeface="宋体"/>
              </a:rPr>
              <a:t>系</a:t>
            </a:r>
            <a:r>
              <a:rPr sz="1800" i="1" dirty="0">
                <a:latin typeface="Arial"/>
                <a:cs typeface="Arial"/>
              </a:rPr>
              <a:t>x</a:t>
            </a:r>
            <a:r>
              <a:rPr sz="1800" baseline="-20833" dirty="0">
                <a:latin typeface="Arial"/>
                <a:cs typeface="Arial"/>
              </a:rPr>
              <a:t>0</a:t>
            </a:r>
            <a:r>
              <a:rPr sz="1800" i="1" dirty="0">
                <a:latin typeface="Arial"/>
                <a:cs typeface="Arial"/>
              </a:rPr>
              <a:t>y</a:t>
            </a:r>
            <a:r>
              <a:rPr sz="1800" baseline="-20833" dirty="0">
                <a:latin typeface="Arial"/>
                <a:cs typeface="Arial"/>
              </a:rPr>
              <a:t>0</a:t>
            </a:r>
            <a:r>
              <a:rPr sz="1800" dirty="0">
                <a:latin typeface="宋体"/>
                <a:cs typeface="宋体"/>
              </a:rPr>
              <a:t>中运动。</a:t>
            </a:r>
            <a:endParaRPr sz="1800">
              <a:latin typeface="宋体"/>
              <a:cs typeface="宋体"/>
            </a:endParaRPr>
          </a:p>
        </p:txBody>
      </p:sp>
      <p:sp>
        <p:nvSpPr>
          <p:cNvPr id="4" name="object 4"/>
          <p:cNvSpPr txBox="1"/>
          <p:nvPr/>
        </p:nvSpPr>
        <p:spPr>
          <a:xfrm>
            <a:off x="561543" y="5007051"/>
            <a:ext cx="8328025" cy="139827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宋体"/>
                <a:cs typeface="宋体"/>
              </a:rPr>
              <a:t>在</a:t>
            </a:r>
            <a:r>
              <a:rPr sz="1800" dirty="0">
                <a:latin typeface="Arial"/>
                <a:cs typeface="Arial"/>
              </a:rPr>
              <a:t>SimMechanics</a:t>
            </a:r>
            <a:r>
              <a:rPr sz="1800" spc="-5" dirty="0">
                <a:latin typeface="宋体"/>
                <a:cs typeface="宋体"/>
              </a:rPr>
              <a:t>平台中调</a:t>
            </a:r>
            <a:r>
              <a:rPr sz="1800" dirty="0">
                <a:latin typeface="宋体"/>
                <a:cs typeface="宋体"/>
              </a:rPr>
              <a:t>入</a:t>
            </a:r>
            <a:r>
              <a:rPr sz="1800" spc="-5" dirty="0">
                <a:latin typeface="Arial"/>
                <a:cs typeface="Arial"/>
              </a:rPr>
              <a:t>Solid</a:t>
            </a:r>
            <a:r>
              <a:rPr sz="1800" spc="-5" dirty="0">
                <a:latin typeface="宋体"/>
                <a:cs typeface="宋体"/>
              </a:rPr>
              <a:t>模块建立杆</a:t>
            </a:r>
            <a:r>
              <a:rPr sz="1800" dirty="0">
                <a:latin typeface="宋体"/>
                <a:cs typeface="宋体"/>
              </a:rPr>
              <a:t>件</a:t>
            </a:r>
            <a:r>
              <a:rPr sz="1800" spc="5" dirty="0">
                <a:latin typeface="Arial"/>
                <a:cs typeface="Arial"/>
              </a:rPr>
              <a:t>1</a:t>
            </a:r>
            <a:r>
              <a:rPr sz="1800" spc="-5" dirty="0">
                <a:latin typeface="宋体"/>
                <a:cs typeface="宋体"/>
              </a:rPr>
              <a:t>模型，设置</a:t>
            </a:r>
            <a:r>
              <a:rPr sz="1800" dirty="0">
                <a:latin typeface="Arial"/>
                <a:cs typeface="Arial"/>
              </a:rPr>
              <a:t>Solid</a:t>
            </a:r>
            <a:r>
              <a:rPr sz="1800" spc="-5" dirty="0">
                <a:latin typeface="宋体"/>
                <a:cs typeface="宋体"/>
              </a:rPr>
              <a:t>模块</a:t>
            </a:r>
            <a:r>
              <a:rPr sz="1800" spc="-10" dirty="0">
                <a:latin typeface="Arial"/>
                <a:cs typeface="Arial"/>
              </a:rPr>
              <a:t>Shape</a:t>
            </a:r>
            <a:r>
              <a:rPr sz="1800" spc="-5" dirty="0">
                <a:latin typeface="宋体"/>
                <a:cs typeface="宋体"/>
              </a:rPr>
              <a:t>属性 </a:t>
            </a:r>
            <a:r>
              <a:rPr sz="1800" dirty="0">
                <a:latin typeface="宋体"/>
                <a:cs typeface="宋体"/>
              </a:rPr>
              <a:t>为</a:t>
            </a:r>
            <a:r>
              <a:rPr sz="1800" dirty="0">
                <a:latin typeface="Arial"/>
                <a:cs typeface="Arial"/>
              </a:rPr>
              <a:t>Brick</a:t>
            </a:r>
            <a:r>
              <a:rPr sz="1800" dirty="0">
                <a:latin typeface="宋体"/>
                <a:cs typeface="宋体"/>
              </a:rPr>
              <a:t>，杆</a:t>
            </a:r>
            <a:r>
              <a:rPr sz="1800" spc="-25" dirty="0">
                <a:latin typeface="宋体"/>
                <a:cs typeface="宋体"/>
              </a:rPr>
              <a:t>件</a:t>
            </a:r>
            <a:r>
              <a:rPr sz="1800" dirty="0">
                <a:latin typeface="Arial"/>
                <a:cs typeface="Arial"/>
              </a:rPr>
              <a:t>1</a:t>
            </a:r>
            <a:r>
              <a:rPr sz="1800" dirty="0">
                <a:latin typeface="宋体"/>
                <a:cs typeface="宋体"/>
              </a:rPr>
              <a:t>长度</a:t>
            </a:r>
            <a:r>
              <a:rPr sz="1800" dirty="0">
                <a:latin typeface="Arial"/>
                <a:cs typeface="Arial"/>
              </a:rPr>
              <a:t>1m</a:t>
            </a:r>
            <a:r>
              <a:rPr sz="1800" dirty="0">
                <a:latin typeface="宋体"/>
                <a:cs typeface="宋体"/>
              </a:rPr>
              <a:t>，</a:t>
            </a:r>
            <a:r>
              <a:rPr sz="1800" spc="-25" dirty="0">
                <a:latin typeface="宋体"/>
                <a:cs typeface="宋体"/>
              </a:rPr>
              <a:t>宽</a:t>
            </a:r>
            <a:r>
              <a:rPr sz="1800" dirty="0">
                <a:latin typeface="Arial"/>
                <a:cs typeface="Arial"/>
              </a:rPr>
              <a:t>0.1m</a:t>
            </a:r>
            <a:r>
              <a:rPr sz="1800" dirty="0">
                <a:latin typeface="宋体"/>
                <a:cs typeface="宋体"/>
              </a:rPr>
              <a:t>，</a:t>
            </a:r>
            <a:r>
              <a:rPr sz="1800" spc="-5" dirty="0">
                <a:latin typeface="宋体"/>
                <a:cs typeface="宋体"/>
              </a:rPr>
              <a:t>高</a:t>
            </a:r>
            <a:r>
              <a:rPr sz="1800" dirty="0">
                <a:latin typeface="Arial"/>
                <a:cs typeface="Arial"/>
              </a:rPr>
              <a:t>0.1m</a:t>
            </a:r>
            <a:r>
              <a:rPr sz="1800" dirty="0">
                <a:latin typeface="宋体"/>
                <a:cs typeface="宋体"/>
              </a:rPr>
              <a:t>，因此</a:t>
            </a:r>
            <a:r>
              <a:rPr sz="1800" spc="-5" dirty="0">
                <a:latin typeface="宋体"/>
                <a:cs typeface="宋体"/>
              </a:rPr>
              <a:t>在</a:t>
            </a:r>
            <a:r>
              <a:rPr sz="1800" spc="-5" dirty="0">
                <a:latin typeface="Arial"/>
                <a:cs typeface="Arial"/>
              </a:rPr>
              <a:t>Dimensions</a:t>
            </a:r>
            <a:r>
              <a:rPr sz="1800" dirty="0">
                <a:latin typeface="宋体"/>
                <a:cs typeface="宋体"/>
              </a:rPr>
              <a:t>中填入</a:t>
            </a:r>
            <a:r>
              <a:rPr sz="1800" dirty="0">
                <a:latin typeface="Arial"/>
                <a:cs typeface="Arial"/>
              </a:rPr>
              <a:t>[1</a:t>
            </a:r>
            <a:r>
              <a:rPr sz="1800" spc="-15" dirty="0">
                <a:latin typeface="Arial"/>
                <a:cs typeface="Arial"/>
              </a:rPr>
              <a:t> </a:t>
            </a:r>
            <a:r>
              <a:rPr sz="1800" dirty="0">
                <a:latin typeface="Arial"/>
                <a:cs typeface="Arial"/>
              </a:rPr>
              <a:t>0.1</a:t>
            </a:r>
            <a:r>
              <a:rPr sz="1800" spc="-10" dirty="0">
                <a:latin typeface="Arial"/>
                <a:cs typeface="Arial"/>
              </a:rPr>
              <a:t> </a:t>
            </a:r>
            <a:r>
              <a:rPr sz="1800" dirty="0">
                <a:latin typeface="Arial"/>
                <a:cs typeface="Arial"/>
              </a:rPr>
              <a:t>0.1]</a:t>
            </a:r>
            <a:r>
              <a:rPr sz="1800" dirty="0">
                <a:latin typeface="宋体"/>
                <a:cs typeface="宋体"/>
              </a:rPr>
              <a:t>。 再调入</a:t>
            </a:r>
            <a:r>
              <a:rPr sz="1800" dirty="0">
                <a:latin typeface="Arial"/>
                <a:cs typeface="Arial"/>
              </a:rPr>
              <a:t>Solid</a:t>
            </a:r>
            <a:r>
              <a:rPr sz="1800" dirty="0">
                <a:latin typeface="宋体"/>
                <a:cs typeface="宋体"/>
              </a:rPr>
              <a:t>模块建立杆</a:t>
            </a:r>
            <a:r>
              <a:rPr sz="1800" spc="5" dirty="0">
                <a:latin typeface="宋体"/>
                <a:cs typeface="宋体"/>
              </a:rPr>
              <a:t>件</a:t>
            </a:r>
            <a:r>
              <a:rPr sz="1800" dirty="0">
                <a:latin typeface="Arial"/>
                <a:cs typeface="Arial"/>
              </a:rPr>
              <a:t>2</a:t>
            </a:r>
            <a:r>
              <a:rPr sz="1800" dirty="0">
                <a:latin typeface="宋体"/>
                <a:cs typeface="宋体"/>
              </a:rPr>
              <a:t>模型，设置</a:t>
            </a:r>
            <a:r>
              <a:rPr sz="1800" dirty="0">
                <a:latin typeface="Arial"/>
                <a:cs typeface="Arial"/>
              </a:rPr>
              <a:t>Solid</a:t>
            </a:r>
            <a:r>
              <a:rPr sz="1800" dirty="0">
                <a:latin typeface="宋体"/>
                <a:cs typeface="宋体"/>
              </a:rPr>
              <a:t>模块</a:t>
            </a:r>
            <a:r>
              <a:rPr sz="1800" spc="-5" dirty="0">
                <a:latin typeface="Arial"/>
                <a:cs typeface="Arial"/>
              </a:rPr>
              <a:t>Shape</a:t>
            </a:r>
            <a:r>
              <a:rPr sz="1800" dirty="0">
                <a:latin typeface="宋体"/>
                <a:cs typeface="宋体"/>
              </a:rPr>
              <a:t>属性为</a:t>
            </a:r>
            <a:r>
              <a:rPr sz="1800" spc="-5" dirty="0">
                <a:latin typeface="Arial"/>
                <a:cs typeface="Arial"/>
              </a:rPr>
              <a:t>Brick</a:t>
            </a:r>
            <a:r>
              <a:rPr sz="1800" spc="-5" dirty="0">
                <a:latin typeface="宋体"/>
                <a:cs typeface="宋体"/>
              </a:rPr>
              <a:t>，</a:t>
            </a:r>
            <a:r>
              <a:rPr sz="1800" dirty="0">
                <a:latin typeface="宋体"/>
                <a:cs typeface="宋体"/>
              </a:rPr>
              <a:t>杆件</a:t>
            </a:r>
            <a:r>
              <a:rPr sz="1800" dirty="0">
                <a:latin typeface="Arial"/>
                <a:cs typeface="Arial"/>
              </a:rPr>
              <a:t>2</a:t>
            </a:r>
            <a:r>
              <a:rPr sz="1800" dirty="0">
                <a:latin typeface="宋体"/>
                <a:cs typeface="宋体"/>
              </a:rPr>
              <a:t>长度</a:t>
            </a:r>
            <a:endParaRPr sz="1800">
              <a:latin typeface="宋体"/>
              <a:cs typeface="宋体"/>
            </a:endParaRPr>
          </a:p>
          <a:p>
            <a:pPr marL="12700">
              <a:lnSpc>
                <a:spcPct val="100000"/>
              </a:lnSpc>
              <a:spcBef>
                <a:spcPts val="5"/>
              </a:spcBef>
            </a:pPr>
            <a:r>
              <a:rPr sz="1800" dirty="0">
                <a:latin typeface="Arial"/>
                <a:cs typeface="Arial"/>
              </a:rPr>
              <a:t>0.5m</a:t>
            </a:r>
            <a:r>
              <a:rPr sz="1800" dirty="0">
                <a:latin typeface="宋体"/>
                <a:cs typeface="宋体"/>
              </a:rPr>
              <a:t>，</a:t>
            </a:r>
            <a:r>
              <a:rPr sz="1800" spc="-5" dirty="0">
                <a:latin typeface="宋体"/>
                <a:cs typeface="宋体"/>
              </a:rPr>
              <a:t>宽</a:t>
            </a:r>
            <a:r>
              <a:rPr sz="1800" dirty="0">
                <a:latin typeface="Arial"/>
                <a:cs typeface="Arial"/>
              </a:rPr>
              <a:t>0.1m</a:t>
            </a:r>
            <a:r>
              <a:rPr sz="1800" dirty="0">
                <a:latin typeface="宋体"/>
                <a:cs typeface="宋体"/>
              </a:rPr>
              <a:t>，</a:t>
            </a:r>
            <a:r>
              <a:rPr sz="1800" spc="-5" dirty="0">
                <a:latin typeface="宋体"/>
                <a:cs typeface="宋体"/>
              </a:rPr>
              <a:t>高</a:t>
            </a:r>
            <a:r>
              <a:rPr sz="1800" spc="-5" dirty="0">
                <a:latin typeface="Arial"/>
                <a:cs typeface="Arial"/>
              </a:rPr>
              <a:t>0.1m</a:t>
            </a:r>
            <a:r>
              <a:rPr sz="1800" spc="-5" dirty="0">
                <a:latin typeface="宋体"/>
                <a:cs typeface="宋体"/>
              </a:rPr>
              <a:t>，因此在</a:t>
            </a:r>
            <a:r>
              <a:rPr sz="1800" spc="-5" dirty="0">
                <a:latin typeface="Arial"/>
                <a:cs typeface="Arial"/>
              </a:rPr>
              <a:t>Dimensions</a:t>
            </a:r>
            <a:r>
              <a:rPr sz="1800" spc="-5" dirty="0">
                <a:latin typeface="宋体"/>
                <a:cs typeface="宋体"/>
              </a:rPr>
              <a:t>中填入</a:t>
            </a:r>
            <a:r>
              <a:rPr sz="1800" spc="-5" dirty="0">
                <a:latin typeface="Arial"/>
                <a:cs typeface="Arial"/>
              </a:rPr>
              <a:t>[0.5</a:t>
            </a:r>
            <a:r>
              <a:rPr sz="1800" spc="-60" dirty="0">
                <a:latin typeface="Arial"/>
                <a:cs typeface="Arial"/>
              </a:rPr>
              <a:t> </a:t>
            </a:r>
            <a:r>
              <a:rPr sz="1800" dirty="0">
                <a:latin typeface="Arial"/>
                <a:cs typeface="Arial"/>
              </a:rPr>
              <a:t>0.1 0.1]</a:t>
            </a:r>
            <a:r>
              <a:rPr sz="1800" spc="-5" dirty="0">
                <a:latin typeface="宋体"/>
                <a:cs typeface="宋体"/>
              </a:rPr>
              <a:t>。每个杆件的颜</a:t>
            </a:r>
            <a:endParaRPr sz="1800">
              <a:latin typeface="宋体"/>
              <a:cs typeface="宋体"/>
            </a:endParaRPr>
          </a:p>
          <a:p>
            <a:pPr marL="12700">
              <a:lnSpc>
                <a:spcPct val="100000"/>
              </a:lnSpc>
            </a:pPr>
            <a:r>
              <a:rPr sz="1800" dirty="0">
                <a:latin typeface="宋体"/>
                <a:cs typeface="宋体"/>
              </a:rPr>
              <a:t>色可以在</a:t>
            </a:r>
            <a:r>
              <a:rPr sz="1800" dirty="0">
                <a:latin typeface="Arial"/>
                <a:cs typeface="Arial"/>
              </a:rPr>
              <a:t>Solid</a:t>
            </a:r>
            <a:r>
              <a:rPr sz="1800" dirty="0">
                <a:latin typeface="宋体"/>
                <a:cs typeface="宋体"/>
              </a:rPr>
              <a:t>模</a:t>
            </a:r>
            <a:r>
              <a:rPr sz="1800" spc="-5" dirty="0">
                <a:latin typeface="宋体"/>
                <a:cs typeface="宋体"/>
              </a:rPr>
              <a:t>块</a:t>
            </a:r>
            <a:r>
              <a:rPr sz="1800" dirty="0">
                <a:latin typeface="Arial"/>
                <a:cs typeface="Arial"/>
              </a:rPr>
              <a:t>Graphic</a:t>
            </a:r>
            <a:r>
              <a:rPr sz="1800" spc="-65" dirty="0">
                <a:latin typeface="Arial"/>
                <a:cs typeface="Arial"/>
              </a:rPr>
              <a:t> </a:t>
            </a:r>
            <a:r>
              <a:rPr sz="1800" dirty="0">
                <a:latin typeface="Arial"/>
                <a:cs typeface="Arial"/>
              </a:rPr>
              <a:t>/</a:t>
            </a:r>
            <a:r>
              <a:rPr sz="1800" spc="5" dirty="0">
                <a:latin typeface="Arial"/>
                <a:cs typeface="Arial"/>
              </a:rPr>
              <a:t> </a:t>
            </a:r>
            <a:r>
              <a:rPr sz="1800" spc="-5" dirty="0">
                <a:latin typeface="Arial"/>
                <a:cs typeface="Arial"/>
              </a:rPr>
              <a:t>Visual</a:t>
            </a:r>
            <a:r>
              <a:rPr sz="1800" spc="-65" dirty="0">
                <a:latin typeface="Arial"/>
                <a:cs typeface="Arial"/>
              </a:rPr>
              <a:t> </a:t>
            </a:r>
            <a:r>
              <a:rPr sz="1800" dirty="0">
                <a:latin typeface="Arial"/>
                <a:cs typeface="Arial"/>
              </a:rPr>
              <a:t>Properties</a:t>
            </a:r>
            <a:r>
              <a:rPr sz="1800" spc="-35" dirty="0">
                <a:latin typeface="Arial"/>
                <a:cs typeface="Arial"/>
              </a:rPr>
              <a:t> </a:t>
            </a:r>
            <a:r>
              <a:rPr sz="1800" dirty="0">
                <a:latin typeface="Arial"/>
                <a:cs typeface="Arial"/>
              </a:rPr>
              <a:t>/</a:t>
            </a:r>
            <a:r>
              <a:rPr sz="1800" spc="-20" dirty="0">
                <a:latin typeface="Arial"/>
                <a:cs typeface="Arial"/>
              </a:rPr>
              <a:t> </a:t>
            </a:r>
            <a:r>
              <a:rPr sz="1800" spc="10" dirty="0">
                <a:latin typeface="Arial"/>
                <a:cs typeface="Arial"/>
              </a:rPr>
              <a:t>Color</a:t>
            </a:r>
            <a:r>
              <a:rPr sz="1800" dirty="0">
                <a:latin typeface="宋体"/>
                <a:cs typeface="宋体"/>
              </a:rPr>
              <a:t>属性中修改。</a:t>
            </a:r>
            <a:endParaRPr sz="1800">
              <a:latin typeface="宋体"/>
              <a:cs typeface="宋体"/>
            </a:endParaRPr>
          </a:p>
        </p:txBody>
      </p:sp>
      <p:sp>
        <p:nvSpPr>
          <p:cNvPr id="5" name="object 5"/>
          <p:cNvSpPr/>
          <p:nvPr/>
        </p:nvSpPr>
        <p:spPr>
          <a:xfrm>
            <a:off x="2656332" y="4122420"/>
            <a:ext cx="460375" cy="436245"/>
          </a:xfrm>
          <a:custGeom>
            <a:avLst/>
            <a:gdLst/>
            <a:ahLst/>
            <a:cxnLst/>
            <a:rect l="l" t="t" r="r" b="b"/>
            <a:pathLst>
              <a:path w="460375" h="436245">
                <a:moveTo>
                  <a:pt x="230124" y="0"/>
                </a:moveTo>
                <a:lnTo>
                  <a:pt x="0" y="435863"/>
                </a:lnTo>
                <a:lnTo>
                  <a:pt x="460248" y="435863"/>
                </a:lnTo>
                <a:lnTo>
                  <a:pt x="230124" y="0"/>
                </a:lnTo>
                <a:close/>
              </a:path>
            </a:pathLst>
          </a:custGeom>
          <a:solidFill>
            <a:srgbClr val="FFFFFF"/>
          </a:solidFill>
        </p:spPr>
        <p:txBody>
          <a:bodyPr wrap="square" lIns="0" tIns="0" rIns="0" bIns="0" rtlCol="0"/>
          <a:lstStyle/>
          <a:p>
            <a:endParaRPr/>
          </a:p>
        </p:txBody>
      </p:sp>
      <p:sp>
        <p:nvSpPr>
          <p:cNvPr id="6" name="object 6"/>
          <p:cNvSpPr/>
          <p:nvPr/>
        </p:nvSpPr>
        <p:spPr>
          <a:xfrm>
            <a:off x="2656332" y="4122420"/>
            <a:ext cx="460375" cy="436245"/>
          </a:xfrm>
          <a:custGeom>
            <a:avLst/>
            <a:gdLst/>
            <a:ahLst/>
            <a:cxnLst/>
            <a:rect l="l" t="t" r="r" b="b"/>
            <a:pathLst>
              <a:path w="460375" h="436245">
                <a:moveTo>
                  <a:pt x="0" y="435863"/>
                </a:moveTo>
                <a:lnTo>
                  <a:pt x="230124" y="0"/>
                </a:lnTo>
                <a:lnTo>
                  <a:pt x="460248" y="435863"/>
                </a:lnTo>
                <a:lnTo>
                  <a:pt x="0" y="435863"/>
                </a:lnTo>
                <a:close/>
              </a:path>
            </a:pathLst>
          </a:custGeom>
          <a:ln w="15240">
            <a:solidFill>
              <a:srgbClr val="000000"/>
            </a:solidFill>
          </a:ln>
        </p:spPr>
        <p:txBody>
          <a:bodyPr wrap="square" lIns="0" tIns="0" rIns="0" bIns="0" rtlCol="0"/>
          <a:lstStyle/>
          <a:p>
            <a:endParaRPr/>
          </a:p>
        </p:txBody>
      </p:sp>
      <p:sp>
        <p:nvSpPr>
          <p:cNvPr id="7" name="object 7"/>
          <p:cNvSpPr/>
          <p:nvPr/>
        </p:nvSpPr>
        <p:spPr>
          <a:xfrm>
            <a:off x="2906267" y="4165091"/>
            <a:ext cx="1095375" cy="1270"/>
          </a:xfrm>
          <a:custGeom>
            <a:avLst/>
            <a:gdLst/>
            <a:ahLst/>
            <a:cxnLst/>
            <a:rect l="l" t="t" r="r" b="b"/>
            <a:pathLst>
              <a:path w="1095375" h="1270">
                <a:moveTo>
                  <a:pt x="0" y="0"/>
                </a:moveTo>
                <a:lnTo>
                  <a:pt x="1094994" y="1015"/>
                </a:lnTo>
              </a:path>
            </a:pathLst>
          </a:custGeom>
          <a:ln w="27431">
            <a:solidFill>
              <a:srgbClr val="000000"/>
            </a:solidFill>
          </a:ln>
        </p:spPr>
        <p:txBody>
          <a:bodyPr wrap="square" lIns="0" tIns="0" rIns="0" bIns="0" rtlCol="0"/>
          <a:lstStyle/>
          <a:p>
            <a:endParaRPr/>
          </a:p>
        </p:txBody>
      </p:sp>
      <p:sp>
        <p:nvSpPr>
          <p:cNvPr id="8" name="object 8"/>
          <p:cNvSpPr/>
          <p:nvPr/>
        </p:nvSpPr>
        <p:spPr>
          <a:xfrm>
            <a:off x="3589020" y="4171188"/>
            <a:ext cx="2729865" cy="6985"/>
          </a:xfrm>
          <a:custGeom>
            <a:avLst/>
            <a:gdLst/>
            <a:ahLst/>
            <a:cxnLst/>
            <a:rect l="l" t="t" r="r" b="b"/>
            <a:pathLst>
              <a:path w="2729865" h="6985">
                <a:moveTo>
                  <a:pt x="2729865" y="6476"/>
                </a:moveTo>
                <a:lnTo>
                  <a:pt x="0" y="0"/>
                </a:lnTo>
              </a:path>
            </a:pathLst>
          </a:custGeom>
          <a:ln w="27432">
            <a:solidFill>
              <a:srgbClr val="000000"/>
            </a:solidFill>
          </a:ln>
        </p:spPr>
        <p:txBody>
          <a:bodyPr wrap="square" lIns="0" tIns="0" rIns="0" bIns="0" rtlCol="0"/>
          <a:lstStyle/>
          <a:p>
            <a:endParaRPr/>
          </a:p>
        </p:txBody>
      </p:sp>
      <p:sp>
        <p:nvSpPr>
          <p:cNvPr id="9" name="object 9"/>
          <p:cNvSpPr/>
          <p:nvPr/>
        </p:nvSpPr>
        <p:spPr>
          <a:xfrm>
            <a:off x="5047488" y="4053840"/>
            <a:ext cx="249936" cy="246887"/>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773679" y="4026408"/>
            <a:ext cx="246887" cy="24383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656332" y="4558284"/>
            <a:ext cx="96520" cy="110489"/>
          </a:xfrm>
          <a:custGeom>
            <a:avLst/>
            <a:gdLst/>
            <a:ahLst/>
            <a:cxnLst/>
            <a:rect l="l" t="t" r="r" b="b"/>
            <a:pathLst>
              <a:path w="96519" h="110489">
                <a:moveTo>
                  <a:pt x="96393" y="0"/>
                </a:moveTo>
                <a:lnTo>
                  <a:pt x="0" y="110363"/>
                </a:lnTo>
              </a:path>
            </a:pathLst>
          </a:custGeom>
          <a:ln w="15240">
            <a:solidFill>
              <a:srgbClr val="000000"/>
            </a:solidFill>
          </a:ln>
        </p:spPr>
        <p:txBody>
          <a:bodyPr wrap="square" lIns="0" tIns="0" rIns="0" bIns="0" rtlCol="0"/>
          <a:lstStyle/>
          <a:p>
            <a:endParaRPr/>
          </a:p>
        </p:txBody>
      </p:sp>
      <p:sp>
        <p:nvSpPr>
          <p:cNvPr id="12" name="object 12"/>
          <p:cNvSpPr/>
          <p:nvPr/>
        </p:nvSpPr>
        <p:spPr>
          <a:xfrm>
            <a:off x="2753867" y="4558284"/>
            <a:ext cx="96520" cy="110489"/>
          </a:xfrm>
          <a:custGeom>
            <a:avLst/>
            <a:gdLst/>
            <a:ahLst/>
            <a:cxnLst/>
            <a:rect l="l" t="t" r="r" b="b"/>
            <a:pathLst>
              <a:path w="96519" h="110489">
                <a:moveTo>
                  <a:pt x="96393" y="0"/>
                </a:moveTo>
                <a:lnTo>
                  <a:pt x="0" y="110363"/>
                </a:lnTo>
              </a:path>
            </a:pathLst>
          </a:custGeom>
          <a:ln w="15240">
            <a:solidFill>
              <a:srgbClr val="000000"/>
            </a:solidFill>
          </a:ln>
        </p:spPr>
        <p:txBody>
          <a:bodyPr wrap="square" lIns="0" tIns="0" rIns="0" bIns="0" rtlCol="0"/>
          <a:lstStyle/>
          <a:p>
            <a:endParaRPr/>
          </a:p>
        </p:txBody>
      </p:sp>
      <p:sp>
        <p:nvSpPr>
          <p:cNvPr id="13" name="object 13"/>
          <p:cNvSpPr/>
          <p:nvPr/>
        </p:nvSpPr>
        <p:spPr>
          <a:xfrm>
            <a:off x="2848355" y="4558284"/>
            <a:ext cx="96520" cy="110489"/>
          </a:xfrm>
          <a:custGeom>
            <a:avLst/>
            <a:gdLst/>
            <a:ahLst/>
            <a:cxnLst/>
            <a:rect l="l" t="t" r="r" b="b"/>
            <a:pathLst>
              <a:path w="96519" h="110489">
                <a:moveTo>
                  <a:pt x="96393" y="0"/>
                </a:moveTo>
                <a:lnTo>
                  <a:pt x="0" y="110363"/>
                </a:lnTo>
              </a:path>
            </a:pathLst>
          </a:custGeom>
          <a:ln w="15240">
            <a:solidFill>
              <a:srgbClr val="000000"/>
            </a:solidFill>
          </a:ln>
        </p:spPr>
        <p:txBody>
          <a:bodyPr wrap="square" lIns="0" tIns="0" rIns="0" bIns="0" rtlCol="0"/>
          <a:lstStyle/>
          <a:p>
            <a:endParaRPr/>
          </a:p>
        </p:txBody>
      </p:sp>
      <p:sp>
        <p:nvSpPr>
          <p:cNvPr id="14" name="object 14"/>
          <p:cNvSpPr/>
          <p:nvPr/>
        </p:nvSpPr>
        <p:spPr>
          <a:xfrm>
            <a:off x="2945892" y="4558284"/>
            <a:ext cx="96520" cy="110489"/>
          </a:xfrm>
          <a:custGeom>
            <a:avLst/>
            <a:gdLst/>
            <a:ahLst/>
            <a:cxnLst/>
            <a:rect l="l" t="t" r="r" b="b"/>
            <a:pathLst>
              <a:path w="96519" h="110489">
                <a:moveTo>
                  <a:pt x="96393" y="0"/>
                </a:moveTo>
                <a:lnTo>
                  <a:pt x="0" y="110363"/>
                </a:lnTo>
              </a:path>
            </a:pathLst>
          </a:custGeom>
          <a:ln w="15240">
            <a:solidFill>
              <a:srgbClr val="000000"/>
            </a:solidFill>
          </a:ln>
        </p:spPr>
        <p:txBody>
          <a:bodyPr wrap="square" lIns="0" tIns="0" rIns="0" bIns="0" rtlCol="0"/>
          <a:lstStyle/>
          <a:p>
            <a:endParaRPr/>
          </a:p>
        </p:txBody>
      </p:sp>
      <p:sp>
        <p:nvSpPr>
          <p:cNvPr id="15" name="object 15"/>
          <p:cNvSpPr txBox="1"/>
          <p:nvPr/>
        </p:nvSpPr>
        <p:spPr>
          <a:xfrm>
            <a:off x="3667125" y="4354448"/>
            <a:ext cx="314960" cy="164465"/>
          </a:xfrm>
          <a:prstGeom prst="rect">
            <a:avLst/>
          </a:prstGeom>
        </p:spPr>
        <p:txBody>
          <a:bodyPr vert="horz" wrap="square" lIns="0" tIns="13970" rIns="0" bIns="0" rtlCol="0">
            <a:spAutoFit/>
          </a:bodyPr>
          <a:lstStyle/>
          <a:p>
            <a:pPr marL="12700">
              <a:lnSpc>
                <a:spcPct val="100000"/>
              </a:lnSpc>
              <a:spcBef>
                <a:spcPts val="110"/>
              </a:spcBef>
            </a:pPr>
            <a:r>
              <a:rPr sz="900" spc="10" dirty="0">
                <a:latin typeface="宋体"/>
                <a:cs typeface="宋体"/>
              </a:rPr>
              <a:t>杆件</a:t>
            </a:r>
            <a:r>
              <a:rPr sz="900" spc="5" dirty="0">
                <a:latin typeface="Times New Roman"/>
                <a:cs typeface="Times New Roman"/>
              </a:rPr>
              <a:t>1</a:t>
            </a:r>
            <a:endParaRPr sz="900">
              <a:latin typeface="Times New Roman"/>
              <a:cs typeface="Times New Roman"/>
            </a:endParaRPr>
          </a:p>
        </p:txBody>
      </p:sp>
      <p:sp>
        <p:nvSpPr>
          <p:cNvPr id="16" name="object 16"/>
          <p:cNvSpPr/>
          <p:nvPr/>
        </p:nvSpPr>
        <p:spPr>
          <a:xfrm>
            <a:off x="2887979" y="4127246"/>
            <a:ext cx="425450" cy="76200"/>
          </a:xfrm>
          <a:custGeom>
            <a:avLst/>
            <a:gdLst/>
            <a:ahLst/>
            <a:cxnLst/>
            <a:rect l="l" t="t" r="r" b="b"/>
            <a:pathLst>
              <a:path w="425450" h="76200">
                <a:moveTo>
                  <a:pt x="15239" y="31241"/>
                </a:moveTo>
                <a:lnTo>
                  <a:pt x="0" y="31241"/>
                </a:lnTo>
                <a:lnTo>
                  <a:pt x="0" y="46481"/>
                </a:lnTo>
                <a:lnTo>
                  <a:pt x="15239" y="46481"/>
                </a:lnTo>
                <a:lnTo>
                  <a:pt x="15239" y="31241"/>
                </a:lnTo>
                <a:close/>
              </a:path>
              <a:path w="425450" h="76200">
                <a:moveTo>
                  <a:pt x="45719" y="31241"/>
                </a:moveTo>
                <a:lnTo>
                  <a:pt x="30480" y="31241"/>
                </a:lnTo>
                <a:lnTo>
                  <a:pt x="30480" y="46481"/>
                </a:lnTo>
                <a:lnTo>
                  <a:pt x="45719" y="46481"/>
                </a:lnTo>
                <a:lnTo>
                  <a:pt x="45719" y="31241"/>
                </a:lnTo>
                <a:close/>
              </a:path>
              <a:path w="425450" h="76200">
                <a:moveTo>
                  <a:pt x="76200" y="31114"/>
                </a:moveTo>
                <a:lnTo>
                  <a:pt x="60959" y="31114"/>
                </a:lnTo>
                <a:lnTo>
                  <a:pt x="60959" y="46354"/>
                </a:lnTo>
                <a:lnTo>
                  <a:pt x="76200" y="46354"/>
                </a:lnTo>
                <a:lnTo>
                  <a:pt x="76200" y="31114"/>
                </a:lnTo>
                <a:close/>
              </a:path>
              <a:path w="425450" h="76200">
                <a:moveTo>
                  <a:pt x="106680" y="30987"/>
                </a:moveTo>
                <a:lnTo>
                  <a:pt x="91439" y="31114"/>
                </a:lnTo>
                <a:lnTo>
                  <a:pt x="91439" y="46354"/>
                </a:lnTo>
                <a:lnTo>
                  <a:pt x="106680" y="46227"/>
                </a:lnTo>
                <a:lnTo>
                  <a:pt x="106680" y="30987"/>
                </a:lnTo>
                <a:close/>
              </a:path>
              <a:path w="425450" h="76200">
                <a:moveTo>
                  <a:pt x="137159" y="30987"/>
                </a:moveTo>
                <a:lnTo>
                  <a:pt x="121919" y="30987"/>
                </a:lnTo>
                <a:lnTo>
                  <a:pt x="121919" y="46227"/>
                </a:lnTo>
                <a:lnTo>
                  <a:pt x="137159" y="46227"/>
                </a:lnTo>
                <a:lnTo>
                  <a:pt x="137159" y="30987"/>
                </a:lnTo>
                <a:close/>
              </a:path>
              <a:path w="425450" h="76200">
                <a:moveTo>
                  <a:pt x="167639" y="30860"/>
                </a:moveTo>
                <a:lnTo>
                  <a:pt x="152400" y="30860"/>
                </a:lnTo>
                <a:lnTo>
                  <a:pt x="152400" y="46100"/>
                </a:lnTo>
                <a:lnTo>
                  <a:pt x="167639" y="46100"/>
                </a:lnTo>
                <a:lnTo>
                  <a:pt x="167639" y="30860"/>
                </a:lnTo>
                <a:close/>
              </a:path>
              <a:path w="425450" h="76200">
                <a:moveTo>
                  <a:pt x="198119" y="30860"/>
                </a:moveTo>
                <a:lnTo>
                  <a:pt x="182880" y="30860"/>
                </a:lnTo>
                <a:lnTo>
                  <a:pt x="182880" y="46100"/>
                </a:lnTo>
                <a:lnTo>
                  <a:pt x="198119" y="46100"/>
                </a:lnTo>
                <a:lnTo>
                  <a:pt x="198119" y="30860"/>
                </a:lnTo>
                <a:close/>
              </a:path>
              <a:path w="425450" h="76200">
                <a:moveTo>
                  <a:pt x="228600" y="30733"/>
                </a:moveTo>
                <a:lnTo>
                  <a:pt x="213359" y="30733"/>
                </a:lnTo>
                <a:lnTo>
                  <a:pt x="213359" y="45973"/>
                </a:lnTo>
                <a:lnTo>
                  <a:pt x="228600" y="45973"/>
                </a:lnTo>
                <a:lnTo>
                  <a:pt x="228600" y="30733"/>
                </a:lnTo>
                <a:close/>
              </a:path>
              <a:path w="425450" h="76200">
                <a:moveTo>
                  <a:pt x="259080" y="30606"/>
                </a:moveTo>
                <a:lnTo>
                  <a:pt x="243839" y="30733"/>
                </a:lnTo>
                <a:lnTo>
                  <a:pt x="243839" y="45973"/>
                </a:lnTo>
                <a:lnTo>
                  <a:pt x="259080" y="45846"/>
                </a:lnTo>
                <a:lnTo>
                  <a:pt x="259080" y="30606"/>
                </a:lnTo>
                <a:close/>
              </a:path>
              <a:path w="425450" h="76200">
                <a:moveTo>
                  <a:pt x="289559" y="30606"/>
                </a:moveTo>
                <a:lnTo>
                  <a:pt x="274319" y="30606"/>
                </a:lnTo>
                <a:lnTo>
                  <a:pt x="274319" y="45846"/>
                </a:lnTo>
                <a:lnTo>
                  <a:pt x="289559" y="45846"/>
                </a:lnTo>
                <a:lnTo>
                  <a:pt x="289559" y="30606"/>
                </a:lnTo>
                <a:close/>
              </a:path>
              <a:path w="425450" h="76200">
                <a:moveTo>
                  <a:pt x="320039" y="30479"/>
                </a:moveTo>
                <a:lnTo>
                  <a:pt x="304800" y="30479"/>
                </a:lnTo>
                <a:lnTo>
                  <a:pt x="304800" y="45719"/>
                </a:lnTo>
                <a:lnTo>
                  <a:pt x="320039" y="45719"/>
                </a:lnTo>
                <a:lnTo>
                  <a:pt x="320039" y="30479"/>
                </a:lnTo>
                <a:close/>
              </a:path>
              <a:path w="425450" h="76200">
                <a:moveTo>
                  <a:pt x="410211" y="30352"/>
                </a:moveTo>
                <a:lnTo>
                  <a:pt x="350519" y="30352"/>
                </a:lnTo>
                <a:lnTo>
                  <a:pt x="350519" y="45592"/>
                </a:lnTo>
                <a:lnTo>
                  <a:pt x="349148" y="45604"/>
                </a:lnTo>
                <a:lnTo>
                  <a:pt x="349250" y="76199"/>
                </a:lnTo>
                <a:lnTo>
                  <a:pt x="425322" y="37845"/>
                </a:lnTo>
                <a:lnTo>
                  <a:pt x="410211" y="30352"/>
                </a:lnTo>
                <a:close/>
              </a:path>
              <a:path w="425450" h="76200">
                <a:moveTo>
                  <a:pt x="349097" y="30364"/>
                </a:moveTo>
                <a:lnTo>
                  <a:pt x="335280" y="30479"/>
                </a:lnTo>
                <a:lnTo>
                  <a:pt x="335280" y="45719"/>
                </a:lnTo>
                <a:lnTo>
                  <a:pt x="349148" y="45604"/>
                </a:lnTo>
                <a:lnTo>
                  <a:pt x="349097" y="30364"/>
                </a:lnTo>
                <a:close/>
              </a:path>
              <a:path w="425450" h="76200">
                <a:moveTo>
                  <a:pt x="350519" y="30352"/>
                </a:moveTo>
                <a:lnTo>
                  <a:pt x="349097" y="30364"/>
                </a:lnTo>
                <a:lnTo>
                  <a:pt x="349148" y="45604"/>
                </a:lnTo>
                <a:lnTo>
                  <a:pt x="350519" y="45592"/>
                </a:lnTo>
                <a:lnTo>
                  <a:pt x="350519" y="30352"/>
                </a:lnTo>
                <a:close/>
              </a:path>
              <a:path w="425450" h="76200">
                <a:moveTo>
                  <a:pt x="348995" y="0"/>
                </a:moveTo>
                <a:lnTo>
                  <a:pt x="349097" y="30364"/>
                </a:lnTo>
                <a:lnTo>
                  <a:pt x="410211" y="30352"/>
                </a:lnTo>
                <a:lnTo>
                  <a:pt x="348995" y="0"/>
                </a:lnTo>
                <a:close/>
              </a:path>
            </a:pathLst>
          </a:custGeom>
          <a:solidFill>
            <a:srgbClr val="000000"/>
          </a:solidFill>
        </p:spPr>
        <p:txBody>
          <a:bodyPr wrap="square" lIns="0" tIns="0" rIns="0" bIns="0" rtlCol="0"/>
          <a:lstStyle/>
          <a:p>
            <a:endParaRPr/>
          </a:p>
        </p:txBody>
      </p:sp>
      <p:sp>
        <p:nvSpPr>
          <p:cNvPr id="17" name="object 17"/>
          <p:cNvSpPr/>
          <p:nvPr/>
        </p:nvSpPr>
        <p:spPr>
          <a:xfrm>
            <a:off x="2856864" y="3732276"/>
            <a:ext cx="76200" cy="434340"/>
          </a:xfrm>
          <a:custGeom>
            <a:avLst/>
            <a:gdLst/>
            <a:ahLst/>
            <a:cxnLst/>
            <a:rect l="l" t="t" r="r" b="b"/>
            <a:pathLst>
              <a:path w="76200" h="434339">
                <a:moveTo>
                  <a:pt x="29591" y="418719"/>
                </a:moveTo>
                <a:lnTo>
                  <a:pt x="29591" y="433959"/>
                </a:lnTo>
                <a:lnTo>
                  <a:pt x="44831" y="434086"/>
                </a:lnTo>
                <a:lnTo>
                  <a:pt x="44831" y="418846"/>
                </a:lnTo>
                <a:lnTo>
                  <a:pt x="29591" y="418719"/>
                </a:lnTo>
                <a:close/>
              </a:path>
              <a:path w="76200" h="434339">
                <a:moveTo>
                  <a:pt x="29718" y="388238"/>
                </a:moveTo>
                <a:lnTo>
                  <a:pt x="29718" y="403479"/>
                </a:lnTo>
                <a:lnTo>
                  <a:pt x="44958" y="403606"/>
                </a:lnTo>
                <a:lnTo>
                  <a:pt x="44958" y="388366"/>
                </a:lnTo>
                <a:lnTo>
                  <a:pt x="29718" y="388238"/>
                </a:lnTo>
                <a:close/>
              </a:path>
              <a:path w="76200" h="434339">
                <a:moveTo>
                  <a:pt x="29718" y="357759"/>
                </a:moveTo>
                <a:lnTo>
                  <a:pt x="29718" y="372999"/>
                </a:lnTo>
                <a:lnTo>
                  <a:pt x="44958" y="373125"/>
                </a:lnTo>
                <a:lnTo>
                  <a:pt x="44958" y="357886"/>
                </a:lnTo>
                <a:lnTo>
                  <a:pt x="29718" y="357759"/>
                </a:lnTo>
                <a:close/>
              </a:path>
              <a:path w="76200" h="434339">
                <a:moveTo>
                  <a:pt x="29845" y="327279"/>
                </a:moveTo>
                <a:lnTo>
                  <a:pt x="29845" y="342519"/>
                </a:lnTo>
                <a:lnTo>
                  <a:pt x="45085" y="342646"/>
                </a:lnTo>
                <a:lnTo>
                  <a:pt x="45085" y="327406"/>
                </a:lnTo>
                <a:lnTo>
                  <a:pt x="29845" y="327279"/>
                </a:lnTo>
                <a:close/>
              </a:path>
              <a:path w="76200" h="434339">
                <a:moveTo>
                  <a:pt x="29972" y="296799"/>
                </a:moveTo>
                <a:lnTo>
                  <a:pt x="29845" y="312038"/>
                </a:lnTo>
                <a:lnTo>
                  <a:pt x="45085" y="312166"/>
                </a:lnTo>
                <a:lnTo>
                  <a:pt x="45212" y="296925"/>
                </a:lnTo>
                <a:lnTo>
                  <a:pt x="29972" y="296799"/>
                </a:lnTo>
                <a:close/>
              </a:path>
              <a:path w="76200" h="434339">
                <a:moveTo>
                  <a:pt x="29972" y="266319"/>
                </a:moveTo>
                <a:lnTo>
                  <a:pt x="29972" y="281559"/>
                </a:lnTo>
                <a:lnTo>
                  <a:pt x="45212" y="281686"/>
                </a:lnTo>
                <a:lnTo>
                  <a:pt x="45212" y="266446"/>
                </a:lnTo>
                <a:lnTo>
                  <a:pt x="29972" y="266319"/>
                </a:lnTo>
                <a:close/>
              </a:path>
              <a:path w="76200" h="434339">
                <a:moveTo>
                  <a:pt x="30099" y="235838"/>
                </a:moveTo>
                <a:lnTo>
                  <a:pt x="30099" y="251079"/>
                </a:lnTo>
                <a:lnTo>
                  <a:pt x="45339" y="251206"/>
                </a:lnTo>
                <a:lnTo>
                  <a:pt x="45339" y="235966"/>
                </a:lnTo>
                <a:lnTo>
                  <a:pt x="30099" y="235838"/>
                </a:lnTo>
                <a:close/>
              </a:path>
              <a:path w="76200" h="434339">
                <a:moveTo>
                  <a:pt x="30099" y="205359"/>
                </a:moveTo>
                <a:lnTo>
                  <a:pt x="30099" y="220599"/>
                </a:lnTo>
                <a:lnTo>
                  <a:pt x="45339" y="220725"/>
                </a:lnTo>
                <a:lnTo>
                  <a:pt x="45339" y="205486"/>
                </a:lnTo>
                <a:lnTo>
                  <a:pt x="30099" y="205359"/>
                </a:lnTo>
                <a:close/>
              </a:path>
              <a:path w="76200" h="434339">
                <a:moveTo>
                  <a:pt x="30226" y="174879"/>
                </a:moveTo>
                <a:lnTo>
                  <a:pt x="30226" y="190119"/>
                </a:lnTo>
                <a:lnTo>
                  <a:pt x="45466" y="190246"/>
                </a:lnTo>
                <a:lnTo>
                  <a:pt x="45466" y="175006"/>
                </a:lnTo>
                <a:lnTo>
                  <a:pt x="30226" y="174879"/>
                </a:lnTo>
                <a:close/>
              </a:path>
              <a:path w="76200" h="434339">
                <a:moveTo>
                  <a:pt x="30353" y="144399"/>
                </a:moveTo>
                <a:lnTo>
                  <a:pt x="30226" y="159638"/>
                </a:lnTo>
                <a:lnTo>
                  <a:pt x="45466" y="159766"/>
                </a:lnTo>
                <a:lnTo>
                  <a:pt x="45593" y="144525"/>
                </a:lnTo>
                <a:lnTo>
                  <a:pt x="30353" y="144399"/>
                </a:lnTo>
                <a:close/>
              </a:path>
              <a:path w="76200" h="434339">
                <a:moveTo>
                  <a:pt x="30353" y="113918"/>
                </a:moveTo>
                <a:lnTo>
                  <a:pt x="30353" y="129159"/>
                </a:lnTo>
                <a:lnTo>
                  <a:pt x="45593" y="129286"/>
                </a:lnTo>
                <a:lnTo>
                  <a:pt x="45593" y="114046"/>
                </a:lnTo>
                <a:lnTo>
                  <a:pt x="30353" y="113918"/>
                </a:lnTo>
                <a:close/>
              </a:path>
              <a:path w="76200" h="434339">
                <a:moveTo>
                  <a:pt x="30480" y="83438"/>
                </a:moveTo>
                <a:lnTo>
                  <a:pt x="30480" y="98679"/>
                </a:lnTo>
                <a:lnTo>
                  <a:pt x="45720" y="98806"/>
                </a:lnTo>
                <a:lnTo>
                  <a:pt x="45720" y="83566"/>
                </a:lnTo>
                <a:lnTo>
                  <a:pt x="30480" y="83438"/>
                </a:lnTo>
                <a:close/>
              </a:path>
              <a:path w="76200" h="434339">
                <a:moveTo>
                  <a:pt x="38227" y="0"/>
                </a:moveTo>
                <a:lnTo>
                  <a:pt x="0" y="76073"/>
                </a:lnTo>
                <a:lnTo>
                  <a:pt x="76200" y="76326"/>
                </a:lnTo>
                <a:lnTo>
                  <a:pt x="72219" y="68325"/>
                </a:lnTo>
                <a:lnTo>
                  <a:pt x="45720" y="68325"/>
                </a:lnTo>
                <a:lnTo>
                  <a:pt x="30480" y="68199"/>
                </a:lnTo>
                <a:lnTo>
                  <a:pt x="30480" y="63500"/>
                </a:lnTo>
                <a:lnTo>
                  <a:pt x="69818" y="63500"/>
                </a:lnTo>
                <a:lnTo>
                  <a:pt x="38227" y="0"/>
                </a:lnTo>
                <a:close/>
              </a:path>
              <a:path w="76200" h="434339">
                <a:moveTo>
                  <a:pt x="45720" y="63500"/>
                </a:moveTo>
                <a:lnTo>
                  <a:pt x="30480" y="63500"/>
                </a:lnTo>
                <a:lnTo>
                  <a:pt x="30480" y="68199"/>
                </a:lnTo>
                <a:lnTo>
                  <a:pt x="45720" y="68325"/>
                </a:lnTo>
                <a:lnTo>
                  <a:pt x="45720" y="63500"/>
                </a:lnTo>
                <a:close/>
              </a:path>
              <a:path w="76200" h="434339">
                <a:moveTo>
                  <a:pt x="69818" y="63500"/>
                </a:moveTo>
                <a:lnTo>
                  <a:pt x="45720" y="63500"/>
                </a:lnTo>
                <a:lnTo>
                  <a:pt x="45720" y="68325"/>
                </a:lnTo>
                <a:lnTo>
                  <a:pt x="72219" y="68325"/>
                </a:lnTo>
                <a:lnTo>
                  <a:pt x="69818" y="63500"/>
                </a:lnTo>
                <a:close/>
              </a:path>
            </a:pathLst>
          </a:custGeom>
          <a:solidFill>
            <a:srgbClr val="000000"/>
          </a:solidFill>
        </p:spPr>
        <p:txBody>
          <a:bodyPr wrap="square" lIns="0" tIns="0" rIns="0" bIns="0" rtlCol="0"/>
          <a:lstStyle/>
          <a:p>
            <a:endParaRPr/>
          </a:p>
        </p:txBody>
      </p:sp>
      <p:sp>
        <p:nvSpPr>
          <p:cNvPr id="18" name="object 18"/>
          <p:cNvSpPr/>
          <p:nvPr/>
        </p:nvSpPr>
        <p:spPr>
          <a:xfrm>
            <a:off x="5753100" y="4133341"/>
            <a:ext cx="425450" cy="76200"/>
          </a:xfrm>
          <a:custGeom>
            <a:avLst/>
            <a:gdLst/>
            <a:ahLst/>
            <a:cxnLst/>
            <a:rect l="l" t="t" r="r" b="b"/>
            <a:pathLst>
              <a:path w="425450" h="76200">
                <a:moveTo>
                  <a:pt x="410211" y="30352"/>
                </a:moveTo>
                <a:lnTo>
                  <a:pt x="361823" y="30352"/>
                </a:lnTo>
                <a:lnTo>
                  <a:pt x="361823" y="45592"/>
                </a:lnTo>
                <a:lnTo>
                  <a:pt x="349148" y="45624"/>
                </a:lnTo>
                <a:lnTo>
                  <a:pt x="349250" y="76199"/>
                </a:lnTo>
                <a:lnTo>
                  <a:pt x="425323" y="37845"/>
                </a:lnTo>
                <a:lnTo>
                  <a:pt x="410211" y="30352"/>
                </a:lnTo>
                <a:close/>
              </a:path>
              <a:path w="425450" h="76200">
                <a:moveTo>
                  <a:pt x="349097" y="30384"/>
                </a:moveTo>
                <a:lnTo>
                  <a:pt x="0" y="31241"/>
                </a:lnTo>
                <a:lnTo>
                  <a:pt x="0" y="46481"/>
                </a:lnTo>
                <a:lnTo>
                  <a:pt x="349148" y="45624"/>
                </a:lnTo>
                <a:lnTo>
                  <a:pt x="349097" y="30384"/>
                </a:lnTo>
                <a:close/>
              </a:path>
              <a:path w="425450" h="76200">
                <a:moveTo>
                  <a:pt x="361823" y="30352"/>
                </a:moveTo>
                <a:lnTo>
                  <a:pt x="349097" y="30384"/>
                </a:lnTo>
                <a:lnTo>
                  <a:pt x="349148" y="45624"/>
                </a:lnTo>
                <a:lnTo>
                  <a:pt x="361823" y="45592"/>
                </a:lnTo>
                <a:lnTo>
                  <a:pt x="361823" y="30352"/>
                </a:lnTo>
                <a:close/>
              </a:path>
              <a:path w="425450" h="76200">
                <a:moveTo>
                  <a:pt x="348996" y="0"/>
                </a:moveTo>
                <a:lnTo>
                  <a:pt x="349097" y="30384"/>
                </a:lnTo>
                <a:lnTo>
                  <a:pt x="410211" y="30352"/>
                </a:lnTo>
                <a:lnTo>
                  <a:pt x="348996" y="0"/>
                </a:lnTo>
                <a:close/>
              </a:path>
            </a:pathLst>
          </a:custGeom>
          <a:solidFill>
            <a:srgbClr val="000000"/>
          </a:solidFill>
        </p:spPr>
        <p:txBody>
          <a:bodyPr wrap="square" lIns="0" tIns="0" rIns="0" bIns="0" rtlCol="0"/>
          <a:lstStyle/>
          <a:p>
            <a:endParaRPr/>
          </a:p>
        </p:txBody>
      </p:sp>
      <p:sp>
        <p:nvSpPr>
          <p:cNvPr id="19" name="object 19"/>
          <p:cNvSpPr/>
          <p:nvPr/>
        </p:nvSpPr>
        <p:spPr>
          <a:xfrm>
            <a:off x="5712840" y="3738371"/>
            <a:ext cx="76200" cy="434340"/>
          </a:xfrm>
          <a:custGeom>
            <a:avLst/>
            <a:gdLst/>
            <a:ahLst/>
            <a:cxnLst/>
            <a:rect l="l" t="t" r="r" b="b"/>
            <a:pathLst>
              <a:path w="76200" h="434339">
                <a:moveTo>
                  <a:pt x="30449" y="76174"/>
                </a:moveTo>
                <a:lnTo>
                  <a:pt x="29591" y="433958"/>
                </a:lnTo>
                <a:lnTo>
                  <a:pt x="44831" y="434085"/>
                </a:lnTo>
                <a:lnTo>
                  <a:pt x="45689" y="76225"/>
                </a:lnTo>
                <a:lnTo>
                  <a:pt x="30449" y="76174"/>
                </a:lnTo>
                <a:close/>
              </a:path>
              <a:path w="76200" h="434339">
                <a:moveTo>
                  <a:pt x="69818" y="63500"/>
                </a:moveTo>
                <a:lnTo>
                  <a:pt x="45720" y="63500"/>
                </a:lnTo>
                <a:lnTo>
                  <a:pt x="45689" y="76225"/>
                </a:lnTo>
                <a:lnTo>
                  <a:pt x="76200" y="76326"/>
                </a:lnTo>
                <a:lnTo>
                  <a:pt x="69818" y="63500"/>
                </a:lnTo>
                <a:close/>
              </a:path>
              <a:path w="76200" h="434339">
                <a:moveTo>
                  <a:pt x="45720" y="63500"/>
                </a:moveTo>
                <a:lnTo>
                  <a:pt x="30480" y="63500"/>
                </a:lnTo>
                <a:lnTo>
                  <a:pt x="30449" y="76174"/>
                </a:lnTo>
                <a:lnTo>
                  <a:pt x="45689" y="76225"/>
                </a:lnTo>
                <a:lnTo>
                  <a:pt x="45720" y="63500"/>
                </a:lnTo>
                <a:close/>
              </a:path>
              <a:path w="76200" h="434339">
                <a:moveTo>
                  <a:pt x="38226" y="0"/>
                </a:moveTo>
                <a:lnTo>
                  <a:pt x="0" y="76072"/>
                </a:lnTo>
                <a:lnTo>
                  <a:pt x="30449" y="76174"/>
                </a:lnTo>
                <a:lnTo>
                  <a:pt x="30480" y="63500"/>
                </a:lnTo>
                <a:lnTo>
                  <a:pt x="69818" y="63500"/>
                </a:lnTo>
                <a:lnTo>
                  <a:pt x="38226" y="0"/>
                </a:lnTo>
                <a:close/>
              </a:path>
            </a:pathLst>
          </a:custGeom>
          <a:solidFill>
            <a:srgbClr val="000000"/>
          </a:solidFill>
        </p:spPr>
        <p:txBody>
          <a:bodyPr wrap="square" lIns="0" tIns="0" rIns="0" bIns="0" rtlCol="0"/>
          <a:lstStyle/>
          <a:p>
            <a:endParaRPr/>
          </a:p>
        </p:txBody>
      </p:sp>
      <p:sp>
        <p:nvSpPr>
          <p:cNvPr id="20" name="object 20"/>
          <p:cNvSpPr txBox="1"/>
          <p:nvPr/>
        </p:nvSpPr>
        <p:spPr>
          <a:xfrm>
            <a:off x="6019546" y="3760723"/>
            <a:ext cx="82550" cy="179070"/>
          </a:xfrm>
          <a:prstGeom prst="rect">
            <a:avLst/>
          </a:prstGeom>
        </p:spPr>
        <p:txBody>
          <a:bodyPr vert="horz" wrap="square" lIns="0" tIns="13335" rIns="0" bIns="0" rtlCol="0">
            <a:spAutoFit/>
          </a:bodyPr>
          <a:lstStyle/>
          <a:p>
            <a:pPr marL="12700">
              <a:lnSpc>
                <a:spcPct val="100000"/>
              </a:lnSpc>
              <a:spcBef>
                <a:spcPts val="105"/>
              </a:spcBef>
            </a:pPr>
            <a:r>
              <a:rPr sz="1000" i="1" dirty="0">
                <a:latin typeface="Times New Roman"/>
                <a:cs typeface="Times New Roman"/>
              </a:rPr>
              <a:t>x</a:t>
            </a:r>
            <a:endParaRPr sz="1000">
              <a:latin typeface="Times New Roman"/>
              <a:cs typeface="Times New Roman"/>
            </a:endParaRPr>
          </a:p>
        </p:txBody>
      </p:sp>
      <p:sp>
        <p:nvSpPr>
          <p:cNvPr id="21" name="object 21"/>
          <p:cNvSpPr/>
          <p:nvPr/>
        </p:nvSpPr>
        <p:spPr>
          <a:xfrm>
            <a:off x="6444996" y="4133341"/>
            <a:ext cx="425450" cy="76200"/>
          </a:xfrm>
          <a:custGeom>
            <a:avLst/>
            <a:gdLst/>
            <a:ahLst/>
            <a:cxnLst/>
            <a:rect l="l" t="t" r="r" b="b"/>
            <a:pathLst>
              <a:path w="425450" h="76200">
                <a:moveTo>
                  <a:pt x="15239" y="31241"/>
                </a:moveTo>
                <a:lnTo>
                  <a:pt x="0" y="31241"/>
                </a:lnTo>
                <a:lnTo>
                  <a:pt x="0" y="46481"/>
                </a:lnTo>
                <a:lnTo>
                  <a:pt x="15239" y="46481"/>
                </a:lnTo>
                <a:lnTo>
                  <a:pt x="15239" y="31241"/>
                </a:lnTo>
                <a:close/>
              </a:path>
              <a:path w="425450" h="76200">
                <a:moveTo>
                  <a:pt x="45719" y="31241"/>
                </a:moveTo>
                <a:lnTo>
                  <a:pt x="30479" y="31241"/>
                </a:lnTo>
                <a:lnTo>
                  <a:pt x="30479" y="46481"/>
                </a:lnTo>
                <a:lnTo>
                  <a:pt x="45719" y="46481"/>
                </a:lnTo>
                <a:lnTo>
                  <a:pt x="45719" y="31241"/>
                </a:lnTo>
                <a:close/>
              </a:path>
              <a:path w="425450" h="76200">
                <a:moveTo>
                  <a:pt x="76200" y="31114"/>
                </a:moveTo>
                <a:lnTo>
                  <a:pt x="60959" y="31114"/>
                </a:lnTo>
                <a:lnTo>
                  <a:pt x="60959" y="46354"/>
                </a:lnTo>
                <a:lnTo>
                  <a:pt x="76200" y="46354"/>
                </a:lnTo>
                <a:lnTo>
                  <a:pt x="76200" y="31114"/>
                </a:lnTo>
                <a:close/>
              </a:path>
              <a:path w="425450" h="76200">
                <a:moveTo>
                  <a:pt x="106679" y="30987"/>
                </a:moveTo>
                <a:lnTo>
                  <a:pt x="91439" y="31114"/>
                </a:lnTo>
                <a:lnTo>
                  <a:pt x="91439" y="46354"/>
                </a:lnTo>
                <a:lnTo>
                  <a:pt x="106679" y="46227"/>
                </a:lnTo>
                <a:lnTo>
                  <a:pt x="106679" y="30987"/>
                </a:lnTo>
                <a:close/>
              </a:path>
              <a:path w="425450" h="76200">
                <a:moveTo>
                  <a:pt x="137159" y="30987"/>
                </a:moveTo>
                <a:lnTo>
                  <a:pt x="121920" y="30987"/>
                </a:lnTo>
                <a:lnTo>
                  <a:pt x="121920" y="46227"/>
                </a:lnTo>
                <a:lnTo>
                  <a:pt x="137159" y="46227"/>
                </a:lnTo>
                <a:lnTo>
                  <a:pt x="137159" y="30987"/>
                </a:lnTo>
                <a:close/>
              </a:path>
              <a:path w="425450" h="76200">
                <a:moveTo>
                  <a:pt x="167639" y="30860"/>
                </a:moveTo>
                <a:lnTo>
                  <a:pt x="152400" y="30860"/>
                </a:lnTo>
                <a:lnTo>
                  <a:pt x="152400" y="46100"/>
                </a:lnTo>
                <a:lnTo>
                  <a:pt x="167639" y="46100"/>
                </a:lnTo>
                <a:lnTo>
                  <a:pt x="167639" y="30860"/>
                </a:lnTo>
                <a:close/>
              </a:path>
              <a:path w="425450" h="76200">
                <a:moveTo>
                  <a:pt x="198120" y="30860"/>
                </a:moveTo>
                <a:lnTo>
                  <a:pt x="182879" y="30860"/>
                </a:lnTo>
                <a:lnTo>
                  <a:pt x="182879" y="46100"/>
                </a:lnTo>
                <a:lnTo>
                  <a:pt x="198120" y="46100"/>
                </a:lnTo>
                <a:lnTo>
                  <a:pt x="198120" y="30860"/>
                </a:lnTo>
                <a:close/>
              </a:path>
              <a:path w="425450" h="76200">
                <a:moveTo>
                  <a:pt x="228600" y="30733"/>
                </a:moveTo>
                <a:lnTo>
                  <a:pt x="213359" y="30733"/>
                </a:lnTo>
                <a:lnTo>
                  <a:pt x="213359" y="45973"/>
                </a:lnTo>
                <a:lnTo>
                  <a:pt x="228600" y="45973"/>
                </a:lnTo>
                <a:lnTo>
                  <a:pt x="228600" y="30733"/>
                </a:lnTo>
                <a:close/>
              </a:path>
              <a:path w="425450" h="76200">
                <a:moveTo>
                  <a:pt x="259079" y="30606"/>
                </a:moveTo>
                <a:lnTo>
                  <a:pt x="243839" y="30733"/>
                </a:lnTo>
                <a:lnTo>
                  <a:pt x="243839" y="45973"/>
                </a:lnTo>
                <a:lnTo>
                  <a:pt x="259079" y="45846"/>
                </a:lnTo>
                <a:lnTo>
                  <a:pt x="259079" y="30606"/>
                </a:lnTo>
                <a:close/>
              </a:path>
              <a:path w="425450" h="76200">
                <a:moveTo>
                  <a:pt x="289559" y="30606"/>
                </a:moveTo>
                <a:lnTo>
                  <a:pt x="274320" y="30606"/>
                </a:lnTo>
                <a:lnTo>
                  <a:pt x="274320" y="45846"/>
                </a:lnTo>
                <a:lnTo>
                  <a:pt x="289559" y="45846"/>
                </a:lnTo>
                <a:lnTo>
                  <a:pt x="289559" y="30606"/>
                </a:lnTo>
                <a:close/>
              </a:path>
              <a:path w="425450" h="76200">
                <a:moveTo>
                  <a:pt x="320039" y="30479"/>
                </a:moveTo>
                <a:lnTo>
                  <a:pt x="304800" y="30479"/>
                </a:lnTo>
                <a:lnTo>
                  <a:pt x="304800" y="45719"/>
                </a:lnTo>
                <a:lnTo>
                  <a:pt x="320039" y="45719"/>
                </a:lnTo>
                <a:lnTo>
                  <a:pt x="320039" y="30479"/>
                </a:lnTo>
                <a:close/>
              </a:path>
              <a:path w="425450" h="76200">
                <a:moveTo>
                  <a:pt x="410211" y="30352"/>
                </a:moveTo>
                <a:lnTo>
                  <a:pt x="350520" y="30352"/>
                </a:lnTo>
                <a:lnTo>
                  <a:pt x="350520" y="45592"/>
                </a:lnTo>
                <a:lnTo>
                  <a:pt x="349148" y="45604"/>
                </a:lnTo>
                <a:lnTo>
                  <a:pt x="349250" y="76199"/>
                </a:lnTo>
                <a:lnTo>
                  <a:pt x="425323" y="37845"/>
                </a:lnTo>
                <a:lnTo>
                  <a:pt x="410211" y="30352"/>
                </a:lnTo>
                <a:close/>
              </a:path>
              <a:path w="425450" h="76200">
                <a:moveTo>
                  <a:pt x="349097" y="30364"/>
                </a:moveTo>
                <a:lnTo>
                  <a:pt x="335279" y="30479"/>
                </a:lnTo>
                <a:lnTo>
                  <a:pt x="335279" y="45719"/>
                </a:lnTo>
                <a:lnTo>
                  <a:pt x="349148" y="45604"/>
                </a:lnTo>
                <a:lnTo>
                  <a:pt x="349097" y="30364"/>
                </a:lnTo>
                <a:close/>
              </a:path>
              <a:path w="425450" h="76200">
                <a:moveTo>
                  <a:pt x="350520" y="30352"/>
                </a:moveTo>
                <a:lnTo>
                  <a:pt x="349097" y="30364"/>
                </a:lnTo>
                <a:lnTo>
                  <a:pt x="349148" y="45604"/>
                </a:lnTo>
                <a:lnTo>
                  <a:pt x="350520" y="45592"/>
                </a:lnTo>
                <a:lnTo>
                  <a:pt x="350520" y="30352"/>
                </a:lnTo>
                <a:close/>
              </a:path>
              <a:path w="425450" h="76200">
                <a:moveTo>
                  <a:pt x="348996" y="0"/>
                </a:moveTo>
                <a:lnTo>
                  <a:pt x="349097" y="30364"/>
                </a:lnTo>
                <a:lnTo>
                  <a:pt x="410211" y="30352"/>
                </a:lnTo>
                <a:lnTo>
                  <a:pt x="348996" y="0"/>
                </a:lnTo>
                <a:close/>
              </a:path>
            </a:pathLst>
          </a:custGeom>
          <a:solidFill>
            <a:srgbClr val="000000"/>
          </a:solidFill>
        </p:spPr>
        <p:txBody>
          <a:bodyPr wrap="square" lIns="0" tIns="0" rIns="0" bIns="0" rtlCol="0"/>
          <a:lstStyle/>
          <a:p>
            <a:endParaRPr/>
          </a:p>
        </p:txBody>
      </p:sp>
      <p:sp>
        <p:nvSpPr>
          <p:cNvPr id="22" name="object 22"/>
          <p:cNvSpPr/>
          <p:nvPr/>
        </p:nvSpPr>
        <p:spPr>
          <a:xfrm>
            <a:off x="6407784" y="3738371"/>
            <a:ext cx="76200" cy="434340"/>
          </a:xfrm>
          <a:custGeom>
            <a:avLst/>
            <a:gdLst/>
            <a:ahLst/>
            <a:cxnLst/>
            <a:rect l="l" t="t" r="r" b="b"/>
            <a:pathLst>
              <a:path w="76200" h="434339">
                <a:moveTo>
                  <a:pt x="29590" y="418719"/>
                </a:moveTo>
                <a:lnTo>
                  <a:pt x="29590" y="433958"/>
                </a:lnTo>
                <a:lnTo>
                  <a:pt x="44830" y="434085"/>
                </a:lnTo>
                <a:lnTo>
                  <a:pt x="44830" y="418845"/>
                </a:lnTo>
                <a:lnTo>
                  <a:pt x="29590" y="418719"/>
                </a:lnTo>
                <a:close/>
              </a:path>
              <a:path w="76200" h="434339">
                <a:moveTo>
                  <a:pt x="29717" y="388238"/>
                </a:moveTo>
                <a:lnTo>
                  <a:pt x="29717" y="403478"/>
                </a:lnTo>
                <a:lnTo>
                  <a:pt x="44957" y="403605"/>
                </a:lnTo>
                <a:lnTo>
                  <a:pt x="44957" y="388365"/>
                </a:lnTo>
                <a:lnTo>
                  <a:pt x="29717" y="388238"/>
                </a:lnTo>
                <a:close/>
              </a:path>
              <a:path w="76200" h="434339">
                <a:moveTo>
                  <a:pt x="29717" y="357758"/>
                </a:moveTo>
                <a:lnTo>
                  <a:pt x="29717" y="372998"/>
                </a:lnTo>
                <a:lnTo>
                  <a:pt x="44957" y="373125"/>
                </a:lnTo>
                <a:lnTo>
                  <a:pt x="44957" y="357885"/>
                </a:lnTo>
                <a:lnTo>
                  <a:pt x="29717" y="357758"/>
                </a:lnTo>
                <a:close/>
              </a:path>
              <a:path w="76200" h="434339">
                <a:moveTo>
                  <a:pt x="29844" y="327278"/>
                </a:moveTo>
                <a:lnTo>
                  <a:pt x="29844" y="342519"/>
                </a:lnTo>
                <a:lnTo>
                  <a:pt x="45085" y="342645"/>
                </a:lnTo>
                <a:lnTo>
                  <a:pt x="45085" y="327405"/>
                </a:lnTo>
                <a:lnTo>
                  <a:pt x="29844" y="327278"/>
                </a:lnTo>
                <a:close/>
              </a:path>
              <a:path w="76200" h="434339">
                <a:moveTo>
                  <a:pt x="29972" y="296798"/>
                </a:moveTo>
                <a:lnTo>
                  <a:pt x="29844" y="312038"/>
                </a:lnTo>
                <a:lnTo>
                  <a:pt x="45085" y="312165"/>
                </a:lnTo>
                <a:lnTo>
                  <a:pt x="45212" y="296925"/>
                </a:lnTo>
                <a:lnTo>
                  <a:pt x="29972" y="296798"/>
                </a:lnTo>
                <a:close/>
              </a:path>
              <a:path w="76200" h="434339">
                <a:moveTo>
                  <a:pt x="29972" y="266319"/>
                </a:moveTo>
                <a:lnTo>
                  <a:pt x="29972" y="281558"/>
                </a:lnTo>
                <a:lnTo>
                  <a:pt x="45212" y="281685"/>
                </a:lnTo>
                <a:lnTo>
                  <a:pt x="45212" y="266445"/>
                </a:lnTo>
                <a:lnTo>
                  <a:pt x="29972" y="266319"/>
                </a:lnTo>
                <a:close/>
              </a:path>
              <a:path w="76200" h="434339">
                <a:moveTo>
                  <a:pt x="30099" y="235838"/>
                </a:moveTo>
                <a:lnTo>
                  <a:pt x="30099" y="251078"/>
                </a:lnTo>
                <a:lnTo>
                  <a:pt x="45338" y="251205"/>
                </a:lnTo>
                <a:lnTo>
                  <a:pt x="45338" y="235965"/>
                </a:lnTo>
                <a:lnTo>
                  <a:pt x="30099" y="235838"/>
                </a:lnTo>
                <a:close/>
              </a:path>
              <a:path w="76200" h="434339">
                <a:moveTo>
                  <a:pt x="30099" y="205358"/>
                </a:moveTo>
                <a:lnTo>
                  <a:pt x="30099" y="220598"/>
                </a:lnTo>
                <a:lnTo>
                  <a:pt x="45338" y="220725"/>
                </a:lnTo>
                <a:lnTo>
                  <a:pt x="45338" y="205485"/>
                </a:lnTo>
                <a:lnTo>
                  <a:pt x="30099" y="205358"/>
                </a:lnTo>
                <a:close/>
              </a:path>
              <a:path w="76200" h="434339">
                <a:moveTo>
                  <a:pt x="30225" y="174878"/>
                </a:moveTo>
                <a:lnTo>
                  <a:pt x="30225" y="190119"/>
                </a:lnTo>
                <a:lnTo>
                  <a:pt x="45465" y="190245"/>
                </a:lnTo>
                <a:lnTo>
                  <a:pt x="45465" y="175005"/>
                </a:lnTo>
                <a:lnTo>
                  <a:pt x="30225" y="174878"/>
                </a:lnTo>
                <a:close/>
              </a:path>
              <a:path w="76200" h="434339">
                <a:moveTo>
                  <a:pt x="30352" y="144398"/>
                </a:moveTo>
                <a:lnTo>
                  <a:pt x="30225" y="159638"/>
                </a:lnTo>
                <a:lnTo>
                  <a:pt x="45465" y="159765"/>
                </a:lnTo>
                <a:lnTo>
                  <a:pt x="45592" y="144525"/>
                </a:lnTo>
                <a:lnTo>
                  <a:pt x="30352" y="144398"/>
                </a:lnTo>
                <a:close/>
              </a:path>
              <a:path w="76200" h="434339">
                <a:moveTo>
                  <a:pt x="30352" y="113918"/>
                </a:moveTo>
                <a:lnTo>
                  <a:pt x="30352" y="129158"/>
                </a:lnTo>
                <a:lnTo>
                  <a:pt x="45592" y="129285"/>
                </a:lnTo>
                <a:lnTo>
                  <a:pt x="45592" y="114045"/>
                </a:lnTo>
                <a:lnTo>
                  <a:pt x="30352" y="113918"/>
                </a:lnTo>
                <a:close/>
              </a:path>
              <a:path w="76200" h="434339">
                <a:moveTo>
                  <a:pt x="30479" y="83438"/>
                </a:moveTo>
                <a:lnTo>
                  <a:pt x="30352" y="98678"/>
                </a:lnTo>
                <a:lnTo>
                  <a:pt x="45592" y="98805"/>
                </a:lnTo>
                <a:lnTo>
                  <a:pt x="45719" y="83565"/>
                </a:lnTo>
                <a:lnTo>
                  <a:pt x="30479" y="83438"/>
                </a:lnTo>
                <a:close/>
              </a:path>
              <a:path w="76200" h="434339">
                <a:moveTo>
                  <a:pt x="38226" y="0"/>
                </a:moveTo>
                <a:lnTo>
                  <a:pt x="0" y="76072"/>
                </a:lnTo>
                <a:lnTo>
                  <a:pt x="76200" y="76326"/>
                </a:lnTo>
                <a:lnTo>
                  <a:pt x="72219" y="68325"/>
                </a:lnTo>
                <a:lnTo>
                  <a:pt x="45719" y="68325"/>
                </a:lnTo>
                <a:lnTo>
                  <a:pt x="30479" y="68198"/>
                </a:lnTo>
                <a:lnTo>
                  <a:pt x="30479" y="63500"/>
                </a:lnTo>
                <a:lnTo>
                  <a:pt x="69818" y="63500"/>
                </a:lnTo>
                <a:lnTo>
                  <a:pt x="38226" y="0"/>
                </a:lnTo>
                <a:close/>
              </a:path>
              <a:path w="76200" h="434339">
                <a:moveTo>
                  <a:pt x="45719" y="63500"/>
                </a:moveTo>
                <a:lnTo>
                  <a:pt x="30479" y="63500"/>
                </a:lnTo>
                <a:lnTo>
                  <a:pt x="30479" y="68198"/>
                </a:lnTo>
                <a:lnTo>
                  <a:pt x="45719" y="68325"/>
                </a:lnTo>
                <a:lnTo>
                  <a:pt x="45719" y="63500"/>
                </a:lnTo>
                <a:close/>
              </a:path>
              <a:path w="76200" h="434339">
                <a:moveTo>
                  <a:pt x="69818" y="63500"/>
                </a:moveTo>
                <a:lnTo>
                  <a:pt x="45719" y="63500"/>
                </a:lnTo>
                <a:lnTo>
                  <a:pt x="45719" y="68325"/>
                </a:lnTo>
                <a:lnTo>
                  <a:pt x="72219" y="68325"/>
                </a:lnTo>
                <a:lnTo>
                  <a:pt x="69818" y="63500"/>
                </a:lnTo>
                <a:close/>
              </a:path>
            </a:pathLst>
          </a:custGeom>
          <a:solidFill>
            <a:srgbClr val="000000"/>
          </a:solidFill>
        </p:spPr>
        <p:txBody>
          <a:bodyPr wrap="square" lIns="0" tIns="0" rIns="0" bIns="0" rtlCol="0"/>
          <a:lstStyle/>
          <a:p>
            <a:endParaRPr/>
          </a:p>
        </p:txBody>
      </p:sp>
      <p:sp>
        <p:nvSpPr>
          <p:cNvPr id="23" name="object 23"/>
          <p:cNvSpPr txBox="1"/>
          <p:nvPr/>
        </p:nvSpPr>
        <p:spPr>
          <a:xfrm>
            <a:off x="6712966" y="3760723"/>
            <a:ext cx="82550" cy="179070"/>
          </a:xfrm>
          <a:prstGeom prst="rect">
            <a:avLst/>
          </a:prstGeom>
        </p:spPr>
        <p:txBody>
          <a:bodyPr vert="horz" wrap="square" lIns="0" tIns="13335" rIns="0" bIns="0" rtlCol="0">
            <a:spAutoFit/>
          </a:bodyPr>
          <a:lstStyle/>
          <a:p>
            <a:pPr marL="12700">
              <a:lnSpc>
                <a:spcPct val="100000"/>
              </a:lnSpc>
              <a:spcBef>
                <a:spcPts val="105"/>
              </a:spcBef>
            </a:pPr>
            <a:r>
              <a:rPr sz="1000" i="1" dirty="0">
                <a:latin typeface="Times New Roman"/>
                <a:cs typeface="Times New Roman"/>
              </a:rPr>
              <a:t>x</a:t>
            </a:r>
            <a:endParaRPr sz="1000">
              <a:latin typeface="Times New Roman"/>
              <a:cs typeface="Times New Roman"/>
            </a:endParaRPr>
          </a:p>
        </p:txBody>
      </p:sp>
      <p:sp>
        <p:nvSpPr>
          <p:cNvPr id="24" name="object 24"/>
          <p:cNvSpPr txBox="1"/>
          <p:nvPr/>
        </p:nvSpPr>
        <p:spPr>
          <a:xfrm>
            <a:off x="6770878" y="3839972"/>
            <a:ext cx="78105" cy="128270"/>
          </a:xfrm>
          <a:prstGeom prst="rect">
            <a:avLst/>
          </a:prstGeom>
        </p:spPr>
        <p:txBody>
          <a:bodyPr vert="horz" wrap="square" lIns="0" tIns="15240" rIns="0" bIns="0" rtlCol="0">
            <a:spAutoFit/>
          </a:bodyPr>
          <a:lstStyle/>
          <a:p>
            <a:pPr marL="12700">
              <a:lnSpc>
                <a:spcPct val="100000"/>
              </a:lnSpc>
              <a:spcBef>
                <a:spcPts val="120"/>
              </a:spcBef>
            </a:pPr>
            <a:r>
              <a:rPr sz="650" i="1" spc="10" dirty="0">
                <a:latin typeface="Times New Roman"/>
                <a:cs typeface="Times New Roman"/>
              </a:rPr>
              <a:t>E</a:t>
            </a:r>
            <a:endParaRPr sz="650">
              <a:latin typeface="Times New Roman"/>
              <a:cs typeface="Times New Roman"/>
            </a:endParaRPr>
          </a:p>
        </p:txBody>
      </p:sp>
      <p:sp>
        <p:nvSpPr>
          <p:cNvPr id="25" name="object 25"/>
          <p:cNvSpPr txBox="1"/>
          <p:nvPr/>
        </p:nvSpPr>
        <p:spPr>
          <a:xfrm>
            <a:off x="2223261" y="3706748"/>
            <a:ext cx="374015" cy="302260"/>
          </a:xfrm>
          <a:prstGeom prst="rect">
            <a:avLst/>
          </a:prstGeom>
        </p:spPr>
        <p:txBody>
          <a:bodyPr vert="horz" wrap="square" lIns="0" tIns="13970" rIns="0" bIns="0" rtlCol="0">
            <a:spAutoFit/>
          </a:bodyPr>
          <a:lstStyle/>
          <a:p>
            <a:pPr marL="12700" marR="5080" indent="57785">
              <a:lnSpc>
                <a:spcPct val="100000"/>
              </a:lnSpc>
              <a:spcBef>
                <a:spcPts val="110"/>
              </a:spcBef>
            </a:pPr>
            <a:r>
              <a:rPr sz="900" spc="10" dirty="0">
                <a:latin typeface="宋体"/>
                <a:cs typeface="宋体"/>
              </a:rPr>
              <a:t>绝对 坐标系</a:t>
            </a:r>
            <a:endParaRPr sz="900">
              <a:latin typeface="宋体"/>
              <a:cs typeface="宋体"/>
            </a:endParaRPr>
          </a:p>
        </p:txBody>
      </p:sp>
      <p:sp>
        <p:nvSpPr>
          <p:cNvPr id="26" name="object 26"/>
          <p:cNvSpPr/>
          <p:nvPr/>
        </p:nvSpPr>
        <p:spPr>
          <a:xfrm>
            <a:off x="3985259" y="4139438"/>
            <a:ext cx="425450" cy="76200"/>
          </a:xfrm>
          <a:custGeom>
            <a:avLst/>
            <a:gdLst/>
            <a:ahLst/>
            <a:cxnLst/>
            <a:rect l="l" t="t" r="r" b="b"/>
            <a:pathLst>
              <a:path w="425450" h="76200">
                <a:moveTo>
                  <a:pt x="410211" y="30353"/>
                </a:moveTo>
                <a:lnTo>
                  <a:pt x="361823" y="30353"/>
                </a:lnTo>
                <a:lnTo>
                  <a:pt x="361823" y="45593"/>
                </a:lnTo>
                <a:lnTo>
                  <a:pt x="349148" y="45624"/>
                </a:lnTo>
                <a:lnTo>
                  <a:pt x="349250" y="76200"/>
                </a:lnTo>
                <a:lnTo>
                  <a:pt x="425323" y="37845"/>
                </a:lnTo>
                <a:lnTo>
                  <a:pt x="410211" y="30353"/>
                </a:lnTo>
                <a:close/>
              </a:path>
              <a:path w="425450" h="76200">
                <a:moveTo>
                  <a:pt x="349097" y="30384"/>
                </a:moveTo>
                <a:lnTo>
                  <a:pt x="0" y="31242"/>
                </a:lnTo>
                <a:lnTo>
                  <a:pt x="0" y="46481"/>
                </a:lnTo>
                <a:lnTo>
                  <a:pt x="349148" y="45624"/>
                </a:lnTo>
                <a:lnTo>
                  <a:pt x="349097" y="30384"/>
                </a:lnTo>
                <a:close/>
              </a:path>
              <a:path w="425450" h="76200">
                <a:moveTo>
                  <a:pt x="361823" y="30353"/>
                </a:moveTo>
                <a:lnTo>
                  <a:pt x="349097" y="30384"/>
                </a:lnTo>
                <a:lnTo>
                  <a:pt x="349148" y="45624"/>
                </a:lnTo>
                <a:lnTo>
                  <a:pt x="361823" y="45593"/>
                </a:lnTo>
                <a:lnTo>
                  <a:pt x="361823" y="30353"/>
                </a:lnTo>
                <a:close/>
              </a:path>
              <a:path w="425450" h="76200">
                <a:moveTo>
                  <a:pt x="348995" y="0"/>
                </a:moveTo>
                <a:lnTo>
                  <a:pt x="349097" y="30384"/>
                </a:lnTo>
                <a:lnTo>
                  <a:pt x="410211" y="30353"/>
                </a:lnTo>
                <a:lnTo>
                  <a:pt x="348995" y="0"/>
                </a:lnTo>
                <a:close/>
              </a:path>
            </a:pathLst>
          </a:custGeom>
          <a:solidFill>
            <a:srgbClr val="000000"/>
          </a:solidFill>
        </p:spPr>
        <p:txBody>
          <a:bodyPr wrap="square" lIns="0" tIns="0" rIns="0" bIns="0" rtlCol="0"/>
          <a:lstStyle/>
          <a:p>
            <a:endParaRPr/>
          </a:p>
        </p:txBody>
      </p:sp>
      <p:sp>
        <p:nvSpPr>
          <p:cNvPr id="27" name="object 27"/>
          <p:cNvSpPr/>
          <p:nvPr/>
        </p:nvSpPr>
        <p:spPr>
          <a:xfrm>
            <a:off x="3948048" y="3741420"/>
            <a:ext cx="76200" cy="434340"/>
          </a:xfrm>
          <a:custGeom>
            <a:avLst/>
            <a:gdLst/>
            <a:ahLst/>
            <a:cxnLst/>
            <a:rect l="l" t="t" r="r" b="b"/>
            <a:pathLst>
              <a:path w="76200" h="434339">
                <a:moveTo>
                  <a:pt x="30449" y="76174"/>
                </a:moveTo>
                <a:lnTo>
                  <a:pt x="29590" y="433958"/>
                </a:lnTo>
                <a:lnTo>
                  <a:pt x="44830" y="434085"/>
                </a:lnTo>
                <a:lnTo>
                  <a:pt x="45689" y="76225"/>
                </a:lnTo>
                <a:lnTo>
                  <a:pt x="30449" y="76174"/>
                </a:lnTo>
                <a:close/>
              </a:path>
              <a:path w="76200" h="434339">
                <a:moveTo>
                  <a:pt x="69818" y="63499"/>
                </a:moveTo>
                <a:lnTo>
                  <a:pt x="45720" y="63499"/>
                </a:lnTo>
                <a:lnTo>
                  <a:pt x="45689" y="76225"/>
                </a:lnTo>
                <a:lnTo>
                  <a:pt x="76200" y="76326"/>
                </a:lnTo>
                <a:lnTo>
                  <a:pt x="69818" y="63499"/>
                </a:lnTo>
                <a:close/>
              </a:path>
              <a:path w="76200" h="434339">
                <a:moveTo>
                  <a:pt x="45720" y="63499"/>
                </a:moveTo>
                <a:lnTo>
                  <a:pt x="30479" y="63499"/>
                </a:lnTo>
                <a:lnTo>
                  <a:pt x="30449" y="76174"/>
                </a:lnTo>
                <a:lnTo>
                  <a:pt x="45689" y="76225"/>
                </a:lnTo>
                <a:lnTo>
                  <a:pt x="45720" y="63499"/>
                </a:lnTo>
                <a:close/>
              </a:path>
              <a:path w="76200" h="434339">
                <a:moveTo>
                  <a:pt x="38226" y="0"/>
                </a:moveTo>
                <a:lnTo>
                  <a:pt x="0" y="76072"/>
                </a:lnTo>
                <a:lnTo>
                  <a:pt x="30449" y="76174"/>
                </a:lnTo>
                <a:lnTo>
                  <a:pt x="30479" y="63499"/>
                </a:lnTo>
                <a:lnTo>
                  <a:pt x="69818" y="63499"/>
                </a:lnTo>
                <a:lnTo>
                  <a:pt x="38226" y="0"/>
                </a:lnTo>
                <a:close/>
              </a:path>
            </a:pathLst>
          </a:custGeom>
          <a:solidFill>
            <a:srgbClr val="000000"/>
          </a:solidFill>
        </p:spPr>
        <p:txBody>
          <a:bodyPr wrap="square" lIns="0" tIns="0" rIns="0" bIns="0" rtlCol="0"/>
          <a:lstStyle/>
          <a:p>
            <a:endParaRPr/>
          </a:p>
        </p:txBody>
      </p:sp>
      <p:sp>
        <p:nvSpPr>
          <p:cNvPr id="28" name="object 28"/>
          <p:cNvSpPr txBox="1"/>
          <p:nvPr/>
        </p:nvSpPr>
        <p:spPr>
          <a:xfrm>
            <a:off x="3123692" y="3765041"/>
            <a:ext cx="1212215" cy="179070"/>
          </a:xfrm>
          <a:prstGeom prst="rect">
            <a:avLst/>
          </a:prstGeom>
        </p:spPr>
        <p:txBody>
          <a:bodyPr vert="horz" wrap="square" lIns="0" tIns="13335" rIns="0" bIns="0" rtlCol="0">
            <a:spAutoFit/>
          </a:bodyPr>
          <a:lstStyle/>
          <a:p>
            <a:pPr marL="12700">
              <a:lnSpc>
                <a:spcPct val="100000"/>
              </a:lnSpc>
              <a:spcBef>
                <a:spcPts val="105"/>
              </a:spcBef>
              <a:tabLst>
                <a:tab pos="1141730" algn="l"/>
              </a:tabLst>
            </a:pPr>
            <a:r>
              <a:rPr sz="1500" i="1" baseline="2777" dirty="0">
                <a:latin typeface="Times New Roman"/>
                <a:cs typeface="Times New Roman"/>
              </a:rPr>
              <a:t>x	</a:t>
            </a:r>
            <a:r>
              <a:rPr sz="1000" i="1" dirty="0">
                <a:latin typeface="Times New Roman"/>
                <a:cs typeface="Times New Roman"/>
              </a:rPr>
              <a:t>x</a:t>
            </a:r>
            <a:endParaRPr sz="1000">
              <a:latin typeface="Times New Roman"/>
              <a:cs typeface="Times New Roman"/>
            </a:endParaRPr>
          </a:p>
        </p:txBody>
      </p:sp>
      <p:sp>
        <p:nvSpPr>
          <p:cNvPr id="29" name="object 29"/>
          <p:cNvSpPr txBox="1"/>
          <p:nvPr/>
        </p:nvSpPr>
        <p:spPr>
          <a:xfrm>
            <a:off x="3181857" y="3844290"/>
            <a:ext cx="2964180" cy="128270"/>
          </a:xfrm>
          <a:prstGeom prst="rect">
            <a:avLst/>
          </a:prstGeom>
        </p:spPr>
        <p:txBody>
          <a:bodyPr vert="horz" wrap="square" lIns="0" tIns="15240" rIns="0" bIns="0" rtlCol="0">
            <a:spAutoFit/>
          </a:bodyPr>
          <a:lstStyle/>
          <a:p>
            <a:pPr marL="12700">
              <a:lnSpc>
                <a:spcPct val="100000"/>
              </a:lnSpc>
              <a:spcBef>
                <a:spcPts val="120"/>
              </a:spcBef>
              <a:tabLst>
                <a:tab pos="1141730" algn="l"/>
                <a:tab pos="2907665" algn="l"/>
              </a:tabLst>
            </a:pPr>
            <a:r>
              <a:rPr sz="975" i="1" spc="15" baseline="4273" dirty="0">
                <a:latin typeface="Times New Roman"/>
                <a:cs typeface="Times New Roman"/>
              </a:rPr>
              <a:t>0	</a:t>
            </a:r>
            <a:r>
              <a:rPr sz="650" spc="10" dirty="0">
                <a:latin typeface="Times New Roman"/>
                <a:cs typeface="Times New Roman"/>
              </a:rPr>
              <a:t>1	</a:t>
            </a:r>
            <a:r>
              <a:rPr sz="975" spc="15" baseline="4273" dirty="0">
                <a:latin typeface="Times New Roman"/>
                <a:cs typeface="Times New Roman"/>
              </a:rPr>
              <a:t>2</a:t>
            </a:r>
            <a:endParaRPr sz="975" baseline="4273">
              <a:latin typeface="Times New Roman"/>
              <a:cs typeface="Times New Roman"/>
            </a:endParaRPr>
          </a:p>
        </p:txBody>
      </p:sp>
      <p:sp>
        <p:nvSpPr>
          <p:cNvPr id="30" name="object 30"/>
          <p:cNvSpPr txBox="1"/>
          <p:nvPr/>
        </p:nvSpPr>
        <p:spPr>
          <a:xfrm>
            <a:off x="2898775" y="3563188"/>
            <a:ext cx="3724910" cy="179705"/>
          </a:xfrm>
          <a:prstGeom prst="rect">
            <a:avLst/>
          </a:prstGeom>
        </p:spPr>
        <p:txBody>
          <a:bodyPr vert="horz" wrap="square" lIns="0" tIns="13970" rIns="0" bIns="0" rtlCol="0">
            <a:spAutoFit/>
          </a:bodyPr>
          <a:lstStyle/>
          <a:p>
            <a:pPr marL="12700">
              <a:lnSpc>
                <a:spcPct val="100000"/>
              </a:lnSpc>
              <a:spcBef>
                <a:spcPts val="110"/>
              </a:spcBef>
              <a:tabLst>
                <a:tab pos="1141730" algn="l"/>
                <a:tab pos="2908300" algn="l"/>
                <a:tab pos="3601720" algn="l"/>
              </a:tabLst>
            </a:pPr>
            <a:r>
              <a:rPr sz="1500" i="1" spc="7" baseline="2777" dirty="0">
                <a:latin typeface="Times New Roman"/>
                <a:cs typeface="Times New Roman"/>
              </a:rPr>
              <a:t>y</a:t>
            </a:r>
            <a:r>
              <a:rPr sz="975" i="1" spc="15" baseline="-21367" dirty="0">
                <a:latin typeface="Times New Roman"/>
                <a:cs typeface="Times New Roman"/>
              </a:rPr>
              <a:t>0</a:t>
            </a:r>
            <a:r>
              <a:rPr sz="975" i="1" baseline="-21367" dirty="0">
                <a:latin typeface="Times New Roman"/>
                <a:cs typeface="Times New Roman"/>
              </a:rPr>
              <a:t>	</a:t>
            </a:r>
            <a:r>
              <a:rPr sz="1000" i="1" spc="5" dirty="0">
                <a:latin typeface="Times New Roman"/>
                <a:cs typeface="Times New Roman"/>
              </a:rPr>
              <a:t>y</a:t>
            </a:r>
            <a:r>
              <a:rPr sz="975" spc="15" baseline="-25641" dirty="0">
                <a:latin typeface="Times New Roman"/>
                <a:cs typeface="Times New Roman"/>
              </a:rPr>
              <a:t>1</a:t>
            </a:r>
            <a:r>
              <a:rPr sz="975" baseline="-25641" dirty="0">
                <a:latin typeface="Times New Roman"/>
                <a:cs typeface="Times New Roman"/>
              </a:rPr>
              <a:t>	</a:t>
            </a:r>
            <a:r>
              <a:rPr sz="1500" i="1" spc="7" baseline="2777" dirty="0">
                <a:latin typeface="Times New Roman"/>
                <a:cs typeface="Times New Roman"/>
              </a:rPr>
              <a:t>y</a:t>
            </a:r>
            <a:r>
              <a:rPr sz="975" spc="15" baseline="-21367" dirty="0">
                <a:latin typeface="Times New Roman"/>
                <a:cs typeface="Times New Roman"/>
              </a:rPr>
              <a:t>2</a:t>
            </a:r>
            <a:r>
              <a:rPr sz="975" baseline="-21367" dirty="0">
                <a:latin typeface="Times New Roman"/>
                <a:cs typeface="Times New Roman"/>
              </a:rPr>
              <a:t>	</a:t>
            </a:r>
            <a:r>
              <a:rPr sz="1500" i="1" spc="7" baseline="2777" dirty="0">
                <a:latin typeface="Times New Roman"/>
                <a:cs typeface="Times New Roman"/>
              </a:rPr>
              <a:t>y</a:t>
            </a:r>
            <a:r>
              <a:rPr sz="975" i="1" spc="15" baseline="-21367" dirty="0">
                <a:latin typeface="Times New Roman"/>
                <a:cs typeface="Times New Roman"/>
              </a:rPr>
              <a:t>E</a:t>
            </a:r>
            <a:endParaRPr sz="975" baseline="-21367">
              <a:latin typeface="Times New Roman"/>
              <a:cs typeface="Times New Roman"/>
            </a:endParaRPr>
          </a:p>
        </p:txBody>
      </p:sp>
      <p:sp>
        <p:nvSpPr>
          <p:cNvPr id="31" name="object 31"/>
          <p:cNvSpPr txBox="1"/>
          <p:nvPr/>
        </p:nvSpPr>
        <p:spPr>
          <a:xfrm>
            <a:off x="6317741" y="4353255"/>
            <a:ext cx="373380" cy="302260"/>
          </a:xfrm>
          <a:prstGeom prst="rect">
            <a:avLst/>
          </a:prstGeom>
        </p:spPr>
        <p:txBody>
          <a:bodyPr vert="horz" wrap="square" lIns="0" tIns="14605" rIns="0" bIns="0" rtlCol="0">
            <a:spAutoFit/>
          </a:bodyPr>
          <a:lstStyle/>
          <a:p>
            <a:pPr marL="70485">
              <a:lnSpc>
                <a:spcPct val="100000"/>
              </a:lnSpc>
              <a:spcBef>
                <a:spcPts val="115"/>
              </a:spcBef>
            </a:pPr>
            <a:r>
              <a:rPr sz="900" spc="5" dirty="0">
                <a:latin typeface="宋体"/>
                <a:cs typeface="宋体"/>
              </a:rPr>
              <a:t>末端</a:t>
            </a:r>
            <a:endParaRPr sz="900">
              <a:latin typeface="宋体"/>
              <a:cs typeface="宋体"/>
            </a:endParaRPr>
          </a:p>
          <a:p>
            <a:pPr marL="12700">
              <a:lnSpc>
                <a:spcPct val="100000"/>
              </a:lnSpc>
            </a:pPr>
            <a:r>
              <a:rPr sz="900" spc="10" dirty="0">
                <a:latin typeface="宋体"/>
                <a:cs typeface="宋体"/>
              </a:rPr>
              <a:t>夹持器</a:t>
            </a:r>
            <a:endParaRPr sz="900">
              <a:latin typeface="宋体"/>
              <a:cs typeface="宋体"/>
            </a:endParaRPr>
          </a:p>
        </p:txBody>
      </p:sp>
      <p:sp>
        <p:nvSpPr>
          <p:cNvPr id="32" name="object 32"/>
          <p:cNvSpPr txBox="1"/>
          <p:nvPr/>
        </p:nvSpPr>
        <p:spPr>
          <a:xfrm>
            <a:off x="5398134" y="4342638"/>
            <a:ext cx="314960" cy="164465"/>
          </a:xfrm>
          <a:prstGeom prst="rect">
            <a:avLst/>
          </a:prstGeom>
        </p:spPr>
        <p:txBody>
          <a:bodyPr vert="horz" wrap="square" lIns="0" tIns="13970" rIns="0" bIns="0" rtlCol="0">
            <a:spAutoFit/>
          </a:bodyPr>
          <a:lstStyle/>
          <a:p>
            <a:pPr marL="12700">
              <a:lnSpc>
                <a:spcPct val="100000"/>
              </a:lnSpc>
              <a:spcBef>
                <a:spcPts val="110"/>
              </a:spcBef>
            </a:pPr>
            <a:r>
              <a:rPr sz="900" spc="10" dirty="0">
                <a:latin typeface="宋体"/>
                <a:cs typeface="宋体"/>
              </a:rPr>
              <a:t>杆件</a:t>
            </a:r>
            <a:r>
              <a:rPr sz="900" spc="5" dirty="0">
                <a:latin typeface="Times New Roman"/>
                <a:cs typeface="Times New Roman"/>
              </a:rPr>
              <a:t>2</a:t>
            </a:r>
            <a:endParaRPr sz="900">
              <a:latin typeface="Times New Roman"/>
              <a:cs typeface="Times New Roman"/>
            </a:endParaRPr>
          </a:p>
        </p:txBody>
      </p:sp>
      <p:sp>
        <p:nvSpPr>
          <p:cNvPr id="33" name="object 33"/>
          <p:cNvSpPr/>
          <p:nvPr/>
        </p:nvSpPr>
        <p:spPr>
          <a:xfrm>
            <a:off x="6338315" y="4046220"/>
            <a:ext cx="193040" cy="1270"/>
          </a:xfrm>
          <a:custGeom>
            <a:avLst/>
            <a:gdLst/>
            <a:ahLst/>
            <a:cxnLst/>
            <a:rect l="l" t="t" r="r" b="b"/>
            <a:pathLst>
              <a:path w="193040" h="1270">
                <a:moveTo>
                  <a:pt x="-13715" y="507"/>
                </a:moveTo>
                <a:lnTo>
                  <a:pt x="206502" y="507"/>
                </a:lnTo>
              </a:path>
            </a:pathLst>
          </a:custGeom>
          <a:ln w="28448">
            <a:solidFill>
              <a:srgbClr val="000000"/>
            </a:solidFill>
          </a:ln>
        </p:spPr>
        <p:txBody>
          <a:bodyPr wrap="square" lIns="0" tIns="0" rIns="0" bIns="0" rtlCol="0"/>
          <a:lstStyle/>
          <a:p>
            <a:endParaRPr/>
          </a:p>
        </p:txBody>
      </p:sp>
      <p:sp>
        <p:nvSpPr>
          <p:cNvPr id="34" name="object 34"/>
          <p:cNvSpPr/>
          <p:nvPr/>
        </p:nvSpPr>
        <p:spPr>
          <a:xfrm>
            <a:off x="6329171" y="4290059"/>
            <a:ext cx="193040" cy="1270"/>
          </a:xfrm>
          <a:custGeom>
            <a:avLst/>
            <a:gdLst/>
            <a:ahLst/>
            <a:cxnLst/>
            <a:rect l="l" t="t" r="r" b="b"/>
            <a:pathLst>
              <a:path w="193040" h="1270">
                <a:moveTo>
                  <a:pt x="-13715" y="507"/>
                </a:moveTo>
                <a:lnTo>
                  <a:pt x="206501" y="507"/>
                </a:lnTo>
              </a:path>
            </a:pathLst>
          </a:custGeom>
          <a:ln w="28448">
            <a:solidFill>
              <a:srgbClr val="000000"/>
            </a:solidFill>
          </a:ln>
        </p:spPr>
        <p:txBody>
          <a:bodyPr wrap="square" lIns="0" tIns="0" rIns="0" bIns="0" rtlCol="0"/>
          <a:lstStyle/>
          <a:p>
            <a:endParaRPr/>
          </a:p>
        </p:txBody>
      </p:sp>
      <p:sp>
        <p:nvSpPr>
          <p:cNvPr id="35" name="object 35"/>
          <p:cNvSpPr/>
          <p:nvPr/>
        </p:nvSpPr>
        <p:spPr>
          <a:xfrm>
            <a:off x="6338315" y="4049267"/>
            <a:ext cx="1270" cy="240029"/>
          </a:xfrm>
          <a:custGeom>
            <a:avLst/>
            <a:gdLst/>
            <a:ahLst/>
            <a:cxnLst/>
            <a:rect l="l" t="t" r="r" b="b"/>
            <a:pathLst>
              <a:path w="1270" h="240029">
                <a:moveTo>
                  <a:pt x="508" y="-13716"/>
                </a:moveTo>
                <a:lnTo>
                  <a:pt x="508" y="253746"/>
                </a:lnTo>
              </a:path>
            </a:pathLst>
          </a:custGeom>
          <a:ln w="28448">
            <a:solidFill>
              <a:srgbClr val="000000"/>
            </a:solidFill>
          </a:ln>
        </p:spPr>
        <p:txBody>
          <a:bodyPr wrap="square" lIns="0" tIns="0" rIns="0" bIns="0" rtlCol="0"/>
          <a:lstStyle/>
          <a:p>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297545" cy="318135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两自由度</a:t>
            </a:r>
            <a:r>
              <a:rPr sz="2800" b="1" spc="-5" dirty="0">
                <a:solidFill>
                  <a:srgbClr val="333399"/>
                </a:solidFill>
                <a:latin typeface="宋体"/>
                <a:cs typeface="宋体"/>
              </a:rPr>
              <a:t>机器</a:t>
            </a:r>
            <a:r>
              <a:rPr sz="2800" b="1" spc="5" dirty="0">
                <a:solidFill>
                  <a:srgbClr val="333399"/>
                </a:solidFill>
                <a:latin typeface="宋体"/>
                <a:cs typeface="宋体"/>
              </a:rPr>
              <a:t>人</a:t>
            </a:r>
            <a:r>
              <a:rPr sz="2800" b="1" spc="-5"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a:lnSpc>
                <a:spcPct val="100000"/>
              </a:lnSpc>
              <a:spcBef>
                <a:spcPts val="790"/>
              </a:spcBef>
            </a:pPr>
            <a:r>
              <a:rPr sz="1800" dirty="0">
                <a:latin typeface="宋体"/>
                <a:cs typeface="宋体"/>
              </a:rPr>
              <a:t>在</a:t>
            </a:r>
            <a:r>
              <a:rPr sz="1800" dirty="0">
                <a:latin typeface="Arial"/>
                <a:cs typeface="Arial"/>
              </a:rPr>
              <a:t>SimMechanics</a:t>
            </a:r>
            <a:r>
              <a:rPr sz="1800" dirty="0">
                <a:latin typeface="宋体"/>
                <a:cs typeface="宋体"/>
              </a:rPr>
              <a:t>平台中调入</a:t>
            </a:r>
            <a:r>
              <a:rPr sz="1800" dirty="0">
                <a:latin typeface="Arial"/>
                <a:cs typeface="Arial"/>
              </a:rPr>
              <a:t>2</a:t>
            </a:r>
            <a:r>
              <a:rPr sz="1800" dirty="0">
                <a:latin typeface="宋体"/>
                <a:cs typeface="宋体"/>
              </a:rPr>
              <a:t>个转动副。因为杆</a:t>
            </a:r>
            <a:r>
              <a:rPr sz="1800" spc="5" dirty="0">
                <a:latin typeface="宋体"/>
                <a:cs typeface="宋体"/>
              </a:rPr>
              <a:t>件</a:t>
            </a:r>
            <a:r>
              <a:rPr sz="1800" dirty="0">
                <a:latin typeface="Arial"/>
                <a:cs typeface="Arial"/>
              </a:rPr>
              <a:t>1</a:t>
            </a:r>
            <a:r>
              <a:rPr sz="1800" dirty="0">
                <a:latin typeface="宋体"/>
                <a:cs typeface="宋体"/>
              </a:rPr>
              <a:t>长</a:t>
            </a:r>
            <a:r>
              <a:rPr sz="1800" spc="-5" dirty="0">
                <a:latin typeface="宋体"/>
                <a:cs typeface="宋体"/>
              </a:rPr>
              <a:t>度</a:t>
            </a:r>
            <a:r>
              <a:rPr sz="1800" spc="-5" dirty="0">
                <a:latin typeface="Arial"/>
                <a:cs typeface="Arial"/>
              </a:rPr>
              <a:t>1m</a:t>
            </a:r>
            <a:r>
              <a:rPr sz="1800" spc="-5" dirty="0">
                <a:latin typeface="宋体"/>
                <a:cs typeface="宋体"/>
              </a:rPr>
              <a:t>，</a:t>
            </a:r>
            <a:r>
              <a:rPr sz="1800" dirty="0">
                <a:latin typeface="宋体"/>
                <a:cs typeface="宋体"/>
              </a:rPr>
              <a:t>所以转动</a:t>
            </a:r>
            <a:r>
              <a:rPr sz="1800" spc="5" dirty="0">
                <a:latin typeface="宋体"/>
                <a:cs typeface="宋体"/>
              </a:rPr>
              <a:t>副</a:t>
            </a:r>
            <a:r>
              <a:rPr sz="1800" dirty="0">
                <a:latin typeface="Arial"/>
                <a:cs typeface="Arial"/>
              </a:rPr>
              <a:t>1</a:t>
            </a:r>
            <a:r>
              <a:rPr sz="1800" dirty="0">
                <a:latin typeface="宋体"/>
                <a:cs typeface="宋体"/>
              </a:rPr>
              <a:t>至杆件</a:t>
            </a:r>
            <a:endParaRPr sz="1800">
              <a:latin typeface="宋体"/>
              <a:cs typeface="宋体"/>
            </a:endParaRPr>
          </a:p>
          <a:p>
            <a:pPr marL="12700">
              <a:lnSpc>
                <a:spcPct val="100000"/>
              </a:lnSpc>
            </a:pPr>
            <a:r>
              <a:rPr sz="1800" spc="5" dirty="0">
                <a:latin typeface="Arial"/>
                <a:cs typeface="Arial"/>
              </a:rPr>
              <a:t>1</a:t>
            </a:r>
            <a:r>
              <a:rPr sz="1800" spc="-5" dirty="0">
                <a:latin typeface="宋体"/>
                <a:cs typeface="宋体"/>
              </a:rPr>
              <a:t>质心的坐标变换为</a:t>
            </a:r>
            <a:r>
              <a:rPr sz="1800" dirty="0">
                <a:latin typeface="宋体"/>
                <a:cs typeface="宋体"/>
              </a:rPr>
              <a:t>沿</a:t>
            </a:r>
            <a:r>
              <a:rPr sz="1800" i="1" spc="10" dirty="0">
                <a:latin typeface="Arial"/>
                <a:cs typeface="Arial"/>
              </a:rPr>
              <a:t>x</a:t>
            </a:r>
            <a:r>
              <a:rPr sz="1800" dirty="0">
                <a:latin typeface="宋体"/>
                <a:cs typeface="宋体"/>
              </a:rPr>
              <a:t>轴平</a:t>
            </a:r>
            <a:r>
              <a:rPr sz="1800" spc="-5" dirty="0">
                <a:latin typeface="宋体"/>
                <a:cs typeface="宋体"/>
              </a:rPr>
              <a:t>移</a:t>
            </a:r>
            <a:r>
              <a:rPr sz="1800" dirty="0">
                <a:latin typeface="Arial"/>
                <a:cs typeface="Arial"/>
              </a:rPr>
              <a:t>0.5m</a:t>
            </a:r>
            <a:r>
              <a:rPr sz="1800" dirty="0">
                <a:latin typeface="宋体"/>
                <a:cs typeface="宋体"/>
              </a:rPr>
              <a:t>，</a:t>
            </a:r>
            <a:r>
              <a:rPr sz="1800" spc="-5" dirty="0">
                <a:latin typeface="宋体"/>
                <a:cs typeface="宋体"/>
              </a:rPr>
              <a:t>调入</a:t>
            </a:r>
            <a:r>
              <a:rPr sz="1800" dirty="0">
                <a:latin typeface="Arial"/>
                <a:cs typeface="Arial"/>
              </a:rPr>
              <a:t>Rigid</a:t>
            </a:r>
            <a:r>
              <a:rPr sz="1800" spc="-110" dirty="0">
                <a:latin typeface="Arial"/>
                <a:cs typeface="Arial"/>
              </a:rPr>
              <a:t> </a:t>
            </a:r>
            <a:r>
              <a:rPr sz="1800" spc="-10" dirty="0">
                <a:latin typeface="Arial"/>
                <a:cs typeface="Arial"/>
              </a:rPr>
              <a:t>Transform</a:t>
            </a:r>
            <a:r>
              <a:rPr sz="1800" spc="-5" dirty="0">
                <a:latin typeface="宋体"/>
                <a:cs typeface="宋体"/>
              </a:rPr>
              <a:t>模块，将名称修改为</a:t>
            </a:r>
            <a:endParaRPr sz="1800">
              <a:latin typeface="宋体"/>
              <a:cs typeface="宋体"/>
            </a:endParaRPr>
          </a:p>
          <a:p>
            <a:pPr marL="12700" marR="5080">
              <a:lnSpc>
                <a:spcPct val="100000"/>
              </a:lnSpc>
              <a:spcBef>
                <a:spcPts val="5"/>
              </a:spcBef>
            </a:pPr>
            <a:r>
              <a:rPr sz="1800" dirty="0">
                <a:latin typeface="宋体"/>
                <a:cs typeface="宋体"/>
              </a:rPr>
              <a:t>“转动副</a:t>
            </a:r>
            <a:r>
              <a:rPr sz="1800" dirty="0">
                <a:latin typeface="Arial"/>
                <a:cs typeface="Arial"/>
              </a:rPr>
              <a:t>1</a:t>
            </a:r>
            <a:r>
              <a:rPr sz="1800" dirty="0">
                <a:latin typeface="宋体"/>
                <a:cs typeface="宋体"/>
              </a:rPr>
              <a:t>至杆件</a:t>
            </a:r>
            <a:r>
              <a:rPr sz="1800" dirty="0">
                <a:latin typeface="Arial"/>
                <a:cs typeface="Arial"/>
              </a:rPr>
              <a:t>1</a:t>
            </a:r>
            <a:r>
              <a:rPr sz="1800" dirty="0">
                <a:latin typeface="宋体"/>
                <a:cs typeface="宋体"/>
              </a:rPr>
              <a:t>质心”，如图</a:t>
            </a:r>
            <a:r>
              <a:rPr sz="1800" dirty="0">
                <a:latin typeface="Arial"/>
                <a:cs typeface="Arial"/>
              </a:rPr>
              <a:t>9.19</a:t>
            </a:r>
            <a:r>
              <a:rPr sz="1800" dirty="0">
                <a:latin typeface="宋体"/>
                <a:cs typeface="宋体"/>
              </a:rPr>
              <a:t>所示设置“转动</a:t>
            </a:r>
            <a:r>
              <a:rPr sz="1800" spc="5" dirty="0">
                <a:latin typeface="宋体"/>
                <a:cs typeface="宋体"/>
              </a:rPr>
              <a:t>副</a:t>
            </a:r>
            <a:r>
              <a:rPr sz="1800" dirty="0">
                <a:latin typeface="Arial"/>
                <a:cs typeface="Arial"/>
              </a:rPr>
              <a:t>1</a:t>
            </a:r>
            <a:r>
              <a:rPr sz="1800" dirty="0">
                <a:latin typeface="宋体"/>
                <a:cs typeface="宋体"/>
              </a:rPr>
              <a:t>至杆件</a:t>
            </a:r>
            <a:r>
              <a:rPr sz="1800" dirty="0">
                <a:latin typeface="Arial"/>
                <a:cs typeface="Arial"/>
              </a:rPr>
              <a:t>1</a:t>
            </a:r>
            <a:r>
              <a:rPr sz="1800" dirty="0">
                <a:latin typeface="宋体"/>
                <a:cs typeface="宋体"/>
              </a:rPr>
              <a:t>质心”刚体坐标 变换。把转动副</a:t>
            </a:r>
            <a:r>
              <a:rPr sz="1800" dirty="0">
                <a:latin typeface="Arial"/>
                <a:cs typeface="Arial"/>
              </a:rPr>
              <a:t>1</a:t>
            </a:r>
            <a:r>
              <a:rPr sz="1800" dirty="0">
                <a:latin typeface="宋体"/>
                <a:cs typeface="宋体"/>
              </a:rPr>
              <a:t>模块的</a:t>
            </a:r>
            <a:r>
              <a:rPr sz="1800" dirty="0">
                <a:latin typeface="Arial"/>
                <a:cs typeface="Arial"/>
              </a:rPr>
              <a:t>F</a:t>
            </a:r>
            <a:r>
              <a:rPr sz="1800" dirty="0">
                <a:latin typeface="宋体"/>
                <a:cs typeface="宋体"/>
              </a:rPr>
              <a:t>端口与“转动副</a:t>
            </a:r>
            <a:r>
              <a:rPr sz="1800" spc="5" dirty="0">
                <a:latin typeface="Arial"/>
                <a:cs typeface="Arial"/>
              </a:rPr>
              <a:t>1</a:t>
            </a:r>
            <a:r>
              <a:rPr sz="1800" dirty="0">
                <a:latin typeface="宋体"/>
                <a:cs typeface="宋体"/>
              </a:rPr>
              <a:t>至杆件</a:t>
            </a:r>
            <a:r>
              <a:rPr sz="1800" dirty="0">
                <a:latin typeface="Arial"/>
                <a:cs typeface="Arial"/>
              </a:rPr>
              <a:t>1</a:t>
            </a:r>
            <a:r>
              <a:rPr sz="1800" dirty="0">
                <a:latin typeface="宋体"/>
                <a:cs typeface="宋体"/>
              </a:rPr>
              <a:t>质心”刚体坐标变换模块</a:t>
            </a:r>
            <a:r>
              <a:rPr sz="1800" spc="-20" dirty="0">
                <a:latin typeface="宋体"/>
                <a:cs typeface="宋体"/>
              </a:rPr>
              <a:t>的</a:t>
            </a:r>
            <a:r>
              <a:rPr sz="1800" dirty="0">
                <a:latin typeface="Arial"/>
                <a:cs typeface="Arial"/>
              </a:rPr>
              <a:t>B  </a:t>
            </a:r>
            <a:r>
              <a:rPr sz="1800" spc="-5" dirty="0">
                <a:latin typeface="宋体"/>
                <a:cs typeface="宋体"/>
              </a:rPr>
              <a:t>端口相连，把“转动</a:t>
            </a:r>
            <a:r>
              <a:rPr sz="1800" dirty="0">
                <a:latin typeface="宋体"/>
                <a:cs typeface="宋体"/>
              </a:rPr>
              <a:t>副</a:t>
            </a:r>
            <a:r>
              <a:rPr sz="1800" spc="5" dirty="0">
                <a:latin typeface="Arial"/>
                <a:cs typeface="Arial"/>
              </a:rPr>
              <a:t>1</a:t>
            </a:r>
            <a:r>
              <a:rPr sz="1800" spc="-5" dirty="0">
                <a:latin typeface="宋体"/>
                <a:cs typeface="宋体"/>
              </a:rPr>
              <a:t>至杆件</a:t>
            </a:r>
            <a:r>
              <a:rPr sz="1800" spc="5" dirty="0">
                <a:latin typeface="Arial"/>
                <a:cs typeface="Arial"/>
              </a:rPr>
              <a:t>1</a:t>
            </a:r>
            <a:r>
              <a:rPr sz="1800" dirty="0">
                <a:latin typeface="宋体"/>
                <a:cs typeface="宋体"/>
              </a:rPr>
              <a:t>质心”刚体坐标变换模块</a:t>
            </a:r>
            <a:r>
              <a:rPr sz="1800" spc="-25" dirty="0">
                <a:latin typeface="宋体"/>
                <a:cs typeface="宋体"/>
              </a:rPr>
              <a:t>的</a:t>
            </a:r>
            <a:r>
              <a:rPr sz="1800" dirty="0">
                <a:latin typeface="Arial"/>
                <a:cs typeface="Arial"/>
              </a:rPr>
              <a:t>F</a:t>
            </a:r>
            <a:r>
              <a:rPr sz="1800" dirty="0">
                <a:latin typeface="宋体"/>
                <a:cs typeface="宋体"/>
              </a:rPr>
              <a:t>端口与杆</a:t>
            </a:r>
            <a:r>
              <a:rPr sz="1800" spc="-10" dirty="0">
                <a:latin typeface="宋体"/>
                <a:cs typeface="宋体"/>
              </a:rPr>
              <a:t>件</a:t>
            </a:r>
            <a:r>
              <a:rPr sz="1800" spc="5" dirty="0">
                <a:latin typeface="Arial"/>
                <a:cs typeface="Arial"/>
              </a:rPr>
              <a:t>1</a:t>
            </a:r>
            <a:r>
              <a:rPr sz="1800" spc="-5" dirty="0">
                <a:latin typeface="宋体"/>
                <a:cs typeface="宋体"/>
              </a:rPr>
              <a:t>的</a:t>
            </a:r>
            <a:r>
              <a:rPr sz="1800" dirty="0">
                <a:latin typeface="Arial"/>
                <a:cs typeface="Arial"/>
              </a:rPr>
              <a:t>Solid  </a:t>
            </a:r>
            <a:r>
              <a:rPr sz="1800" dirty="0">
                <a:latin typeface="宋体"/>
                <a:cs typeface="宋体"/>
              </a:rPr>
              <a:t>模块相连。再调入</a:t>
            </a:r>
            <a:r>
              <a:rPr sz="1800" dirty="0">
                <a:latin typeface="Arial"/>
                <a:cs typeface="Arial"/>
              </a:rPr>
              <a:t>Rigid</a:t>
            </a:r>
            <a:r>
              <a:rPr sz="1800" spc="-90" dirty="0">
                <a:latin typeface="Arial"/>
                <a:cs typeface="Arial"/>
              </a:rPr>
              <a:t> </a:t>
            </a:r>
            <a:r>
              <a:rPr sz="1800" spc="-10" dirty="0">
                <a:latin typeface="Arial"/>
                <a:cs typeface="Arial"/>
              </a:rPr>
              <a:t>Transform</a:t>
            </a:r>
            <a:r>
              <a:rPr sz="1800" dirty="0">
                <a:latin typeface="宋体"/>
                <a:cs typeface="宋体"/>
              </a:rPr>
              <a:t>模块，将名称修改为“</a:t>
            </a:r>
            <a:r>
              <a:rPr sz="1800" spc="-25" dirty="0">
                <a:latin typeface="宋体"/>
                <a:cs typeface="宋体"/>
              </a:rPr>
              <a:t>杆</a:t>
            </a:r>
            <a:r>
              <a:rPr sz="1800" spc="5" dirty="0">
                <a:latin typeface="宋体"/>
                <a:cs typeface="宋体"/>
              </a:rPr>
              <a:t>件</a:t>
            </a:r>
            <a:r>
              <a:rPr sz="1800" dirty="0">
                <a:latin typeface="Arial"/>
                <a:cs typeface="Arial"/>
              </a:rPr>
              <a:t>1</a:t>
            </a:r>
            <a:r>
              <a:rPr sz="1800" dirty="0">
                <a:latin typeface="宋体"/>
                <a:cs typeface="宋体"/>
              </a:rPr>
              <a:t>质心至转动副</a:t>
            </a:r>
            <a:r>
              <a:rPr sz="1800" dirty="0">
                <a:latin typeface="Arial"/>
                <a:cs typeface="Arial"/>
              </a:rPr>
              <a:t>2</a:t>
            </a:r>
            <a:r>
              <a:rPr sz="1800" dirty="0">
                <a:latin typeface="宋体"/>
                <a:cs typeface="宋体"/>
              </a:rPr>
              <a:t>”，  </a:t>
            </a:r>
            <a:r>
              <a:rPr sz="1800" spc="-5" dirty="0">
                <a:latin typeface="宋体"/>
                <a:cs typeface="宋体"/>
              </a:rPr>
              <a:t>如图</a:t>
            </a:r>
            <a:r>
              <a:rPr sz="1800" dirty="0">
                <a:latin typeface="Arial"/>
                <a:cs typeface="Arial"/>
              </a:rPr>
              <a:t>9.19</a:t>
            </a:r>
            <a:r>
              <a:rPr sz="1800" spc="-5" dirty="0">
                <a:latin typeface="宋体"/>
                <a:cs typeface="宋体"/>
              </a:rPr>
              <a:t>所示设置“杆</a:t>
            </a:r>
            <a:r>
              <a:rPr sz="1800" dirty="0">
                <a:latin typeface="宋体"/>
                <a:cs typeface="宋体"/>
              </a:rPr>
              <a:t>件</a:t>
            </a:r>
            <a:r>
              <a:rPr sz="1800" spc="5" dirty="0">
                <a:latin typeface="Arial"/>
                <a:cs typeface="Arial"/>
              </a:rPr>
              <a:t>1</a:t>
            </a:r>
            <a:r>
              <a:rPr sz="1800" spc="-5" dirty="0">
                <a:latin typeface="宋体"/>
                <a:cs typeface="宋体"/>
              </a:rPr>
              <a:t>质心至转动副</a:t>
            </a:r>
            <a:r>
              <a:rPr sz="1800" dirty="0">
                <a:latin typeface="Arial"/>
                <a:cs typeface="Arial"/>
              </a:rPr>
              <a:t>2</a:t>
            </a:r>
            <a:r>
              <a:rPr sz="1800" dirty="0">
                <a:latin typeface="宋体"/>
                <a:cs typeface="宋体"/>
              </a:rPr>
              <a:t>”刚体坐标变换。把杆</a:t>
            </a:r>
            <a:r>
              <a:rPr sz="1800" spc="-20" dirty="0">
                <a:latin typeface="宋体"/>
                <a:cs typeface="宋体"/>
              </a:rPr>
              <a:t>件</a:t>
            </a:r>
            <a:r>
              <a:rPr sz="1800" spc="5" dirty="0">
                <a:latin typeface="Arial"/>
                <a:cs typeface="Arial"/>
              </a:rPr>
              <a:t>1</a:t>
            </a:r>
            <a:r>
              <a:rPr sz="1800" spc="-5" dirty="0">
                <a:latin typeface="宋体"/>
                <a:cs typeface="宋体"/>
              </a:rPr>
              <a:t>的</a:t>
            </a:r>
            <a:r>
              <a:rPr sz="1800" spc="5" dirty="0">
                <a:latin typeface="Arial"/>
                <a:cs typeface="Arial"/>
              </a:rPr>
              <a:t>Solid</a:t>
            </a:r>
            <a:r>
              <a:rPr sz="1800" spc="-5" dirty="0">
                <a:latin typeface="宋体"/>
                <a:cs typeface="宋体"/>
              </a:rPr>
              <a:t>模块 </a:t>
            </a:r>
            <a:r>
              <a:rPr sz="1800" dirty="0">
                <a:latin typeface="宋体"/>
                <a:cs typeface="宋体"/>
              </a:rPr>
              <a:t>与“杆件</a:t>
            </a:r>
            <a:r>
              <a:rPr sz="1800" dirty="0">
                <a:latin typeface="Arial"/>
                <a:cs typeface="Arial"/>
              </a:rPr>
              <a:t>1</a:t>
            </a:r>
            <a:r>
              <a:rPr sz="1800" dirty="0">
                <a:latin typeface="宋体"/>
                <a:cs typeface="宋体"/>
              </a:rPr>
              <a:t>质心至转动</a:t>
            </a:r>
            <a:r>
              <a:rPr sz="1800" spc="5" dirty="0">
                <a:latin typeface="宋体"/>
                <a:cs typeface="宋体"/>
              </a:rPr>
              <a:t>副</a:t>
            </a:r>
            <a:r>
              <a:rPr sz="1800" dirty="0">
                <a:latin typeface="Arial"/>
                <a:cs typeface="Arial"/>
              </a:rPr>
              <a:t>2</a:t>
            </a:r>
            <a:r>
              <a:rPr sz="1800" dirty="0">
                <a:latin typeface="宋体"/>
                <a:cs typeface="宋体"/>
              </a:rPr>
              <a:t>”刚体坐标变换模块</a:t>
            </a:r>
            <a:r>
              <a:rPr sz="1800" spc="5" dirty="0">
                <a:latin typeface="宋体"/>
                <a:cs typeface="宋体"/>
              </a:rPr>
              <a:t>的</a:t>
            </a:r>
            <a:r>
              <a:rPr sz="1800" spc="-5" dirty="0">
                <a:latin typeface="Arial"/>
                <a:cs typeface="Arial"/>
              </a:rPr>
              <a:t>B</a:t>
            </a:r>
            <a:r>
              <a:rPr sz="1800" dirty="0">
                <a:latin typeface="宋体"/>
                <a:cs typeface="宋体"/>
              </a:rPr>
              <a:t>端口相连，把“杆件</a:t>
            </a:r>
            <a:r>
              <a:rPr sz="1800" spc="5" dirty="0">
                <a:latin typeface="Arial"/>
                <a:cs typeface="Arial"/>
              </a:rPr>
              <a:t>1</a:t>
            </a:r>
            <a:r>
              <a:rPr sz="1800" dirty="0">
                <a:latin typeface="宋体"/>
                <a:cs typeface="宋体"/>
              </a:rPr>
              <a:t>质心至转 动副</a:t>
            </a:r>
            <a:r>
              <a:rPr sz="1800" dirty="0">
                <a:latin typeface="Arial"/>
                <a:cs typeface="Arial"/>
              </a:rPr>
              <a:t>2</a:t>
            </a:r>
            <a:r>
              <a:rPr sz="1800" dirty="0">
                <a:latin typeface="宋体"/>
                <a:cs typeface="宋体"/>
              </a:rPr>
              <a:t>”刚体坐标变换模块</a:t>
            </a:r>
            <a:r>
              <a:rPr sz="1800" spc="5" dirty="0">
                <a:latin typeface="宋体"/>
                <a:cs typeface="宋体"/>
              </a:rPr>
              <a:t>的</a:t>
            </a:r>
            <a:r>
              <a:rPr sz="1800" dirty="0">
                <a:latin typeface="Arial"/>
                <a:cs typeface="Arial"/>
              </a:rPr>
              <a:t>F</a:t>
            </a:r>
            <a:r>
              <a:rPr sz="1800" dirty="0">
                <a:latin typeface="宋体"/>
                <a:cs typeface="宋体"/>
              </a:rPr>
              <a:t>端口转动副</a:t>
            </a:r>
            <a:r>
              <a:rPr sz="1800" spc="5" dirty="0">
                <a:latin typeface="Arial"/>
                <a:cs typeface="Arial"/>
              </a:rPr>
              <a:t>2</a:t>
            </a:r>
            <a:r>
              <a:rPr sz="1800" dirty="0">
                <a:latin typeface="宋体"/>
                <a:cs typeface="宋体"/>
              </a:rPr>
              <a:t>模块的</a:t>
            </a:r>
            <a:r>
              <a:rPr sz="1800" spc="-5" dirty="0">
                <a:latin typeface="Arial"/>
                <a:cs typeface="Arial"/>
              </a:rPr>
              <a:t>B</a:t>
            </a:r>
            <a:r>
              <a:rPr sz="1800" dirty="0">
                <a:latin typeface="宋体"/>
                <a:cs typeface="宋体"/>
              </a:rPr>
              <a:t>端口相连。</a:t>
            </a:r>
            <a:endParaRPr sz="1800">
              <a:latin typeface="宋体"/>
              <a:cs typeface="宋体"/>
            </a:endParaRPr>
          </a:p>
        </p:txBody>
      </p:sp>
      <p:sp>
        <p:nvSpPr>
          <p:cNvPr id="4" name="object 4"/>
          <p:cNvSpPr/>
          <p:nvPr/>
        </p:nvSpPr>
        <p:spPr>
          <a:xfrm>
            <a:off x="3038855" y="4489703"/>
            <a:ext cx="3221736" cy="1295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678" y="353695"/>
            <a:ext cx="1854200" cy="574040"/>
          </a:xfrm>
          <a:prstGeom prst="rect">
            <a:avLst/>
          </a:prstGeom>
        </p:spPr>
        <p:txBody>
          <a:bodyPr vert="horz" wrap="square" lIns="0" tIns="12700" rIns="0" bIns="0" rtlCol="0">
            <a:spAutoFit/>
          </a:bodyPr>
          <a:lstStyle/>
          <a:p>
            <a:pPr marL="12700">
              <a:lnSpc>
                <a:spcPct val="100000"/>
              </a:lnSpc>
              <a:spcBef>
                <a:spcPts val="100"/>
              </a:spcBef>
            </a:pPr>
            <a:r>
              <a:rPr dirty="0">
                <a:latin typeface="华文新魏"/>
                <a:cs typeface="华文新魏"/>
              </a:rPr>
              <a:t>参考资料</a:t>
            </a:r>
          </a:p>
        </p:txBody>
      </p:sp>
      <p:sp>
        <p:nvSpPr>
          <p:cNvPr id="3" name="object 3"/>
          <p:cNvSpPr txBox="1"/>
          <p:nvPr/>
        </p:nvSpPr>
        <p:spPr>
          <a:xfrm>
            <a:off x="563067" y="1349705"/>
            <a:ext cx="7974330" cy="4936490"/>
          </a:xfrm>
          <a:prstGeom prst="rect">
            <a:avLst/>
          </a:prstGeom>
        </p:spPr>
        <p:txBody>
          <a:bodyPr vert="horz" wrap="square" lIns="0" tIns="13970" rIns="0" bIns="0" rtlCol="0">
            <a:spAutoFit/>
          </a:bodyPr>
          <a:lstStyle/>
          <a:p>
            <a:pPr marL="12700">
              <a:lnSpc>
                <a:spcPct val="100000"/>
              </a:lnSpc>
              <a:spcBef>
                <a:spcPts val="110"/>
              </a:spcBef>
            </a:pPr>
            <a:r>
              <a:rPr sz="2800" b="1" spc="15" dirty="0">
                <a:solidFill>
                  <a:srgbClr val="333399"/>
                </a:solidFill>
                <a:latin typeface="宋体"/>
                <a:cs typeface="宋体"/>
              </a:rPr>
              <a:t>正版</a:t>
            </a:r>
            <a:r>
              <a:rPr sz="2800" b="1" spc="-40" dirty="0">
                <a:solidFill>
                  <a:srgbClr val="333399"/>
                </a:solidFill>
                <a:latin typeface="Times New Roman"/>
                <a:cs typeface="Times New Roman"/>
              </a:rPr>
              <a:t>MATLAB</a:t>
            </a:r>
            <a:r>
              <a:rPr sz="2800" b="1" spc="10" dirty="0">
                <a:solidFill>
                  <a:srgbClr val="333399"/>
                </a:solidFill>
                <a:latin typeface="宋体"/>
                <a:cs typeface="宋体"/>
              </a:rPr>
              <a:t>激活</a:t>
            </a:r>
            <a:r>
              <a:rPr sz="2800" b="1" spc="-5" dirty="0">
                <a:solidFill>
                  <a:srgbClr val="333399"/>
                </a:solidFill>
                <a:latin typeface="宋体"/>
                <a:cs typeface="宋体"/>
              </a:rPr>
              <a:t>码获取：</a:t>
            </a:r>
            <a:endParaRPr sz="2800">
              <a:latin typeface="宋体"/>
              <a:cs typeface="宋体"/>
            </a:endParaRPr>
          </a:p>
          <a:p>
            <a:pPr>
              <a:lnSpc>
                <a:spcPct val="100000"/>
              </a:lnSpc>
            </a:pPr>
            <a:endParaRPr sz="3100">
              <a:latin typeface="Times New Roman"/>
              <a:cs typeface="Times New Roman"/>
            </a:endParaRPr>
          </a:p>
          <a:p>
            <a:pPr>
              <a:lnSpc>
                <a:spcPct val="100000"/>
              </a:lnSpc>
              <a:spcBef>
                <a:spcPts val="55"/>
              </a:spcBef>
            </a:pPr>
            <a:endParaRPr sz="2700">
              <a:latin typeface="Times New Roman"/>
              <a:cs typeface="Times New Roman"/>
            </a:endParaRPr>
          </a:p>
          <a:p>
            <a:pPr marL="12700">
              <a:lnSpc>
                <a:spcPct val="100000"/>
              </a:lnSpc>
            </a:pPr>
            <a:r>
              <a:rPr sz="2800" b="1" spc="-5" dirty="0">
                <a:solidFill>
                  <a:srgbClr val="333399"/>
                </a:solidFill>
                <a:latin typeface="Times New Roman"/>
                <a:cs typeface="Times New Roman"/>
              </a:rPr>
              <a:t>Email</a:t>
            </a:r>
            <a:r>
              <a:rPr sz="2800" b="1" spc="-5" dirty="0">
                <a:solidFill>
                  <a:srgbClr val="333399"/>
                </a:solidFill>
                <a:latin typeface="宋体"/>
                <a:cs typeface="宋体"/>
              </a:rPr>
              <a:t>：</a:t>
            </a:r>
            <a:r>
              <a:rPr sz="2800" b="1" spc="-5" dirty="0">
                <a:solidFill>
                  <a:srgbClr val="333399"/>
                </a:solidFill>
                <a:latin typeface="Times New Roman"/>
                <a:cs typeface="Times New Roman"/>
                <a:hlinkClick r:id="rId2"/>
              </a:rPr>
              <a:t>MatlabLecture@163.com</a:t>
            </a:r>
            <a:endParaRPr sz="2800">
              <a:latin typeface="Times New Roman"/>
              <a:cs typeface="Times New Roman"/>
            </a:endParaRPr>
          </a:p>
          <a:p>
            <a:pPr>
              <a:lnSpc>
                <a:spcPct val="100000"/>
              </a:lnSpc>
            </a:pPr>
            <a:endParaRPr sz="3100">
              <a:latin typeface="Times New Roman"/>
              <a:cs typeface="Times New Roman"/>
            </a:endParaRPr>
          </a:p>
          <a:p>
            <a:pPr>
              <a:lnSpc>
                <a:spcPct val="100000"/>
              </a:lnSpc>
              <a:spcBef>
                <a:spcPts val="55"/>
              </a:spcBef>
            </a:pPr>
            <a:endParaRPr sz="2700">
              <a:latin typeface="Times New Roman"/>
              <a:cs typeface="Times New Roman"/>
            </a:endParaRPr>
          </a:p>
          <a:p>
            <a:pPr marL="12700">
              <a:lnSpc>
                <a:spcPct val="100000"/>
              </a:lnSpc>
            </a:pPr>
            <a:r>
              <a:rPr sz="2800" b="1" spc="10" dirty="0">
                <a:solidFill>
                  <a:srgbClr val="333399"/>
                </a:solidFill>
                <a:latin typeface="Times New Roman"/>
                <a:cs typeface="Times New Roman"/>
              </a:rPr>
              <a:t>1</a:t>
            </a:r>
            <a:r>
              <a:rPr sz="2800" b="1" spc="15" dirty="0">
                <a:solidFill>
                  <a:srgbClr val="333399"/>
                </a:solidFill>
                <a:latin typeface="宋体"/>
                <a:cs typeface="宋体"/>
              </a:rPr>
              <a:t>、学生</a:t>
            </a:r>
            <a:r>
              <a:rPr sz="2800" b="1" spc="-5" dirty="0">
                <a:solidFill>
                  <a:srgbClr val="333399"/>
                </a:solidFill>
                <a:latin typeface="宋体"/>
                <a:cs typeface="宋体"/>
              </a:rPr>
              <a:t>姓名和</a:t>
            </a:r>
            <a:r>
              <a:rPr sz="2800" b="1" spc="25" dirty="0">
                <a:solidFill>
                  <a:srgbClr val="333399"/>
                </a:solidFill>
                <a:latin typeface="宋体"/>
                <a:cs typeface="宋体"/>
              </a:rPr>
              <a:t>学</a:t>
            </a:r>
            <a:r>
              <a:rPr sz="2800" b="1" spc="-5" dirty="0">
                <a:solidFill>
                  <a:srgbClr val="333399"/>
                </a:solidFill>
                <a:latin typeface="宋体"/>
                <a:cs typeface="宋体"/>
              </a:rPr>
              <a:t>号</a:t>
            </a:r>
            <a:endParaRPr sz="2800">
              <a:latin typeface="宋体"/>
              <a:cs typeface="宋体"/>
            </a:endParaRPr>
          </a:p>
          <a:p>
            <a:pPr marL="12700">
              <a:lnSpc>
                <a:spcPct val="100000"/>
              </a:lnSpc>
              <a:spcBef>
                <a:spcPts val="1680"/>
              </a:spcBef>
            </a:pPr>
            <a:r>
              <a:rPr sz="2800" b="1" spc="10" dirty="0">
                <a:solidFill>
                  <a:srgbClr val="333399"/>
                </a:solidFill>
                <a:latin typeface="Times New Roman"/>
                <a:cs typeface="Times New Roman"/>
              </a:rPr>
              <a:t>2</a:t>
            </a:r>
            <a:r>
              <a:rPr sz="2800" b="1" spc="15" dirty="0">
                <a:solidFill>
                  <a:srgbClr val="333399"/>
                </a:solidFill>
                <a:latin typeface="宋体"/>
                <a:cs typeface="宋体"/>
              </a:rPr>
              <a:t>、计算</a:t>
            </a:r>
            <a:r>
              <a:rPr sz="2800" b="1" spc="-5" dirty="0">
                <a:solidFill>
                  <a:srgbClr val="333399"/>
                </a:solidFill>
                <a:latin typeface="宋体"/>
                <a:cs typeface="宋体"/>
              </a:rPr>
              <a:t>机网卡</a:t>
            </a:r>
            <a:r>
              <a:rPr sz="2800" b="1" spc="25" dirty="0">
                <a:solidFill>
                  <a:srgbClr val="333399"/>
                </a:solidFill>
                <a:latin typeface="宋体"/>
                <a:cs typeface="宋体"/>
              </a:rPr>
              <a:t>物</a:t>
            </a:r>
            <a:r>
              <a:rPr sz="2800" b="1" spc="-5" dirty="0">
                <a:solidFill>
                  <a:srgbClr val="333399"/>
                </a:solidFill>
                <a:latin typeface="宋体"/>
                <a:cs typeface="宋体"/>
              </a:rPr>
              <a:t>理地址</a:t>
            </a:r>
            <a:r>
              <a:rPr sz="2800" b="1" dirty="0">
                <a:solidFill>
                  <a:srgbClr val="333399"/>
                </a:solidFill>
                <a:latin typeface="宋体"/>
                <a:cs typeface="宋体"/>
              </a:rPr>
              <a:t>（</a:t>
            </a:r>
            <a:r>
              <a:rPr sz="2800" dirty="0">
                <a:latin typeface="Arial"/>
                <a:cs typeface="Arial"/>
              </a:rPr>
              <a:t>ipconfig</a:t>
            </a:r>
            <a:r>
              <a:rPr sz="2800" spc="-65" dirty="0">
                <a:latin typeface="Arial"/>
                <a:cs typeface="Arial"/>
              </a:rPr>
              <a:t> </a:t>
            </a:r>
            <a:r>
              <a:rPr sz="2800" dirty="0">
                <a:latin typeface="Arial"/>
                <a:cs typeface="Arial"/>
              </a:rPr>
              <a:t>/all</a:t>
            </a:r>
            <a:r>
              <a:rPr sz="2800" b="1" dirty="0">
                <a:solidFill>
                  <a:srgbClr val="333399"/>
                </a:solidFill>
                <a:latin typeface="宋体"/>
                <a:cs typeface="宋体"/>
              </a:rPr>
              <a:t>）</a:t>
            </a:r>
            <a:endParaRPr sz="2800">
              <a:latin typeface="宋体"/>
              <a:cs typeface="宋体"/>
            </a:endParaRPr>
          </a:p>
          <a:p>
            <a:pPr marL="12700">
              <a:lnSpc>
                <a:spcPct val="100000"/>
              </a:lnSpc>
              <a:spcBef>
                <a:spcPts val="1685"/>
              </a:spcBef>
            </a:pPr>
            <a:r>
              <a:rPr sz="2800" b="1" spc="10" dirty="0">
                <a:solidFill>
                  <a:srgbClr val="333399"/>
                </a:solidFill>
                <a:latin typeface="Times New Roman"/>
                <a:cs typeface="Times New Roman"/>
              </a:rPr>
              <a:t>3</a:t>
            </a:r>
            <a:r>
              <a:rPr sz="2800" b="1" spc="20" dirty="0">
                <a:solidFill>
                  <a:srgbClr val="333399"/>
                </a:solidFill>
                <a:latin typeface="宋体"/>
                <a:cs typeface="宋体"/>
              </a:rPr>
              <a:t>、</a:t>
            </a:r>
            <a:r>
              <a:rPr sz="2800" b="1" spc="-40" dirty="0">
                <a:solidFill>
                  <a:srgbClr val="333399"/>
                </a:solidFill>
                <a:latin typeface="Times New Roman"/>
                <a:cs typeface="Times New Roman"/>
              </a:rPr>
              <a:t>MATLAB</a:t>
            </a:r>
            <a:r>
              <a:rPr sz="2800" b="1" spc="15" dirty="0">
                <a:solidFill>
                  <a:srgbClr val="333399"/>
                </a:solidFill>
                <a:latin typeface="宋体"/>
                <a:cs typeface="宋体"/>
              </a:rPr>
              <a:t>版本</a:t>
            </a:r>
            <a:r>
              <a:rPr sz="2800" b="1" spc="-5" dirty="0">
                <a:solidFill>
                  <a:srgbClr val="333399"/>
                </a:solidFill>
                <a:latin typeface="宋体"/>
                <a:cs typeface="宋体"/>
              </a:rPr>
              <a:t>号（例如</a:t>
            </a:r>
            <a:r>
              <a:rPr sz="2800" b="1" spc="-710" dirty="0">
                <a:solidFill>
                  <a:srgbClr val="333399"/>
                </a:solidFill>
                <a:latin typeface="宋体"/>
                <a:cs typeface="宋体"/>
              </a:rPr>
              <a:t> </a:t>
            </a:r>
            <a:r>
              <a:rPr sz="2800" b="1" spc="-5" dirty="0">
                <a:solidFill>
                  <a:srgbClr val="333399"/>
                </a:solidFill>
                <a:latin typeface="Times New Roman"/>
                <a:cs typeface="Times New Roman"/>
              </a:rPr>
              <a:t>2014a</a:t>
            </a:r>
            <a:r>
              <a:rPr sz="2800" b="1" spc="-5" dirty="0">
                <a:solidFill>
                  <a:srgbClr val="333399"/>
                </a:solidFill>
                <a:latin typeface="宋体"/>
                <a:cs typeface="宋体"/>
              </a:rPr>
              <a:t>）</a:t>
            </a:r>
            <a:endParaRPr sz="2800">
              <a:latin typeface="宋体"/>
              <a:cs typeface="宋体"/>
            </a:endParaRPr>
          </a:p>
          <a:p>
            <a:pPr marL="12700">
              <a:lnSpc>
                <a:spcPct val="100000"/>
              </a:lnSpc>
              <a:spcBef>
                <a:spcPts val="1680"/>
              </a:spcBef>
            </a:pPr>
            <a:r>
              <a:rPr sz="2800" b="1" spc="10" dirty="0">
                <a:solidFill>
                  <a:srgbClr val="333399"/>
                </a:solidFill>
                <a:latin typeface="Times New Roman"/>
                <a:cs typeface="Times New Roman"/>
              </a:rPr>
              <a:t>4</a:t>
            </a:r>
            <a:r>
              <a:rPr sz="2800" b="1" spc="15" dirty="0">
                <a:solidFill>
                  <a:srgbClr val="333399"/>
                </a:solidFill>
                <a:latin typeface="宋体"/>
                <a:cs typeface="宋体"/>
              </a:rPr>
              <a:t>、操作</a:t>
            </a:r>
            <a:r>
              <a:rPr sz="2800" b="1" spc="-5" dirty="0">
                <a:solidFill>
                  <a:srgbClr val="333399"/>
                </a:solidFill>
                <a:latin typeface="宋体"/>
                <a:cs typeface="宋体"/>
              </a:rPr>
              <a:t>系统类</a:t>
            </a:r>
            <a:r>
              <a:rPr sz="2800" b="1" spc="25" dirty="0">
                <a:solidFill>
                  <a:srgbClr val="333399"/>
                </a:solidFill>
                <a:latin typeface="宋体"/>
                <a:cs typeface="宋体"/>
              </a:rPr>
              <a:t>型</a:t>
            </a:r>
            <a:r>
              <a:rPr sz="2800" b="1" dirty="0">
                <a:solidFill>
                  <a:srgbClr val="333399"/>
                </a:solidFill>
                <a:latin typeface="宋体"/>
                <a:cs typeface="宋体"/>
              </a:rPr>
              <a:t>（</a:t>
            </a:r>
            <a:r>
              <a:rPr sz="2800" b="1" dirty="0">
                <a:solidFill>
                  <a:srgbClr val="333399"/>
                </a:solidFill>
                <a:latin typeface="Times New Roman"/>
                <a:cs typeface="Times New Roman"/>
              </a:rPr>
              <a:t>WINDOWS</a:t>
            </a:r>
            <a:r>
              <a:rPr sz="2800" b="1" spc="-5" dirty="0">
                <a:solidFill>
                  <a:srgbClr val="333399"/>
                </a:solidFill>
                <a:latin typeface="宋体"/>
                <a:cs typeface="宋体"/>
              </a:rPr>
              <a:t>、</a:t>
            </a:r>
            <a:r>
              <a:rPr sz="2800" b="1" spc="-10" dirty="0">
                <a:solidFill>
                  <a:srgbClr val="333399"/>
                </a:solidFill>
                <a:latin typeface="Times New Roman"/>
                <a:cs typeface="Times New Roman"/>
              </a:rPr>
              <a:t>LINUX</a:t>
            </a:r>
            <a:r>
              <a:rPr sz="2800" b="1" spc="15" dirty="0">
                <a:solidFill>
                  <a:srgbClr val="333399"/>
                </a:solidFill>
                <a:latin typeface="宋体"/>
                <a:cs typeface="宋体"/>
              </a:rPr>
              <a:t>、</a:t>
            </a:r>
            <a:r>
              <a:rPr sz="2800" b="1" spc="-5" dirty="0">
                <a:solidFill>
                  <a:srgbClr val="333399"/>
                </a:solidFill>
                <a:latin typeface="Times New Roman"/>
                <a:cs typeface="Times New Roman"/>
              </a:rPr>
              <a:t>MAC</a:t>
            </a:r>
            <a:r>
              <a:rPr sz="2800" b="1" spc="-5" dirty="0">
                <a:solidFill>
                  <a:srgbClr val="333399"/>
                </a:solidFill>
                <a:latin typeface="宋体"/>
                <a:cs typeface="宋体"/>
              </a:rPr>
              <a:t>）</a:t>
            </a:r>
            <a:endParaRPr sz="2800">
              <a:latin typeface="宋体"/>
              <a:cs typeface="宋体"/>
            </a:endParaRPr>
          </a:p>
        </p:txBody>
      </p:sp>
      <p:sp>
        <p:nvSpPr>
          <p:cNvPr id="4" name="object 4"/>
          <p:cNvSpPr/>
          <p:nvPr/>
        </p:nvSpPr>
        <p:spPr>
          <a:xfrm>
            <a:off x="251459" y="1199388"/>
            <a:ext cx="8282305" cy="5327650"/>
          </a:xfrm>
          <a:custGeom>
            <a:avLst/>
            <a:gdLst/>
            <a:ahLst/>
            <a:cxnLst/>
            <a:rect l="l" t="t" r="r" b="b"/>
            <a:pathLst>
              <a:path w="8282305" h="5327650">
                <a:moveTo>
                  <a:pt x="0" y="0"/>
                </a:moveTo>
                <a:lnTo>
                  <a:pt x="8281924" y="5327650"/>
                </a:lnTo>
              </a:path>
            </a:pathLst>
          </a:custGeom>
          <a:ln w="76200">
            <a:solidFill>
              <a:srgbClr val="FF0000"/>
            </a:solidFill>
          </a:ln>
        </p:spPr>
        <p:txBody>
          <a:bodyPr wrap="square" lIns="0" tIns="0" rIns="0" bIns="0" rtlCol="0"/>
          <a:lstStyle/>
          <a:p>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364220" cy="345567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两自由度</a:t>
            </a:r>
            <a:r>
              <a:rPr sz="2800" b="1" spc="-5" dirty="0">
                <a:solidFill>
                  <a:srgbClr val="333399"/>
                </a:solidFill>
                <a:latin typeface="宋体"/>
                <a:cs typeface="宋体"/>
              </a:rPr>
              <a:t>机器</a:t>
            </a:r>
            <a:r>
              <a:rPr sz="2800" b="1" spc="5" dirty="0">
                <a:solidFill>
                  <a:srgbClr val="333399"/>
                </a:solidFill>
                <a:latin typeface="宋体"/>
                <a:cs typeface="宋体"/>
              </a:rPr>
              <a:t>人</a:t>
            </a:r>
            <a:r>
              <a:rPr sz="2800" b="1" spc="-5"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marR="274320" algn="just">
              <a:lnSpc>
                <a:spcPct val="100000"/>
              </a:lnSpc>
              <a:spcBef>
                <a:spcPts val="790"/>
              </a:spcBef>
            </a:pPr>
            <a:r>
              <a:rPr sz="1800" dirty="0">
                <a:latin typeface="宋体"/>
                <a:cs typeface="宋体"/>
              </a:rPr>
              <a:t>因为杆件</a:t>
            </a:r>
            <a:r>
              <a:rPr sz="1800" dirty="0">
                <a:latin typeface="Arial"/>
                <a:cs typeface="Arial"/>
              </a:rPr>
              <a:t>2</a:t>
            </a:r>
            <a:r>
              <a:rPr sz="1800" dirty="0">
                <a:latin typeface="宋体"/>
                <a:cs typeface="宋体"/>
              </a:rPr>
              <a:t>长度</a:t>
            </a:r>
            <a:r>
              <a:rPr sz="1800" spc="5" dirty="0">
                <a:latin typeface="Arial"/>
                <a:cs typeface="Arial"/>
              </a:rPr>
              <a:t>0.5m</a:t>
            </a:r>
            <a:r>
              <a:rPr sz="1800" spc="5" dirty="0">
                <a:latin typeface="宋体"/>
                <a:cs typeface="宋体"/>
              </a:rPr>
              <a:t>，</a:t>
            </a:r>
            <a:r>
              <a:rPr sz="1800" dirty="0">
                <a:latin typeface="宋体"/>
                <a:cs typeface="宋体"/>
              </a:rPr>
              <a:t>所以转动</a:t>
            </a:r>
            <a:r>
              <a:rPr sz="1800" spc="5" dirty="0">
                <a:latin typeface="宋体"/>
                <a:cs typeface="宋体"/>
              </a:rPr>
              <a:t>副</a:t>
            </a:r>
            <a:r>
              <a:rPr sz="1800" dirty="0">
                <a:latin typeface="Arial"/>
                <a:cs typeface="Arial"/>
              </a:rPr>
              <a:t>2</a:t>
            </a:r>
            <a:r>
              <a:rPr sz="1800" dirty="0">
                <a:latin typeface="宋体"/>
                <a:cs typeface="宋体"/>
              </a:rPr>
              <a:t>至杆件</a:t>
            </a:r>
            <a:r>
              <a:rPr sz="1800" spc="5" dirty="0">
                <a:latin typeface="Arial"/>
                <a:cs typeface="Arial"/>
              </a:rPr>
              <a:t>2</a:t>
            </a:r>
            <a:r>
              <a:rPr sz="1800" dirty="0">
                <a:latin typeface="宋体"/>
                <a:cs typeface="宋体"/>
              </a:rPr>
              <a:t>质心的坐标变换为沿</a:t>
            </a:r>
            <a:r>
              <a:rPr sz="1800" i="1" spc="10" dirty="0">
                <a:latin typeface="Arial"/>
                <a:cs typeface="Arial"/>
              </a:rPr>
              <a:t>x</a:t>
            </a:r>
            <a:r>
              <a:rPr sz="1800" dirty="0">
                <a:latin typeface="宋体"/>
                <a:cs typeface="宋体"/>
              </a:rPr>
              <a:t>轴平移</a:t>
            </a:r>
            <a:r>
              <a:rPr sz="1800" dirty="0">
                <a:latin typeface="Arial"/>
                <a:cs typeface="Arial"/>
              </a:rPr>
              <a:t>0.25m</a:t>
            </a:r>
            <a:r>
              <a:rPr sz="1800" dirty="0">
                <a:latin typeface="宋体"/>
                <a:cs typeface="宋体"/>
              </a:rPr>
              <a:t>，  </a:t>
            </a:r>
            <a:r>
              <a:rPr sz="1800" spc="-5" dirty="0">
                <a:latin typeface="宋体"/>
                <a:cs typeface="宋体"/>
              </a:rPr>
              <a:t>调入</a:t>
            </a:r>
            <a:r>
              <a:rPr sz="1800" dirty="0">
                <a:latin typeface="Arial"/>
                <a:cs typeface="Arial"/>
              </a:rPr>
              <a:t>Rigid</a:t>
            </a:r>
            <a:r>
              <a:rPr sz="1800" spc="-50" dirty="0">
                <a:latin typeface="Arial"/>
                <a:cs typeface="Arial"/>
              </a:rPr>
              <a:t> </a:t>
            </a:r>
            <a:r>
              <a:rPr sz="1800" spc="-10" dirty="0">
                <a:latin typeface="Arial"/>
                <a:cs typeface="Arial"/>
              </a:rPr>
              <a:t>Transform</a:t>
            </a:r>
            <a:r>
              <a:rPr sz="1800" spc="-5" dirty="0">
                <a:latin typeface="宋体"/>
                <a:cs typeface="宋体"/>
              </a:rPr>
              <a:t>模块，将名称修改为“转动</a:t>
            </a:r>
            <a:r>
              <a:rPr sz="1800" spc="5" dirty="0">
                <a:latin typeface="宋体"/>
                <a:cs typeface="宋体"/>
              </a:rPr>
              <a:t>副</a:t>
            </a:r>
            <a:r>
              <a:rPr sz="1800" spc="5" dirty="0">
                <a:latin typeface="Arial"/>
                <a:cs typeface="Arial"/>
              </a:rPr>
              <a:t>2</a:t>
            </a:r>
            <a:r>
              <a:rPr sz="1800" dirty="0">
                <a:latin typeface="宋体"/>
                <a:cs typeface="宋体"/>
              </a:rPr>
              <a:t>至杆</a:t>
            </a:r>
            <a:r>
              <a:rPr sz="1800" spc="-10" dirty="0">
                <a:latin typeface="宋体"/>
                <a:cs typeface="宋体"/>
              </a:rPr>
              <a:t>件</a:t>
            </a:r>
            <a:r>
              <a:rPr sz="1800" spc="5" dirty="0">
                <a:latin typeface="Arial"/>
                <a:cs typeface="Arial"/>
              </a:rPr>
              <a:t>2</a:t>
            </a:r>
            <a:r>
              <a:rPr sz="1800" spc="-5" dirty="0">
                <a:latin typeface="宋体"/>
                <a:cs typeface="宋体"/>
              </a:rPr>
              <a:t>质心”，如</a:t>
            </a:r>
            <a:r>
              <a:rPr sz="1800" dirty="0">
                <a:latin typeface="宋体"/>
                <a:cs typeface="宋体"/>
              </a:rPr>
              <a:t>图</a:t>
            </a:r>
            <a:r>
              <a:rPr sz="1800" dirty="0">
                <a:latin typeface="Arial"/>
                <a:cs typeface="Arial"/>
              </a:rPr>
              <a:t>9.20</a:t>
            </a:r>
            <a:r>
              <a:rPr sz="1800" dirty="0">
                <a:latin typeface="宋体"/>
                <a:cs typeface="宋体"/>
              </a:rPr>
              <a:t>所 示设置“转动副</a:t>
            </a:r>
            <a:r>
              <a:rPr sz="1800" dirty="0">
                <a:latin typeface="Arial"/>
                <a:cs typeface="Arial"/>
              </a:rPr>
              <a:t>2</a:t>
            </a:r>
            <a:r>
              <a:rPr sz="1800" dirty="0">
                <a:latin typeface="宋体"/>
                <a:cs typeface="宋体"/>
              </a:rPr>
              <a:t>至杆件</a:t>
            </a:r>
            <a:r>
              <a:rPr sz="1800" dirty="0">
                <a:latin typeface="Arial"/>
                <a:cs typeface="Arial"/>
              </a:rPr>
              <a:t>2</a:t>
            </a:r>
            <a:r>
              <a:rPr sz="1800" dirty="0">
                <a:latin typeface="宋体"/>
                <a:cs typeface="宋体"/>
              </a:rPr>
              <a:t>质心”刚体坐标变换。把转动</a:t>
            </a:r>
            <a:r>
              <a:rPr sz="1800" spc="5" dirty="0">
                <a:latin typeface="宋体"/>
                <a:cs typeface="宋体"/>
              </a:rPr>
              <a:t>副</a:t>
            </a:r>
            <a:r>
              <a:rPr sz="1800" dirty="0">
                <a:latin typeface="Arial"/>
                <a:cs typeface="Arial"/>
              </a:rPr>
              <a:t>2</a:t>
            </a:r>
            <a:r>
              <a:rPr sz="1800" dirty="0">
                <a:latin typeface="宋体"/>
                <a:cs typeface="宋体"/>
              </a:rPr>
              <a:t>模块的</a:t>
            </a:r>
            <a:r>
              <a:rPr sz="1800" dirty="0">
                <a:latin typeface="Arial"/>
                <a:cs typeface="Arial"/>
              </a:rPr>
              <a:t>F</a:t>
            </a:r>
            <a:r>
              <a:rPr sz="1800" dirty="0">
                <a:latin typeface="宋体"/>
                <a:cs typeface="宋体"/>
              </a:rPr>
              <a:t>端口与“转动 副</a:t>
            </a:r>
            <a:r>
              <a:rPr sz="1800" dirty="0">
                <a:latin typeface="Arial"/>
                <a:cs typeface="Arial"/>
              </a:rPr>
              <a:t>2</a:t>
            </a:r>
            <a:r>
              <a:rPr sz="1800" dirty="0">
                <a:latin typeface="宋体"/>
                <a:cs typeface="宋体"/>
              </a:rPr>
              <a:t>至杆</a:t>
            </a:r>
            <a:r>
              <a:rPr sz="1800" spc="-5" dirty="0">
                <a:latin typeface="宋体"/>
                <a:cs typeface="宋体"/>
              </a:rPr>
              <a:t>件</a:t>
            </a:r>
            <a:r>
              <a:rPr sz="1800" dirty="0">
                <a:latin typeface="Arial"/>
                <a:cs typeface="Arial"/>
              </a:rPr>
              <a:t>2</a:t>
            </a:r>
            <a:r>
              <a:rPr sz="1800" dirty="0">
                <a:latin typeface="宋体"/>
                <a:cs typeface="宋体"/>
              </a:rPr>
              <a:t>质心”刚体坐标变换模块</a:t>
            </a:r>
            <a:r>
              <a:rPr sz="1800" spc="5" dirty="0">
                <a:latin typeface="宋体"/>
                <a:cs typeface="宋体"/>
              </a:rPr>
              <a:t>的</a:t>
            </a:r>
            <a:r>
              <a:rPr sz="1800" spc="-5" dirty="0">
                <a:latin typeface="Arial"/>
                <a:cs typeface="Arial"/>
              </a:rPr>
              <a:t>B</a:t>
            </a:r>
            <a:r>
              <a:rPr sz="1800" dirty="0">
                <a:latin typeface="宋体"/>
                <a:cs typeface="宋体"/>
              </a:rPr>
              <a:t>端口相连，把“转动</a:t>
            </a:r>
            <a:r>
              <a:rPr sz="1800" spc="5" dirty="0">
                <a:latin typeface="宋体"/>
                <a:cs typeface="宋体"/>
              </a:rPr>
              <a:t>副</a:t>
            </a:r>
            <a:r>
              <a:rPr sz="1800" dirty="0">
                <a:latin typeface="Arial"/>
                <a:cs typeface="Arial"/>
              </a:rPr>
              <a:t>2</a:t>
            </a:r>
            <a:r>
              <a:rPr sz="1800" dirty="0">
                <a:latin typeface="宋体"/>
                <a:cs typeface="宋体"/>
              </a:rPr>
              <a:t>至杆件</a:t>
            </a:r>
            <a:r>
              <a:rPr sz="1800" dirty="0">
                <a:latin typeface="Arial"/>
                <a:cs typeface="Arial"/>
              </a:rPr>
              <a:t>2</a:t>
            </a:r>
            <a:r>
              <a:rPr sz="1800" dirty="0">
                <a:latin typeface="宋体"/>
                <a:cs typeface="宋体"/>
              </a:rPr>
              <a:t>质心”</a:t>
            </a:r>
            <a:endParaRPr sz="1800">
              <a:latin typeface="宋体"/>
              <a:cs typeface="宋体"/>
            </a:endParaRPr>
          </a:p>
          <a:p>
            <a:pPr marL="12700" marR="5080">
              <a:lnSpc>
                <a:spcPct val="100000"/>
              </a:lnSpc>
              <a:spcBef>
                <a:spcPts val="5"/>
              </a:spcBef>
            </a:pPr>
            <a:r>
              <a:rPr sz="1800" spc="-5" dirty="0">
                <a:latin typeface="宋体"/>
                <a:cs typeface="宋体"/>
              </a:rPr>
              <a:t>刚体坐标变换模块</a:t>
            </a:r>
            <a:r>
              <a:rPr sz="1800" dirty="0">
                <a:latin typeface="宋体"/>
                <a:cs typeface="宋体"/>
              </a:rPr>
              <a:t>的</a:t>
            </a:r>
            <a:r>
              <a:rPr sz="1800" dirty="0">
                <a:latin typeface="Arial"/>
                <a:cs typeface="Arial"/>
              </a:rPr>
              <a:t>F</a:t>
            </a:r>
            <a:r>
              <a:rPr sz="1800" spc="-5" dirty="0">
                <a:latin typeface="宋体"/>
                <a:cs typeface="宋体"/>
              </a:rPr>
              <a:t>端口与杆</a:t>
            </a:r>
            <a:r>
              <a:rPr sz="1800" dirty="0">
                <a:latin typeface="宋体"/>
                <a:cs typeface="宋体"/>
              </a:rPr>
              <a:t>件</a:t>
            </a:r>
            <a:r>
              <a:rPr sz="1800" spc="5" dirty="0">
                <a:latin typeface="Arial"/>
                <a:cs typeface="Arial"/>
              </a:rPr>
              <a:t>2</a:t>
            </a:r>
            <a:r>
              <a:rPr sz="1800" spc="-5" dirty="0">
                <a:latin typeface="宋体"/>
                <a:cs typeface="宋体"/>
              </a:rPr>
              <a:t>的</a:t>
            </a:r>
            <a:r>
              <a:rPr sz="1800" spc="-5" dirty="0">
                <a:latin typeface="Arial"/>
                <a:cs typeface="Arial"/>
              </a:rPr>
              <a:t>Solid</a:t>
            </a:r>
            <a:r>
              <a:rPr sz="1800" dirty="0">
                <a:latin typeface="宋体"/>
                <a:cs typeface="宋体"/>
              </a:rPr>
              <a:t>模块相连。再调</a:t>
            </a:r>
            <a:r>
              <a:rPr sz="1800" spc="-15" dirty="0">
                <a:latin typeface="宋体"/>
                <a:cs typeface="宋体"/>
              </a:rPr>
              <a:t>入</a:t>
            </a:r>
            <a:r>
              <a:rPr sz="1800" dirty="0">
                <a:latin typeface="Arial"/>
                <a:cs typeface="Arial"/>
              </a:rPr>
              <a:t>Rigid</a:t>
            </a:r>
            <a:r>
              <a:rPr sz="1800" spc="-30" dirty="0">
                <a:latin typeface="Arial"/>
                <a:cs typeface="Arial"/>
              </a:rPr>
              <a:t> </a:t>
            </a:r>
            <a:r>
              <a:rPr sz="1800" spc="-10" dirty="0">
                <a:latin typeface="Arial"/>
                <a:cs typeface="Arial"/>
              </a:rPr>
              <a:t>Transform</a:t>
            </a:r>
            <a:r>
              <a:rPr sz="1800" spc="-5" dirty="0">
                <a:latin typeface="宋体"/>
                <a:cs typeface="宋体"/>
              </a:rPr>
              <a:t>模块，  </a:t>
            </a:r>
            <a:r>
              <a:rPr sz="1800" dirty="0">
                <a:latin typeface="宋体"/>
                <a:cs typeface="宋体"/>
              </a:rPr>
              <a:t>将名称修改为“杆件</a:t>
            </a:r>
            <a:r>
              <a:rPr sz="1800" dirty="0">
                <a:latin typeface="Arial"/>
                <a:cs typeface="Arial"/>
              </a:rPr>
              <a:t>2</a:t>
            </a:r>
            <a:r>
              <a:rPr sz="1800" dirty="0">
                <a:latin typeface="宋体"/>
                <a:cs typeface="宋体"/>
              </a:rPr>
              <a:t>质心至末端”，如</a:t>
            </a:r>
            <a:r>
              <a:rPr sz="1800" spc="5" dirty="0">
                <a:latin typeface="宋体"/>
                <a:cs typeface="宋体"/>
              </a:rPr>
              <a:t>图</a:t>
            </a:r>
            <a:r>
              <a:rPr sz="1800" dirty="0">
                <a:latin typeface="Arial"/>
                <a:cs typeface="Arial"/>
              </a:rPr>
              <a:t>9.20</a:t>
            </a:r>
            <a:r>
              <a:rPr sz="1800" dirty="0">
                <a:latin typeface="宋体"/>
                <a:cs typeface="宋体"/>
              </a:rPr>
              <a:t>所示设置“杆件</a:t>
            </a:r>
            <a:r>
              <a:rPr sz="1800" dirty="0">
                <a:latin typeface="Arial"/>
                <a:cs typeface="Arial"/>
              </a:rPr>
              <a:t>2</a:t>
            </a:r>
            <a:r>
              <a:rPr sz="1800" dirty="0">
                <a:latin typeface="宋体"/>
                <a:cs typeface="宋体"/>
              </a:rPr>
              <a:t>质心至末端”刚 </a:t>
            </a:r>
            <a:r>
              <a:rPr sz="1800" spc="-5" dirty="0">
                <a:latin typeface="宋体"/>
                <a:cs typeface="宋体"/>
              </a:rPr>
              <a:t>体坐标变换。把杆</a:t>
            </a:r>
            <a:r>
              <a:rPr sz="1800" dirty="0">
                <a:latin typeface="宋体"/>
                <a:cs typeface="宋体"/>
              </a:rPr>
              <a:t>件</a:t>
            </a:r>
            <a:r>
              <a:rPr sz="1800" spc="5" dirty="0">
                <a:latin typeface="Arial"/>
                <a:cs typeface="Arial"/>
              </a:rPr>
              <a:t>2</a:t>
            </a:r>
            <a:r>
              <a:rPr sz="1800" dirty="0">
                <a:latin typeface="宋体"/>
                <a:cs typeface="宋体"/>
              </a:rPr>
              <a:t>的</a:t>
            </a:r>
            <a:r>
              <a:rPr sz="1800" dirty="0">
                <a:latin typeface="Arial"/>
                <a:cs typeface="Arial"/>
              </a:rPr>
              <a:t>Solid</a:t>
            </a:r>
            <a:r>
              <a:rPr sz="1800" spc="-5" dirty="0">
                <a:latin typeface="宋体"/>
                <a:cs typeface="宋体"/>
              </a:rPr>
              <a:t>模块与“杆</a:t>
            </a:r>
            <a:r>
              <a:rPr sz="1800" dirty="0">
                <a:latin typeface="宋体"/>
                <a:cs typeface="宋体"/>
              </a:rPr>
              <a:t>件</a:t>
            </a:r>
            <a:r>
              <a:rPr sz="1800" spc="5" dirty="0">
                <a:latin typeface="Arial"/>
                <a:cs typeface="Arial"/>
              </a:rPr>
              <a:t>2</a:t>
            </a:r>
            <a:r>
              <a:rPr sz="1800" spc="-5" dirty="0">
                <a:latin typeface="宋体"/>
                <a:cs typeface="宋体"/>
              </a:rPr>
              <a:t>质心至末端”刚体坐标变换模块</a:t>
            </a:r>
            <a:r>
              <a:rPr sz="1800" dirty="0">
                <a:latin typeface="宋体"/>
                <a:cs typeface="宋体"/>
              </a:rPr>
              <a:t>的</a:t>
            </a:r>
            <a:r>
              <a:rPr sz="1800" dirty="0">
                <a:latin typeface="Arial"/>
                <a:cs typeface="Arial"/>
              </a:rPr>
              <a:t>B</a:t>
            </a:r>
            <a:endParaRPr sz="1800">
              <a:latin typeface="Arial"/>
              <a:cs typeface="Arial"/>
            </a:endParaRPr>
          </a:p>
          <a:p>
            <a:pPr marL="12700" marR="212090" algn="just">
              <a:lnSpc>
                <a:spcPct val="100000"/>
              </a:lnSpc>
              <a:spcBef>
                <a:spcPts val="5"/>
              </a:spcBef>
            </a:pPr>
            <a:r>
              <a:rPr sz="1800" dirty="0">
                <a:latin typeface="宋体"/>
                <a:cs typeface="宋体"/>
              </a:rPr>
              <a:t>端口相连。需要注意的是，机器人机构是开式运动链，因此不能把“杆</a:t>
            </a:r>
            <a:r>
              <a:rPr sz="1800" spc="15" dirty="0">
                <a:latin typeface="宋体"/>
                <a:cs typeface="宋体"/>
              </a:rPr>
              <a:t>件</a:t>
            </a:r>
            <a:r>
              <a:rPr sz="1800" dirty="0">
                <a:latin typeface="Arial"/>
                <a:cs typeface="Arial"/>
              </a:rPr>
              <a:t>2</a:t>
            </a:r>
            <a:r>
              <a:rPr sz="1800" dirty="0">
                <a:latin typeface="宋体"/>
                <a:cs typeface="宋体"/>
              </a:rPr>
              <a:t>质心至 末端”刚体坐标变换模块</a:t>
            </a:r>
            <a:r>
              <a:rPr sz="1800" spc="5" dirty="0">
                <a:latin typeface="宋体"/>
                <a:cs typeface="宋体"/>
              </a:rPr>
              <a:t>的</a:t>
            </a:r>
            <a:r>
              <a:rPr sz="1800" dirty="0">
                <a:latin typeface="Arial"/>
                <a:cs typeface="Arial"/>
              </a:rPr>
              <a:t>F</a:t>
            </a:r>
            <a:r>
              <a:rPr sz="1800" dirty="0">
                <a:latin typeface="宋体"/>
                <a:cs typeface="宋体"/>
              </a:rPr>
              <a:t>端口与转动副</a:t>
            </a:r>
            <a:r>
              <a:rPr sz="1800" spc="5" dirty="0">
                <a:latin typeface="Arial"/>
                <a:cs typeface="Arial"/>
              </a:rPr>
              <a:t>1</a:t>
            </a:r>
            <a:r>
              <a:rPr sz="1800" dirty="0">
                <a:latin typeface="宋体"/>
                <a:cs typeface="宋体"/>
              </a:rPr>
              <a:t>模块的</a:t>
            </a:r>
            <a:r>
              <a:rPr sz="1800" dirty="0">
                <a:latin typeface="Arial"/>
                <a:cs typeface="Arial"/>
              </a:rPr>
              <a:t>B</a:t>
            </a:r>
            <a:r>
              <a:rPr sz="1800" dirty="0">
                <a:latin typeface="宋体"/>
                <a:cs typeface="宋体"/>
              </a:rPr>
              <a:t>端口相连，这里“杆</a:t>
            </a:r>
            <a:r>
              <a:rPr sz="1800" spc="5" dirty="0">
                <a:latin typeface="宋体"/>
                <a:cs typeface="宋体"/>
              </a:rPr>
              <a:t>件</a:t>
            </a:r>
            <a:r>
              <a:rPr sz="1800" dirty="0">
                <a:latin typeface="Arial"/>
                <a:cs typeface="Arial"/>
              </a:rPr>
              <a:t>2</a:t>
            </a:r>
            <a:r>
              <a:rPr sz="1800" dirty="0">
                <a:latin typeface="宋体"/>
                <a:cs typeface="宋体"/>
              </a:rPr>
              <a:t>质心 </a:t>
            </a:r>
            <a:r>
              <a:rPr sz="1800" spc="-5" dirty="0">
                <a:latin typeface="宋体"/>
                <a:cs typeface="宋体"/>
              </a:rPr>
              <a:t>至末端”刚体坐标变换模块</a:t>
            </a:r>
            <a:r>
              <a:rPr sz="1800" spc="5" dirty="0">
                <a:latin typeface="宋体"/>
                <a:cs typeface="宋体"/>
              </a:rPr>
              <a:t>的</a:t>
            </a:r>
            <a:r>
              <a:rPr sz="1800" dirty="0">
                <a:latin typeface="Arial"/>
                <a:cs typeface="Arial"/>
              </a:rPr>
              <a:t>F</a:t>
            </a:r>
            <a:r>
              <a:rPr sz="1800" spc="-5" dirty="0">
                <a:latin typeface="宋体"/>
                <a:cs typeface="宋体"/>
              </a:rPr>
              <a:t>端口暂时悬空。</a:t>
            </a:r>
            <a:endParaRPr sz="1800">
              <a:latin typeface="宋体"/>
              <a:cs typeface="宋体"/>
            </a:endParaRPr>
          </a:p>
        </p:txBody>
      </p:sp>
      <p:sp>
        <p:nvSpPr>
          <p:cNvPr id="4" name="object 4"/>
          <p:cNvSpPr/>
          <p:nvPr/>
        </p:nvSpPr>
        <p:spPr>
          <a:xfrm>
            <a:off x="3108960" y="4715255"/>
            <a:ext cx="3230880" cy="13075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172450" cy="538226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两自由度</a:t>
            </a:r>
            <a:r>
              <a:rPr sz="2800" b="1" spc="-5" dirty="0">
                <a:solidFill>
                  <a:srgbClr val="333399"/>
                </a:solidFill>
                <a:latin typeface="宋体"/>
                <a:cs typeface="宋体"/>
              </a:rPr>
              <a:t>机器</a:t>
            </a:r>
            <a:r>
              <a:rPr sz="2800" b="1" spc="5" dirty="0">
                <a:solidFill>
                  <a:srgbClr val="333399"/>
                </a:solidFill>
                <a:latin typeface="宋体"/>
                <a:cs typeface="宋体"/>
              </a:rPr>
              <a:t>人</a:t>
            </a:r>
            <a:r>
              <a:rPr sz="2800" b="1" spc="-5"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marR="5080">
              <a:lnSpc>
                <a:spcPct val="100000"/>
              </a:lnSpc>
              <a:spcBef>
                <a:spcPts val="790"/>
              </a:spcBef>
            </a:pPr>
            <a:r>
              <a:rPr sz="1800" dirty="0">
                <a:latin typeface="宋体"/>
                <a:cs typeface="宋体"/>
              </a:rPr>
              <a:t>在</a:t>
            </a:r>
            <a:r>
              <a:rPr sz="1800" dirty="0">
                <a:latin typeface="Arial"/>
                <a:cs typeface="Arial"/>
              </a:rPr>
              <a:t>SimMechanics</a:t>
            </a:r>
            <a:r>
              <a:rPr sz="1800" dirty="0">
                <a:latin typeface="宋体"/>
                <a:cs typeface="宋体"/>
              </a:rPr>
              <a:t>平台中调</a:t>
            </a:r>
            <a:r>
              <a:rPr sz="1800" spc="-45" dirty="0">
                <a:latin typeface="宋体"/>
                <a:cs typeface="宋体"/>
              </a:rPr>
              <a:t>入</a:t>
            </a:r>
            <a:r>
              <a:rPr sz="1800" dirty="0">
                <a:latin typeface="Arial"/>
                <a:cs typeface="Arial"/>
              </a:rPr>
              <a:t>World</a:t>
            </a:r>
            <a:r>
              <a:rPr sz="1800" spc="-50" dirty="0">
                <a:latin typeface="Arial"/>
                <a:cs typeface="Arial"/>
              </a:rPr>
              <a:t> </a:t>
            </a:r>
            <a:r>
              <a:rPr sz="1800" spc="5" dirty="0">
                <a:latin typeface="Arial"/>
                <a:cs typeface="Arial"/>
              </a:rPr>
              <a:t>Frame</a:t>
            </a:r>
            <a:r>
              <a:rPr sz="1800" dirty="0">
                <a:latin typeface="宋体"/>
                <a:cs typeface="宋体"/>
              </a:rPr>
              <a:t>模块</a:t>
            </a:r>
            <a:r>
              <a:rPr sz="1800" spc="-5" dirty="0">
                <a:latin typeface="宋体"/>
                <a:cs typeface="宋体"/>
              </a:rPr>
              <a:t>、</a:t>
            </a:r>
            <a:r>
              <a:rPr sz="1800" dirty="0">
                <a:latin typeface="Arial"/>
                <a:cs typeface="Arial"/>
              </a:rPr>
              <a:t>Mechanism</a:t>
            </a:r>
            <a:r>
              <a:rPr sz="1800" spc="-45" dirty="0">
                <a:latin typeface="Arial"/>
                <a:cs typeface="Arial"/>
              </a:rPr>
              <a:t> </a:t>
            </a:r>
            <a:r>
              <a:rPr sz="1800" dirty="0">
                <a:latin typeface="Arial"/>
                <a:cs typeface="Arial"/>
              </a:rPr>
              <a:t>Configuration</a:t>
            </a:r>
            <a:r>
              <a:rPr sz="1800" dirty="0">
                <a:latin typeface="宋体"/>
                <a:cs typeface="宋体"/>
              </a:rPr>
              <a:t>模块、 </a:t>
            </a:r>
            <a:r>
              <a:rPr sz="1800" spc="-5" dirty="0">
                <a:latin typeface="Arial"/>
                <a:cs typeface="Arial"/>
              </a:rPr>
              <a:t>Solver</a:t>
            </a:r>
            <a:r>
              <a:rPr sz="1800" spc="-10" dirty="0">
                <a:latin typeface="Arial"/>
                <a:cs typeface="Arial"/>
              </a:rPr>
              <a:t> </a:t>
            </a:r>
            <a:r>
              <a:rPr sz="1800" dirty="0">
                <a:latin typeface="Arial"/>
                <a:cs typeface="Arial"/>
              </a:rPr>
              <a:t>Configuration</a:t>
            </a:r>
            <a:r>
              <a:rPr sz="1800" spc="-5" dirty="0">
                <a:latin typeface="宋体"/>
                <a:cs typeface="宋体"/>
              </a:rPr>
              <a:t>模块，分别</a:t>
            </a:r>
            <a:r>
              <a:rPr sz="1800" spc="-50" dirty="0">
                <a:latin typeface="宋体"/>
                <a:cs typeface="宋体"/>
              </a:rPr>
              <a:t>把</a:t>
            </a:r>
            <a:r>
              <a:rPr sz="1800" dirty="0">
                <a:latin typeface="Arial"/>
                <a:cs typeface="Arial"/>
              </a:rPr>
              <a:t>World</a:t>
            </a:r>
            <a:r>
              <a:rPr sz="1800" spc="-75" dirty="0">
                <a:latin typeface="Arial"/>
                <a:cs typeface="Arial"/>
              </a:rPr>
              <a:t> </a:t>
            </a:r>
            <a:r>
              <a:rPr sz="1800" spc="5" dirty="0">
                <a:latin typeface="Arial"/>
                <a:cs typeface="Arial"/>
              </a:rPr>
              <a:t>Frame</a:t>
            </a:r>
            <a:r>
              <a:rPr sz="1800" spc="-5" dirty="0">
                <a:latin typeface="宋体"/>
                <a:cs typeface="宋体"/>
              </a:rPr>
              <a:t>模块、</a:t>
            </a:r>
            <a:r>
              <a:rPr sz="1800" spc="-5" dirty="0">
                <a:latin typeface="Arial"/>
                <a:cs typeface="Arial"/>
              </a:rPr>
              <a:t>Mechanism</a:t>
            </a:r>
            <a:r>
              <a:rPr sz="1800" spc="-45" dirty="0">
                <a:latin typeface="Arial"/>
                <a:cs typeface="Arial"/>
              </a:rPr>
              <a:t> </a:t>
            </a:r>
            <a:r>
              <a:rPr sz="1800" dirty="0">
                <a:latin typeface="Arial"/>
                <a:cs typeface="Arial"/>
              </a:rPr>
              <a:t>Configuration  </a:t>
            </a:r>
            <a:r>
              <a:rPr sz="1800" dirty="0">
                <a:latin typeface="宋体"/>
                <a:cs typeface="宋体"/>
              </a:rPr>
              <a:t>模块、</a:t>
            </a:r>
            <a:r>
              <a:rPr sz="1800" spc="-5" dirty="0">
                <a:latin typeface="Arial"/>
                <a:cs typeface="Arial"/>
              </a:rPr>
              <a:t>Solver</a:t>
            </a:r>
            <a:r>
              <a:rPr sz="1800" spc="-25" dirty="0">
                <a:latin typeface="Arial"/>
                <a:cs typeface="Arial"/>
              </a:rPr>
              <a:t> </a:t>
            </a:r>
            <a:r>
              <a:rPr sz="1800" spc="5" dirty="0">
                <a:latin typeface="Arial"/>
                <a:cs typeface="Arial"/>
              </a:rPr>
              <a:t>Configuration</a:t>
            </a:r>
            <a:r>
              <a:rPr sz="1800" dirty="0">
                <a:latin typeface="宋体"/>
                <a:cs typeface="宋体"/>
              </a:rPr>
              <a:t>模块与转动副</a:t>
            </a:r>
            <a:r>
              <a:rPr sz="1800" dirty="0">
                <a:latin typeface="Arial"/>
                <a:cs typeface="Arial"/>
              </a:rPr>
              <a:t>1</a:t>
            </a:r>
            <a:r>
              <a:rPr sz="1800" dirty="0">
                <a:latin typeface="宋体"/>
                <a:cs typeface="宋体"/>
              </a:rPr>
              <a:t>的</a:t>
            </a:r>
            <a:r>
              <a:rPr sz="1800" spc="-5" dirty="0">
                <a:latin typeface="Arial"/>
                <a:cs typeface="Arial"/>
              </a:rPr>
              <a:t>B</a:t>
            </a:r>
            <a:r>
              <a:rPr sz="1800" dirty="0">
                <a:latin typeface="宋体"/>
                <a:cs typeface="宋体"/>
              </a:rPr>
              <a:t>端口相连。将</a:t>
            </a:r>
            <a:r>
              <a:rPr sz="1800" spc="-5" dirty="0">
                <a:latin typeface="Arial"/>
                <a:cs typeface="Arial"/>
              </a:rPr>
              <a:t>Mechanism</a:t>
            </a:r>
            <a:endParaRPr sz="1800">
              <a:latin typeface="Arial"/>
              <a:cs typeface="Arial"/>
            </a:endParaRPr>
          </a:p>
          <a:p>
            <a:pPr marL="12700" marR="38735" algn="just">
              <a:lnSpc>
                <a:spcPct val="100000"/>
              </a:lnSpc>
              <a:spcBef>
                <a:spcPts val="5"/>
              </a:spcBef>
            </a:pPr>
            <a:r>
              <a:rPr sz="1800" dirty="0">
                <a:latin typeface="Arial"/>
                <a:cs typeface="Arial"/>
              </a:rPr>
              <a:t>Configuration</a:t>
            </a:r>
            <a:r>
              <a:rPr sz="1800" dirty="0">
                <a:latin typeface="宋体"/>
                <a:cs typeface="宋体"/>
              </a:rPr>
              <a:t>模</a:t>
            </a:r>
            <a:r>
              <a:rPr sz="1800" spc="-5" dirty="0">
                <a:latin typeface="宋体"/>
                <a:cs typeface="宋体"/>
              </a:rPr>
              <a:t>块</a:t>
            </a:r>
            <a:r>
              <a:rPr sz="1800" spc="-5" dirty="0">
                <a:latin typeface="Arial"/>
                <a:cs typeface="Arial"/>
              </a:rPr>
              <a:t>Gravity</a:t>
            </a:r>
            <a:r>
              <a:rPr sz="1800" dirty="0">
                <a:latin typeface="宋体"/>
                <a:cs typeface="宋体"/>
              </a:rPr>
              <a:t>属性设置为</a:t>
            </a:r>
            <a:r>
              <a:rPr sz="1800" dirty="0">
                <a:latin typeface="Arial"/>
                <a:cs typeface="Arial"/>
              </a:rPr>
              <a:t>[0</a:t>
            </a:r>
            <a:r>
              <a:rPr sz="1800" spc="-55" dirty="0">
                <a:latin typeface="Arial"/>
                <a:cs typeface="Arial"/>
              </a:rPr>
              <a:t> </a:t>
            </a:r>
            <a:r>
              <a:rPr sz="1800" spc="-5" dirty="0">
                <a:latin typeface="Arial"/>
                <a:cs typeface="Arial"/>
              </a:rPr>
              <a:t>0 </a:t>
            </a:r>
            <a:r>
              <a:rPr sz="1800" dirty="0">
                <a:latin typeface="Arial"/>
                <a:cs typeface="Arial"/>
              </a:rPr>
              <a:t>-9.80665]</a:t>
            </a:r>
            <a:r>
              <a:rPr sz="1800" dirty="0">
                <a:latin typeface="宋体"/>
                <a:cs typeface="宋体"/>
              </a:rPr>
              <a:t>，即重力加速度沿着绝对坐标 </a:t>
            </a:r>
            <a:r>
              <a:rPr sz="1800" spc="-5" dirty="0">
                <a:latin typeface="宋体"/>
                <a:cs typeface="宋体"/>
              </a:rPr>
              <a:t>系的</a:t>
            </a:r>
            <a:r>
              <a:rPr sz="1800" i="1" spc="-60" dirty="0">
                <a:latin typeface="Arial"/>
                <a:cs typeface="Arial"/>
              </a:rPr>
              <a:t>z</a:t>
            </a:r>
            <a:r>
              <a:rPr sz="1800" spc="-5" dirty="0">
                <a:latin typeface="宋体"/>
                <a:cs typeface="宋体"/>
              </a:rPr>
              <a:t>轴负方向。本节介绍的两自由度机器人在绝对坐标系</a:t>
            </a:r>
            <a:r>
              <a:rPr sz="1800" spc="5" dirty="0">
                <a:latin typeface="宋体"/>
                <a:cs typeface="宋体"/>
              </a:rPr>
              <a:t>的</a:t>
            </a:r>
            <a:r>
              <a:rPr sz="1800" i="1" spc="10" dirty="0">
                <a:latin typeface="Arial"/>
                <a:cs typeface="Arial"/>
              </a:rPr>
              <a:t>xy</a:t>
            </a:r>
            <a:r>
              <a:rPr sz="1800" spc="-5" dirty="0">
                <a:latin typeface="宋体"/>
                <a:cs typeface="宋体"/>
              </a:rPr>
              <a:t>平面内运动，因此 </a:t>
            </a:r>
            <a:r>
              <a:rPr sz="1800" dirty="0">
                <a:latin typeface="宋体"/>
                <a:cs typeface="宋体"/>
              </a:rPr>
              <a:t>机器人不受重力的影响。</a:t>
            </a:r>
            <a:endParaRPr sz="1800">
              <a:latin typeface="宋体"/>
              <a:cs typeface="宋体"/>
            </a:endParaRPr>
          </a:p>
          <a:p>
            <a:pPr>
              <a:lnSpc>
                <a:spcPct val="100000"/>
              </a:lnSpc>
              <a:spcBef>
                <a:spcPts val="40"/>
              </a:spcBef>
            </a:pPr>
            <a:endParaRPr sz="1950">
              <a:latin typeface="Times New Roman"/>
              <a:cs typeface="Times New Roman"/>
            </a:endParaRPr>
          </a:p>
          <a:p>
            <a:pPr marL="12700" marR="19050">
              <a:lnSpc>
                <a:spcPct val="99600"/>
              </a:lnSpc>
              <a:spcBef>
                <a:spcPts val="5"/>
              </a:spcBef>
            </a:pPr>
            <a:r>
              <a:rPr sz="1800" spc="-5" dirty="0">
                <a:latin typeface="宋体"/>
                <a:cs typeface="宋体"/>
              </a:rPr>
              <a:t>机器人的运动控制比一般机构复杂很多，这是因为人们期望机器人末端执行器到 </a:t>
            </a:r>
            <a:r>
              <a:rPr sz="1800" dirty="0">
                <a:latin typeface="宋体"/>
                <a:cs typeface="宋体"/>
              </a:rPr>
              <a:t>达指定位置，这里的期望位置通常在任务空间中描述（绝对坐标系中描述），而 机器人控制器需要计算出机器人各关节的转动角度，这里的关节转角是在关节空 </a:t>
            </a:r>
            <a:r>
              <a:rPr sz="1800" spc="-5" dirty="0">
                <a:latin typeface="宋体"/>
                <a:cs typeface="宋体"/>
              </a:rPr>
              <a:t>间中描述的。把机器人末端执行器位置映射为机器人各关节转角，称为机器人运 </a:t>
            </a:r>
            <a:r>
              <a:rPr sz="1800" dirty="0">
                <a:latin typeface="宋体"/>
                <a:cs typeface="宋体"/>
              </a:rPr>
              <a:t>动学反解，可以通过</a:t>
            </a:r>
            <a:r>
              <a:rPr sz="1800" spc="-35" dirty="0">
                <a:latin typeface="Arial"/>
                <a:cs typeface="Arial"/>
              </a:rPr>
              <a:t>MATLAB</a:t>
            </a:r>
            <a:r>
              <a:rPr sz="1800" dirty="0">
                <a:latin typeface="宋体"/>
                <a:cs typeface="宋体"/>
              </a:rPr>
              <a:t>符号计算实现。需要注意的是，机器人的关节转角 </a:t>
            </a:r>
            <a:r>
              <a:rPr sz="1800" spc="-5" dirty="0">
                <a:latin typeface="宋体"/>
                <a:cs typeface="宋体"/>
              </a:rPr>
              <a:t>由驱动电机控制，因此关节转角是相邻两杆件的相对角度，比如杆</a:t>
            </a:r>
            <a:r>
              <a:rPr sz="1800" spc="10" dirty="0">
                <a:latin typeface="宋体"/>
                <a:cs typeface="宋体"/>
              </a:rPr>
              <a:t>件</a:t>
            </a:r>
            <a:r>
              <a:rPr sz="1800" spc="5" dirty="0">
                <a:latin typeface="Arial"/>
                <a:cs typeface="Arial"/>
              </a:rPr>
              <a:t>1</a:t>
            </a:r>
            <a:r>
              <a:rPr sz="1800" dirty="0">
                <a:latin typeface="宋体"/>
                <a:cs typeface="宋体"/>
              </a:rPr>
              <a:t>相对于绝对 坐标系</a:t>
            </a:r>
            <a:r>
              <a:rPr sz="1800" i="1" spc="10" dirty="0">
                <a:latin typeface="Arial"/>
                <a:cs typeface="Arial"/>
              </a:rPr>
              <a:t>x</a:t>
            </a:r>
            <a:r>
              <a:rPr sz="1800" dirty="0">
                <a:latin typeface="宋体"/>
                <a:cs typeface="宋体"/>
              </a:rPr>
              <a:t>轴的夹角是</a:t>
            </a:r>
            <a:r>
              <a:rPr sz="1800" dirty="0">
                <a:latin typeface="Arial"/>
                <a:cs typeface="Arial"/>
              </a:rPr>
              <a:t>q1</a:t>
            </a:r>
            <a:r>
              <a:rPr sz="1800" dirty="0">
                <a:latin typeface="宋体"/>
                <a:cs typeface="宋体"/>
              </a:rPr>
              <a:t>，杆件</a:t>
            </a:r>
            <a:r>
              <a:rPr sz="1800" dirty="0">
                <a:latin typeface="Arial"/>
                <a:cs typeface="Arial"/>
              </a:rPr>
              <a:t>2</a:t>
            </a:r>
            <a:r>
              <a:rPr sz="1800" dirty="0">
                <a:latin typeface="宋体"/>
                <a:cs typeface="宋体"/>
              </a:rPr>
              <a:t>相对于杆件</a:t>
            </a:r>
            <a:r>
              <a:rPr sz="1800" spc="5" dirty="0">
                <a:latin typeface="Arial"/>
                <a:cs typeface="Arial"/>
              </a:rPr>
              <a:t>1</a:t>
            </a:r>
            <a:r>
              <a:rPr sz="1800" dirty="0">
                <a:latin typeface="宋体"/>
                <a:cs typeface="宋体"/>
              </a:rPr>
              <a:t>的夹角是</a:t>
            </a:r>
            <a:r>
              <a:rPr sz="1800" dirty="0">
                <a:latin typeface="Arial"/>
                <a:cs typeface="Arial"/>
              </a:rPr>
              <a:t>q2</a:t>
            </a:r>
            <a:r>
              <a:rPr sz="1800" dirty="0">
                <a:latin typeface="宋体"/>
                <a:cs typeface="宋体"/>
              </a:rPr>
              <a:t>，那么杆件</a:t>
            </a:r>
            <a:r>
              <a:rPr sz="1800" dirty="0">
                <a:latin typeface="Arial"/>
                <a:cs typeface="Arial"/>
              </a:rPr>
              <a:t>2</a:t>
            </a:r>
            <a:r>
              <a:rPr sz="1800" dirty="0">
                <a:latin typeface="宋体"/>
                <a:cs typeface="宋体"/>
              </a:rPr>
              <a:t>相对于绝对坐 标系</a:t>
            </a:r>
            <a:r>
              <a:rPr sz="1800" i="1" spc="10" dirty="0">
                <a:latin typeface="Arial"/>
                <a:cs typeface="Arial"/>
              </a:rPr>
              <a:t>x</a:t>
            </a:r>
            <a:r>
              <a:rPr sz="1800" dirty="0">
                <a:latin typeface="宋体"/>
                <a:cs typeface="宋体"/>
              </a:rPr>
              <a:t>轴的夹角是</a:t>
            </a:r>
            <a:r>
              <a:rPr sz="1800" dirty="0">
                <a:latin typeface="Arial"/>
                <a:cs typeface="Arial"/>
              </a:rPr>
              <a:t>q1</a:t>
            </a:r>
            <a:r>
              <a:rPr sz="1800" spc="-35" dirty="0">
                <a:latin typeface="Arial"/>
                <a:cs typeface="Arial"/>
              </a:rPr>
              <a:t> </a:t>
            </a:r>
            <a:r>
              <a:rPr sz="1800" dirty="0">
                <a:latin typeface="Arial"/>
                <a:cs typeface="Arial"/>
              </a:rPr>
              <a:t>+</a:t>
            </a:r>
            <a:r>
              <a:rPr sz="1800" spc="-35" dirty="0">
                <a:latin typeface="Arial"/>
                <a:cs typeface="Arial"/>
              </a:rPr>
              <a:t> </a:t>
            </a:r>
            <a:r>
              <a:rPr sz="1800" spc="5" dirty="0">
                <a:latin typeface="Arial"/>
                <a:cs typeface="Arial"/>
              </a:rPr>
              <a:t>q2</a:t>
            </a:r>
            <a:r>
              <a:rPr sz="1800" dirty="0">
                <a:latin typeface="宋体"/>
                <a:cs typeface="宋体"/>
              </a:rPr>
              <a:t>。若</a:t>
            </a:r>
            <a:r>
              <a:rPr sz="1800" dirty="0">
                <a:latin typeface="Arial"/>
                <a:cs typeface="Arial"/>
              </a:rPr>
              <a:t>L1</a:t>
            </a:r>
            <a:r>
              <a:rPr sz="1800" dirty="0">
                <a:latin typeface="宋体"/>
                <a:cs typeface="宋体"/>
              </a:rPr>
              <a:t>和</a:t>
            </a:r>
            <a:r>
              <a:rPr sz="1800" dirty="0">
                <a:latin typeface="Arial"/>
                <a:cs typeface="Arial"/>
              </a:rPr>
              <a:t>L2</a:t>
            </a:r>
            <a:r>
              <a:rPr sz="1800" dirty="0">
                <a:latin typeface="宋体"/>
                <a:cs typeface="宋体"/>
              </a:rPr>
              <a:t>表示机器人杆</a:t>
            </a:r>
            <a:r>
              <a:rPr sz="1800" spc="5" dirty="0">
                <a:latin typeface="宋体"/>
                <a:cs typeface="宋体"/>
              </a:rPr>
              <a:t>件</a:t>
            </a:r>
            <a:r>
              <a:rPr sz="1800" dirty="0">
                <a:latin typeface="Arial"/>
                <a:cs typeface="Arial"/>
              </a:rPr>
              <a:t>1</a:t>
            </a:r>
            <a:r>
              <a:rPr sz="1800" dirty="0">
                <a:latin typeface="宋体"/>
                <a:cs typeface="宋体"/>
              </a:rPr>
              <a:t>和杆件</a:t>
            </a:r>
            <a:r>
              <a:rPr sz="1800" dirty="0">
                <a:latin typeface="Arial"/>
                <a:cs typeface="Arial"/>
              </a:rPr>
              <a:t>2</a:t>
            </a:r>
            <a:r>
              <a:rPr sz="1800" dirty="0">
                <a:latin typeface="宋体"/>
                <a:cs typeface="宋体"/>
              </a:rPr>
              <a:t>的长度，</a:t>
            </a:r>
            <a:r>
              <a:rPr sz="1800" dirty="0">
                <a:latin typeface="Arial"/>
                <a:cs typeface="Arial"/>
              </a:rPr>
              <a:t>q1</a:t>
            </a:r>
            <a:r>
              <a:rPr sz="1800" dirty="0">
                <a:latin typeface="宋体"/>
                <a:cs typeface="宋体"/>
              </a:rPr>
              <a:t>和</a:t>
            </a:r>
            <a:r>
              <a:rPr sz="1800" spc="-10" dirty="0">
                <a:latin typeface="Arial"/>
                <a:cs typeface="Arial"/>
              </a:rPr>
              <a:t>q2</a:t>
            </a:r>
            <a:r>
              <a:rPr sz="1800" dirty="0">
                <a:latin typeface="宋体"/>
                <a:cs typeface="宋体"/>
              </a:rPr>
              <a:t>表 </a:t>
            </a:r>
            <a:r>
              <a:rPr sz="1800" spc="-5" dirty="0">
                <a:latin typeface="宋体"/>
                <a:cs typeface="宋体"/>
              </a:rPr>
              <a:t>示机器人关</a:t>
            </a:r>
            <a:r>
              <a:rPr sz="1800" dirty="0">
                <a:latin typeface="宋体"/>
                <a:cs typeface="宋体"/>
              </a:rPr>
              <a:t>节</a:t>
            </a:r>
            <a:r>
              <a:rPr sz="1800" spc="5" dirty="0">
                <a:latin typeface="Arial"/>
                <a:cs typeface="Arial"/>
              </a:rPr>
              <a:t>1</a:t>
            </a:r>
            <a:r>
              <a:rPr sz="1800" spc="-5" dirty="0">
                <a:latin typeface="宋体"/>
                <a:cs typeface="宋体"/>
              </a:rPr>
              <a:t>和关节</a:t>
            </a:r>
            <a:r>
              <a:rPr sz="1800" spc="5" dirty="0">
                <a:latin typeface="Arial"/>
                <a:cs typeface="Arial"/>
              </a:rPr>
              <a:t>2</a:t>
            </a:r>
            <a:r>
              <a:rPr sz="1800" dirty="0">
                <a:latin typeface="宋体"/>
                <a:cs typeface="宋体"/>
              </a:rPr>
              <a:t>的转角</a:t>
            </a:r>
            <a:r>
              <a:rPr sz="1800" spc="-25" dirty="0">
                <a:latin typeface="宋体"/>
                <a:cs typeface="宋体"/>
              </a:rPr>
              <a:t>，</a:t>
            </a:r>
            <a:r>
              <a:rPr sz="1800" spc="-25" dirty="0">
                <a:latin typeface="Arial"/>
                <a:cs typeface="Arial"/>
              </a:rPr>
              <a:t>x</a:t>
            </a:r>
            <a:r>
              <a:rPr sz="1800" spc="-5" dirty="0">
                <a:latin typeface="宋体"/>
                <a:cs typeface="宋体"/>
              </a:rPr>
              <a:t>和</a:t>
            </a:r>
            <a:r>
              <a:rPr sz="1800" spc="-15" dirty="0">
                <a:latin typeface="Arial"/>
                <a:cs typeface="Arial"/>
              </a:rPr>
              <a:t>y</a:t>
            </a:r>
            <a:r>
              <a:rPr sz="1800" spc="-5" dirty="0">
                <a:latin typeface="宋体"/>
                <a:cs typeface="宋体"/>
              </a:rPr>
              <a:t>表示机器人末端执行器的指定位置，则</a:t>
            </a:r>
            <a:endParaRPr sz="1800">
              <a:latin typeface="宋体"/>
              <a:cs typeface="宋体"/>
            </a:endParaRPr>
          </a:p>
          <a:p>
            <a:pPr marL="12700">
              <a:lnSpc>
                <a:spcPct val="100000"/>
              </a:lnSpc>
            </a:pPr>
            <a:r>
              <a:rPr sz="1800" spc="-35" dirty="0">
                <a:latin typeface="Arial"/>
                <a:cs typeface="Arial"/>
              </a:rPr>
              <a:t>MATLAB</a:t>
            </a:r>
            <a:r>
              <a:rPr sz="1800" dirty="0">
                <a:latin typeface="宋体"/>
                <a:cs typeface="宋体"/>
              </a:rPr>
              <a:t>符号计算程序如下：</a:t>
            </a:r>
            <a:endParaRPr sz="1800">
              <a:latin typeface="宋体"/>
              <a:cs typeface="宋体"/>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7876"/>
            <a:ext cx="8177530" cy="5749290"/>
          </a:xfrm>
          <a:prstGeom prst="rect">
            <a:avLst/>
          </a:prstGeom>
        </p:spPr>
        <p:txBody>
          <a:bodyPr vert="horz" wrap="square" lIns="0" tIns="165735" rIns="0" bIns="0" rtlCol="0">
            <a:spAutoFit/>
          </a:bodyPr>
          <a:lstStyle/>
          <a:p>
            <a:pPr marL="13970">
              <a:lnSpc>
                <a:spcPct val="100000"/>
              </a:lnSpc>
              <a:spcBef>
                <a:spcPts val="1305"/>
              </a:spcBef>
            </a:pPr>
            <a:r>
              <a:rPr sz="2800" b="1" spc="15" dirty="0">
                <a:solidFill>
                  <a:srgbClr val="333399"/>
                </a:solidFill>
                <a:latin typeface="宋体"/>
                <a:cs typeface="宋体"/>
              </a:rPr>
              <a:t>两自由度</a:t>
            </a:r>
            <a:r>
              <a:rPr sz="2800" b="1" spc="-5" dirty="0">
                <a:solidFill>
                  <a:srgbClr val="333399"/>
                </a:solidFill>
                <a:latin typeface="宋体"/>
                <a:cs typeface="宋体"/>
              </a:rPr>
              <a:t>机器</a:t>
            </a:r>
            <a:r>
              <a:rPr sz="2800" b="1" spc="5" dirty="0">
                <a:solidFill>
                  <a:srgbClr val="333399"/>
                </a:solidFill>
                <a:latin typeface="宋体"/>
                <a:cs typeface="宋体"/>
              </a:rPr>
              <a:t>人</a:t>
            </a:r>
            <a:r>
              <a:rPr sz="2800" b="1" spc="-5"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a:lnSpc>
                <a:spcPct val="100000"/>
              </a:lnSpc>
              <a:spcBef>
                <a:spcPts val="770"/>
              </a:spcBef>
            </a:pPr>
            <a:r>
              <a:rPr sz="1800" dirty="0">
                <a:latin typeface="Arial"/>
                <a:cs typeface="Arial"/>
              </a:rPr>
              <a:t>syms L1 L2 q1 q2 x</a:t>
            </a:r>
            <a:r>
              <a:rPr sz="1800" spc="-65" dirty="0">
                <a:latin typeface="Arial"/>
                <a:cs typeface="Arial"/>
              </a:rPr>
              <a:t> </a:t>
            </a:r>
            <a:r>
              <a:rPr sz="1800" dirty="0">
                <a:latin typeface="Arial"/>
                <a:cs typeface="Arial"/>
              </a:rPr>
              <a:t>y</a:t>
            </a:r>
            <a:endParaRPr sz="1800">
              <a:latin typeface="Arial"/>
              <a:cs typeface="Arial"/>
            </a:endParaRPr>
          </a:p>
          <a:p>
            <a:pPr marL="12700" marR="3582035">
              <a:lnSpc>
                <a:spcPct val="100000"/>
              </a:lnSpc>
            </a:pPr>
            <a:r>
              <a:rPr sz="1800" dirty="0">
                <a:latin typeface="Arial"/>
                <a:cs typeface="Arial"/>
              </a:rPr>
              <a:t>eqn1 = x == L1 * cos(q1) + L2 * cos(q1 +</a:t>
            </a:r>
            <a:r>
              <a:rPr sz="1800" spc="-235" dirty="0">
                <a:latin typeface="Arial"/>
                <a:cs typeface="Arial"/>
              </a:rPr>
              <a:t> </a:t>
            </a:r>
            <a:r>
              <a:rPr sz="1800" dirty="0">
                <a:latin typeface="Arial"/>
                <a:cs typeface="Arial"/>
              </a:rPr>
              <a:t>q2);  eqn2 = y == L1 </a:t>
            </a:r>
            <a:r>
              <a:rPr sz="1800" spc="-5" dirty="0">
                <a:latin typeface="Arial"/>
                <a:cs typeface="Arial"/>
              </a:rPr>
              <a:t>* </a:t>
            </a:r>
            <a:r>
              <a:rPr sz="1800" dirty="0">
                <a:latin typeface="Arial"/>
                <a:cs typeface="Arial"/>
              </a:rPr>
              <a:t>sin(q1) + L2 </a:t>
            </a:r>
            <a:r>
              <a:rPr sz="1800" spc="-5" dirty="0">
                <a:latin typeface="Arial"/>
                <a:cs typeface="Arial"/>
              </a:rPr>
              <a:t>* </a:t>
            </a:r>
            <a:r>
              <a:rPr sz="1800" dirty="0">
                <a:latin typeface="Arial"/>
                <a:cs typeface="Arial"/>
              </a:rPr>
              <a:t>sin(q1 + q2);  [q1, q2] = solve(eqn1, eqn2, q1,</a:t>
            </a:r>
            <a:r>
              <a:rPr sz="1800" spc="-175" dirty="0">
                <a:latin typeface="Arial"/>
                <a:cs typeface="Arial"/>
              </a:rPr>
              <a:t> </a:t>
            </a:r>
            <a:r>
              <a:rPr sz="1800" dirty="0">
                <a:latin typeface="Arial"/>
                <a:cs typeface="Arial"/>
              </a:rPr>
              <a:t>q2)</a:t>
            </a:r>
            <a:endParaRPr sz="1800">
              <a:latin typeface="Arial"/>
              <a:cs typeface="Arial"/>
            </a:endParaRPr>
          </a:p>
          <a:p>
            <a:pPr marL="12700">
              <a:lnSpc>
                <a:spcPct val="100000"/>
              </a:lnSpc>
              <a:spcBef>
                <a:spcPts val="1035"/>
              </a:spcBef>
            </a:pPr>
            <a:r>
              <a:rPr sz="1800" spc="-5" dirty="0">
                <a:latin typeface="宋体"/>
                <a:cs typeface="宋体"/>
              </a:rPr>
              <a:t>进而</a:t>
            </a:r>
            <a:r>
              <a:rPr sz="1800" dirty="0">
                <a:latin typeface="宋体"/>
                <a:cs typeface="宋体"/>
              </a:rPr>
              <a:t>从</a:t>
            </a:r>
            <a:r>
              <a:rPr sz="1800" spc="5" dirty="0">
                <a:latin typeface="Arial"/>
                <a:cs typeface="Arial"/>
              </a:rPr>
              <a:t>Simulink</a:t>
            </a:r>
            <a:r>
              <a:rPr sz="1800" spc="-5" dirty="0">
                <a:latin typeface="宋体"/>
                <a:cs typeface="宋体"/>
              </a:rPr>
              <a:t>平台中调</a:t>
            </a:r>
            <a:r>
              <a:rPr sz="1800" dirty="0">
                <a:latin typeface="宋体"/>
                <a:cs typeface="宋体"/>
              </a:rPr>
              <a:t>入</a:t>
            </a:r>
            <a:r>
              <a:rPr sz="1800" spc="-35" dirty="0">
                <a:latin typeface="Arial"/>
                <a:cs typeface="Arial"/>
              </a:rPr>
              <a:t>MATLAB</a:t>
            </a:r>
            <a:r>
              <a:rPr sz="1800" spc="-10" dirty="0">
                <a:latin typeface="Arial"/>
                <a:cs typeface="Arial"/>
              </a:rPr>
              <a:t> </a:t>
            </a:r>
            <a:r>
              <a:rPr sz="1800" spc="5" dirty="0">
                <a:latin typeface="Arial"/>
                <a:cs typeface="Arial"/>
              </a:rPr>
              <a:t>Function</a:t>
            </a:r>
            <a:r>
              <a:rPr sz="1800" spc="-5" dirty="0">
                <a:latin typeface="宋体"/>
                <a:cs typeface="宋体"/>
              </a:rPr>
              <a:t>模块，双击模块图标，填写以下机</a:t>
            </a:r>
            <a:endParaRPr sz="1800">
              <a:latin typeface="宋体"/>
              <a:cs typeface="宋体"/>
            </a:endParaRPr>
          </a:p>
          <a:p>
            <a:pPr marL="12700">
              <a:lnSpc>
                <a:spcPct val="100000"/>
              </a:lnSpc>
              <a:spcBef>
                <a:spcPts val="5"/>
              </a:spcBef>
            </a:pPr>
            <a:r>
              <a:rPr sz="1800" dirty="0">
                <a:latin typeface="宋体"/>
                <a:cs typeface="宋体"/>
              </a:rPr>
              <a:t>器人运动学反解程序：</a:t>
            </a:r>
            <a:endParaRPr sz="1800">
              <a:latin typeface="宋体"/>
              <a:cs typeface="宋体"/>
            </a:endParaRPr>
          </a:p>
          <a:p>
            <a:pPr marL="12700">
              <a:lnSpc>
                <a:spcPct val="100000"/>
              </a:lnSpc>
              <a:spcBef>
                <a:spcPts val="515"/>
              </a:spcBef>
            </a:pPr>
            <a:r>
              <a:rPr sz="1500" spc="5" dirty="0">
                <a:latin typeface="Arial"/>
                <a:cs typeface="Arial"/>
              </a:rPr>
              <a:t>function [q1,q2] =</a:t>
            </a:r>
            <a:r>
              <a:rPr sz="1500" spc="-180" dirty="0">
                <a:latin typeface="Arial"/>
                <a:cs typeface="Arial"/>
              </a:rPr>
              <a:t> </a:t>
            </a:r>
            <a:r>
              <a:rPr sz="1500" dirty="0">
                <a:latin typeface="Arial"/>
                <a:cs typeface="Arial"/>
              </a:rPr>
              <a:t>fcn(x,y)</a:t>
            </a:r>
            <a:endParaRPr sz="1500">
              <a:latin typeface="Arial"/>
              <a:cs typeface="Arial"/>
            </a:endParaRPr>
          </a:p>
          <a:p>
            <a:pPr marL="12700">
              <a:lnSpc>
                <a:spcPct val="100000"/>
              </a:lnSpc>
            </a:pPr>
            <a:r>
              <a:rPr sz="1500" spc="5" dirty="0">
                <a:latin typeface="Arial"/>
                <a:cs typeface="Arial"/>
              </a:rPr>
              <a:t>L1=1;</a:t>
            </a:r>
            <a:endParaRPr sz="1500">
              <a:latin typeface="Arial"/>
              <a:cs typeface="Arial"/>
            </a:endParaRPr>
          </a:p>
          <a:p>
            <a:pPr marL="12700">
              <a:lnSpc>
                <a:spcPct val="100000"/>
              </a:lnSpc>
              <a:spcBef>
                <a:spcPts val="5"/>
              </a:spcBef>
            </a:pPr>
            <a:r>
              <a:rPr sz="1500" spc="5" dirty="0">
                <a:latin typeface="Arial"/>
                <a:cs typeface="Arial"/>
              </a:rPr>
              <a:t>L2=0.5;</a:t>
            </a:r>
            <a:endParaRPr sz="1500">
              <a:latin typeface="Arial"/>
              <a:cs typeface="Arial"/>
            </a:endParaRPr>
          </a:p>
          <a:p>
            <a:pPr marL="12700">
              <a:lnSpc>
                <a:spcPct val="100000"/>
              </a:lnSpc>
            </a:pPr>
            <a:r>
              <a:rPr sz="1500" spc="5" dirty="0">
                <a:latin typeface="Arial"/>
                <a:cs typeface="Arial"/>
              </a:rPr>
              <a:t>q1 = 2*atan((2*L1*y + </a:t>
            </a:r>
            <a:r>
              <a:rPr sz="1500" dirty="0">
                <a:latin typeface="Arial"/>
                <a:cs typeface="Arial"/>
              </a:rPr>
              <a:t>(L1^2*((- </a:t>
            </a:r>
            <a:r>
              <a:rPr sz="1500" spc="-15" dirty="0">
                <a:latin typeface="Arial"/>
                <a:cs typeface="Arial"/>
              </a:rPr>
              <a:t>L1^2 </a:t>
            </a:r>
            <a:r>
              <a:rPr sz="1500" spc="5" dirty="0">
                <a:latin typeface="Arial"/>
                <a:cs typeface="Arial"/>
              </a:rPr>
              <a:t>+ 2*L1*L2 </a:t>
            </a:r>
            <a:r>
              <a:rPr sz="1500" dirty="0">
                <a:latin typeface="Arial"/>
                <a:cs typeface="Arial"/>
              </a:rPr>
              <a:t>- </a:t>
            </a:r>
            <a:r>
              <a:rPr sz="1500" spc="-15" dirty="0">
                <a:latin typeface="Arial"/>
                <a:cs typeface="Arial"/>
              </a:rPr>
              <a:t>L2^2 </a:t>
            </a:r>
            <a:r>
              <a:rPr sz="1500" spc="5" dirty="0">
                <a:latin typeface="Arial"/>
                <a:cs typeface="Arial"/>
              </a:rPr>
              <a:t>+ </a:t>
            </a:r>
            <a:r>
              <a:rPr sz="1500" spc="-25" dirty="0">
                <a:latin typeface="Arial"/>
                <a:cs typeface="Arial"/>
              </a:rPr>
              <a:t>x^2 </a:t>
            </a:r>
            <a:r>
              <a:rPr sz="1500" spc="5" dirty="0">
                <a:latin typeface="Arial"/>
                <a:cs typeface="Arial"/>
              </a:rPr>
              <a:t>+ </a:t>
            </a:r>
            <a:r>
              <a:rPr sz="1500" spc="-10" dirty="0">
                <a:latin typeface="Arial"/>
                <a:cs typeface="Arial"/>
              </a:rPr>
              <a:t>y^2)*(L1^2 </a:t>
            </a:r>
            <a:r>
              <a:rPr sz="1500" spc="5" dirty="0">
                <a:latin typeface="Arial"/>
                <a:cs typeface="Arial"/>
              </a:rPr>
              <a:t>+ 2*L1*L2 + </a:t>
            </a:r>
            <a:r>
              <a:rPr sz="1500" spc="-15" dirty="0">
                <a:latin typeface="Arial"/>
                <a:cs typeface="Arial"/>
              </a:rPr>
              <a:t>L2^2</a:t>
            </a:r>
            <a:r>
              <a:rPr sz="1500" spc="40" dirty="0">
                <a:latin typeface="Arial"/>
                <a:cs typeface="Arial"/>
              </a:rPr>
              <a:t> </a:t>
            </a:r>
            <a:r>
              <a:rPr sz="1500" dirty="0">
                <a:latin typeface="Arial"/>
                <a:cs typeface="Arial"/>
              </a:rPr>
              <a:t>-</a:t>
            </a:r>
            <a:endParaRPr sz="1500">
              <a:latin typeface="Arial"/>
              <a:cs typeface="Arial"/>
            </a:endParaRPr>
          </a:p>
          <a:p>
            <a:pPr marL="12700">
              <a:lnSpc>
                <a:spcPct val="100000"/>
              </a:lnSpc>
            </a:pPr>
            <a:r>
              <a:rPr sz="1500" spc="-20" dirty="0">
                <a:latin typeface="Arial"/>
                <a:cs typeface="Arial"/>
              </a:rPr>
              <a:t>x^2 </a:t>
            </a:r>
            <a:r>
              <a:rPr sz="1500" dirty="0">
                <a:latin typeface="Arial"/>
                <a:cs typeface="Arial"/>
              </a:rPr>
              <a:t>- </a:t>
            </a:r>
            <a:r>
              <a:rPr sz="1500" spc="-5" dirty="0">
                <a:latin typeface="Arial"/>
                <a:cs typeface="Arial"/>
              </a:rPr>
              <a:t>y^2))^(1/2))/(- </a:t>
            </a:r>
            <a:r>
              <a:rPr sz="1500" spc="-15" dirty="0">
                <a:latin typeface="Arial"/>
                <a:cs typeface="Arial"/>
              </a:rPr>
              <a:t>L1^2 </a:t>
            </a:r>
            <a:r>
              <a:rPr sz="1500" spc="5" dirty="0">
                <a:latin typeface="Arial"/>
                <a:cs typeface="Arial"/>
              </a:rPr>
              <a:t>+ 2*L1*L2 </a:t>
            </a:r>
            <a:r>
              <a:rPr sz="1500" dirty="0">
                <a:latin typeface="Arial"/>
                <a:cs typeface="Arial"/>
              </a:rPr>
              <a:t>- </a:t>
            </a:r>
            <a:r>
              <a:rPr sz="1500" spc="-15" dirty="0">
                <a:latin typeface="Arial"/>
                <a:cs typeface="Arial"/>
              </a:rPr>
              <a:t>L2^2 </a:t>
            </a:r>
            <a:r>
              <a:rPr sz="1500" spc="5" dirty="0">
                <a:latin typeface="Arial"/>
                <a:cs typeface="Arial"/>
              </a:rPr>
              <a:t>+ </a:t>
            </a:r>
            <a:r>
              <a:rPr sz="1500" spc="-20" dirty="0">
                <a:latin typeface="Arial"/>
                <a:cs typeface="Arial"/>
              </a:rPr>
              <a:t>x^2 </a:t>
            </a:r>
            <a:r>
              <a:rPr sz="1500" spc="5" dirty="0">
                <a:latin typeface="Arial"/>
                <a:cs typeface="Arial"/>
              </a:rPr>
              <a:t>+ </a:t>
            </a:r>
            <a:r>
              <a:rPr sz="1500" spc="-15" dirty="0">
                <a:latin typeface="Arial"/>
                <a:cs typeface="Arial"/>
              </a:rPr>
              <a:t>y^2) </a:t>
            </a:r>
            <a:r>
              <a:rPr sz="1500" spc="5" dirty="0">
                <a:latin typeface="Arial"/>
                <a:cs typeface="Arial"/>
              </a:rPr>
              <a:t>+ </a:t>
            </a:r>
            <a:r>
              <a:rPr sz="1500" spc="-5" dirty="0">
                <a:latin typeface="Arial"/>
                <a:cs typeface="Arial"/>
              </a:rPr>
              <a:t>(L2^2*((- </a:t>
            </a:r>
            <a:r>
              <a:rPr sz="1500" spc="-15" dirty="0">
                <a:latin typeface="Arial"/>
                <a:cs typeface="Arial"/>
              </a:rPr>
              <a:t>L1^2 </a:t>
            </a:r>
            <a:r>
              <a:rPr sz="1500" spc="5" dirty="0">
                <a:latin typeface="Arial"/>
                <a:cs typeface="Arial"/>
              </a:rPr>
              <a:t>+ 2*L1*L2 </a:t>
            </a:r>
            <a:r>
              <a:rPr sz="1500" dirty="0">
                <a:latin typeface="Arial"/>
                <a:cs typeface="Arial"/>
              </a:rPr>
              <a:t>- </a:t>
            </a:r>
            <a:r>
              <a:rPr sz="1500" spc="-10" dirty="0">
                <a:latin typeface="Arial"/>
                <a:cs typeface="Arial"/>
              </a:rPr>
              <a:t>L2^2 </a:t>
            </a:r>
            <a:r>
              <a:rPr sz="1500" spc="5" dirty="0">
                <a:latin typeface="Arial"/>
                <a:cs typeface="Arial"/>
              </a:rPr>
              <a:t>+</a:t>
            </a:r>
            <a:r>
              <a:rPr sz="1500" spc="305" dirty="0">
                <a:latin typeface="Arial"/>
                <a:cs typeface="Arial"/>
              </a:rPr>
              <a:t> </a:t>
            </a:r>
            <a:r>
              <a:rPr sz="1500" spc="-20" dirty="0">
                <a:latin typeface="Arial"/>
                <a:cs typeface="Arial"/>
              </a:rPr>
              <a:t>x^2</a:t>
            </a:r>
            <a:endParaRPr sz="1500">
              <a:latin typeface="Arial"/>
              <a:cs typeface="Arial"/>
            </a:endParaRPr>
          </a:p>
          <a:p>
            <a:pPr marL="12700" marR="5080">
              <a:lnSpc>
                <a:spcPct val="100000"/>
              </a:lnSpc>
            </a:pPr>
            <a:r>
              <a:rPr sz="1500" spc="5" dirty="0">
                <a:latin typeface="Arial"/>
                <a:cs typeface="Arial"/>
              </a:rPr>
              <a:t>+ </a:t>
            </a:r>
            <a:r>
              <a:rPr sz="1500" spc="-10" dirty="0">
                <a:latin typeface="Arial"/>
                <a:cs typeface="Arial"/>
              </a:rPr>
              <a:t>y^2)*(L1^2 </a:t>
            </a:r>
            <a:r>
              <a:rPr sz="1500" spc="5" dirty="0">
                <a:latin typeface="Arial"/>
                <a:cs typeface="Arial"/>
              </a:rPr>
              <a:t>+ 2*L1*L2 + </a:t>
            </a:r>
            <a:r>
              <a:rPr sz="1500" spc="-15" dirty="0">
                <a:latin typeface="Arial"/>
                <a:cs typeface="Arial"/>
              </a:rPr>
              <a:t>L2^2 </a:t>
            </a:r>
            <a:r>
              <a:rPr sz="1500" dirty="0">
                <a:latin typeface="Arial"/>
                <a:cs typeface="Arial"/>
              </a:rPr>
              <a:t>- </a:t>
            </a:r>
            <a:r>
              <a:rPr sz="1500" spc="-25" dirty="0">
                <a:latin typeface="Arial"/>
                <a:cs typeface="Arial"/>
              </a:rPr>
              <a:t>x^2 </a:t>
            </a:r>
            <a:r>
              <a:rPr sz="1500" dirty="0">
                <a:latin typeface="Arial"/>
                <a:cs typeface="Arial"/>
              </a:rPr>
              <a:t>- </a:t>
            </a:r>
            <a:r>
              <a:rPr sz="1500" spc="-5" dirty="0">
                <a:latin typeface="Arial"/>
                <a:cs typeface="Arial"/>
              </a:rPr>
              <a:t>y^2))^(1/2))/(- </a:t>
            </a:r>
            <a:r>
              <a:rPr sz="1500" spc="-15" dirty="0">
                <a:latin typeface="Arial"/>
                <a:cs typeface="Arial"/>
              </a:rPr>
              <a:t>L1^2 </a:t>
            </a:r>
            <a:r>
              <a:rPr sz="1500" spc="5" dirty="0">
                <a:latin typeface="Arial"/>
                <a:cs typeface="Arial"/>
              </a:rPr>
              <a:t>+ 2*L1*L2 </a:t>
            </a:r>
            <a:r>
              <a:rPr sz="1500" dirty="0">
                <a:latin typeface="Arial"/>
                <a:cs typeface="Arial"/>
              </a:rPr>
              <a:t>- </a:t>
            </a:r>
            <a:r>
              <a:rPr sz="1500" spc="-15" dirty="0">
                <a:latin typeface="Arial"/>
                <a:cs typeface="Arial"/>
              </a:rPr>
              <a:t>L2^2 </a:t>
            </a:r>
            <a:r>
              <a:rPr sz="1500" spc="5" dirty="0">
                <a:latin typeface="Arial"/>
                <a:cs typeface="Arial"/>
              </a:rPr>
              <a:t>+ </a:t>
            </a:r>
            <a:r>
              <a:rPr sz="1500" spc="-25" dirty="0">
                <a:latin typeface="Arial"/>
                <a:cs typeface="Arial"/>
              </a:rPr>
              <a:t>x^2 </a:t>
            </a:r>
            <a:r>
              <a:rPr sz="1500" spc="5" dirty="0">
                <a:latin typeface="Arial"/>
                <a:cs typeface="Arial"/>
              </a:rPr>
              <a:t>+ </a:t>
            </a:r>
            <a:r>
              <a:rPr sz="1500" spc="-15" dirty="0">
                <a:latin typeface="Arial"/>
                <a:cs typeface="Arial"/>
              </a:rPr>
              <a:t>y^2) </a:t>
            </a:r>
            <a:r>
              <a:rPr sz="1500" dirty="0">
                <a:latin typeface="Arial"/>
                <a:cs typeface="Arial"/>
              </a:rPr>
              <a:t>- </a:t>
            </a:r>
            <a:r>
              <a:rPr sz="1500" spc="-5" dirty="0">
                <a:latin typeface="Arial"/>
                <a:cs typeface="Arial"/>
              </a:rPr>
              <a:t>(x^2*((-  </a:t>
            </a:r>
            <a:r>
              <a:rPr sz="1500" spc="-15" dirty="0">
                <a:latin typeface="Arial"/>
                <a:cs typeface="Arial"/>
              </a:rPr>
              <a:t>L1^2 </a:t>
            </a:r>
            <a:r>
              <a:rPr sz="1500" spc="5" dirty="0">
                <a:latin typeface="Arial"/>
                <a:cs typeface="Arial"/>
              </a:rPr>
              <a:t>+ 2*L1*L2 </a:t>
            </a:r>
            <a:r>
              <a:rPr sz="1500" dirty="0">
                <a:latin typeface="Arial"/>
                <a:cs typeface="Arial"/>
              </a:rPr>
              <a:t>- </a:t>
            </a:r>
            <a:r>
              <a:rPr sz="1500" spc="-15" dirty="0">
                <a:latin typeface="Arial"/>
                <a:cs typeface="Arial"/>
              </a:rPr>
              <a:t>L2^2 </a:t>
            </a:r>
            <a:r>
              <a:rPr sz="1500" spc="5" dirty="0">
                <a:latin typeface="Arial"/>
                <a:cs typeface="Arial"/>
              </a:rPr>
              <a:t>+ </a:t>
            </a:r>
            <a:r>
              <a:rPr sz="1500" spc="-25" dirty="0">
                <a:latin typeface="Arial"/>
                <a:cs typeface="Arial"/>
              </a:rPr>
              <a:t>x^2 </a:t>
            </a:r>
            <a:r>
              <a:rPr sz="1500" spc="5" dirty="0">
                <a:latin typeface="Arial"/>
                <a:cs typeface="Arial"/>
              </a:rPr>
              <a:t>+ </a:t>
            </a:r>
            <a:r>
              <a:rPr sz="1500" spc="-10" dirty="0">
                <a:latin typeface="Arial"/>
                <a:cs typeface="Arial"/>
              </a:rPr>
              <a:t>y^2)*(L1^2 </a:t>
            </a:r>
            <a:r>
              <a:rPr sz="1500" spc="5" dirty="0">
                <a:latin typeface="Arial"/>
                <a:cs typeface="Arial"/>
              </a:rPr>
              <a:t>+ 2*L1*L2 + </a:t>
            </a:r>
            <a:r>
              <a:rPr sz="1500" spc="-15" dirty="0">
                <a:latin typeface="Arial"/>
                <a:cs typeface="Arial"/>
              </a:rPr>
              <a:t>L2^2 </a:t>
            </a:r>
            <a:r>
              <a:rPr sz="1500" dirty="0">
                <a:latin typeface="Arial"/>
                <a:cs typeface="Arial"/>
              </a:rPr>
              <a:t>- </a:t>
            </a:r>
            <a:r>
              <a:rPr sz="1500" spc="-20" dirty="0">
                <a:latin typeface="Arial"/>
                <a:cs typeface="Arial"/>
              </a:rPr>
              <a:t>x^2 </a:t>
            </a:r>
            <a:r>
              <a:rPr sz="1500" dirty="0">
                <a:latin typeface="Arial"/>
                <a:cs typeface="Arial"/>
              </a:rPr>
              <a:t>- </a:t>
            </a:r>
            <a:r>
              <a:rPr sz="1500" spc="-5" dirty="0">
                <a:latin typeface="Arial"/>
                <a:cs typeface="Arial"/>
              </a:rPr>
              <a:t>y^2))^(1/2))/(- </a:t>
            </a:r>
            <a:r>
              <a:rPr sz="1500" spc="-15" dirty="0">
                <a:latin typeface="Arial"/>
                <a:cs typeface="Arial"/>
              </a:rPr>
              <a:t>L1^2 </a:t>
            </a:r>
            <a:r>
              <a:rPr sz="1500" spc="5" dirty="0">
                <a:latin typeface="Arial"/>
                <a:cs typeface="Arial"/>
              </a:rPr>
              <a:t>+</a:t>
            </a:r>
            <a:r>
              <a:rPr sz="1500" spc="345" dirty="0">
                <a:latin typeface="Arial"/>
                <a:cs typeface="Arial"/>
              </a:rPr>
              <a:t> </a:t>
            </a:r>
            <a:r>
              <a:rPr sz="1500" dirty="0">
                <a:latin typeface="Arial"/>
                <a:cs typeface="Arial"/>
              </a:rPr>
              <a:t>2*L1*L2</a:t>
            </a:r>
            <a:endParaRPr sz="1500">
              <a:latin typeface="Arial"/>
              <a:cs typeface="Arial"/>
            </a:endParaRPr>
          </a:p>
          <a:p>
            <a:pPr marL="12700">
              <a:lnSpc>
                <a:spcPct val="100000"/>
              </a:lnSpc>
            </a:pPr>
            <a:r>
              <a:rPr sz="1500" dirty="0">
                <a:latin typeface="Arial"/>
                <a:cs typeface="Arial"/>
              </a:rPr>
              <a:t>- </a:t>
            </a:r>
            <a:r>
              <a:rPr sz="1500" spc="-15" dirty="0">
                <a:latin typeface="Arial"/>
                <a:cs typeface="Arial"/>
              </a:rPr>
              <a:t>L2^2 </a:t>
            </a:r>
            <a:r>
              <a:rPr sz="1500" spc="5" dirty="0">
                <a:latin typeface="Arial"/>
                <a:cs typeface="Arial"/>
              </a:rPr>
              <a:t>+ </a:t>
            </a:r>
            <a:r>
              <a:rPr sz="1500" spc="-20" dirty="0">
                <a:latin typeface="Arial"/>
                <a:cs typeface="Arial"/>
              </a:rPr>
              <a:t>x^2 </a:t>
            </a:r>
            <a:r>
              <a:rPr sz="1500" spc="5" dirty="0">
                <a:latin typeface="Arial"/>
                <a:cs typeface="Arial"/>
              </a:rPr>
              <a:t>+ </a:t>
            </a:r>
            <a:r>
              <a:rPr sz="1500" spc="-15" dirty="0">
                <a:latin typeface="Arial"/>
                <a:cs typeface="Arial"/>
              </a:rPr>
              <a:t>y^2) </a:t>
            </a:r>
            <a:r>
              <a:rPr sz="1500" dirty="0">
                <a:latin typeface="Arial"/>
                <a:cs typeface="Arial"/>
              </a:rPr>
              <a:t>- </a:t>
            </a:r>
            <a:r>
              <a:rPr sz="1500" spc="-5" dirty="0">
                <a:latin typeface="Arial"/>
                <a:cs typeface="Arial"/>
              </a:rPr>
              <a:t>(y^2*((- </a:t>
            </a:r>
            <a:r>
              <a:rPr sz="1500" spc="-15" dirty="0">
                <a:latin typeface="Arial"/>
                <a:cs typeface="Arial"/>
              </a:rPr>
              <a:t>L1^2 </a:t>
            </a:r>
            <a:r>
              <a:rPr sz="1500" spc="5" dirty="0">
                <a:latin typeface="Arial"/>
                <a:cs typeface="Arial"/>
              </a:rPr>
              <a:t>+ 2*L1*L2 </a:t>
            </a:r>
            <a:r>
              <a:rPr sz="1500" dirty="0">
                <a:latin typeface="Arial"/>
                <a:cs typeface="Arial"/>
              </a:rPr>
              <a:t>- </a:t>
            </a:r>
            <a:r>
              <a:rPr sz="1500" spc="-15" dirty="0">
                <a:latin typeface="Arial"/>
                <a:cs typeface="Arial"/>
              </a:rPr>
              <a:t>L2^2 </a:t>
            </a:r>
            <a:r>
              <a:rPr sz="1500" spc="5" dirty="0">
                <a:latin typeface="Arial"/>
                <a:cs typeface="Arial"/>
              </a:rPr>
              <a:t>+ </a:t>
            </a:r>
            <a:r>
              <a:rPr sz="1500" spc="-20" dirty="0">
                <a:latin typeface="Arial"/>
                <a:cs typeface="Arial"/>
              </a:rPr>
              <a:t>x^2 </a:t>
            </a:r>
            <a:r>
              <a:rPr sz="1500" spc="5" dirty="0">
                <a:latin typeface="Arial"/>
                <a:cs typeface="Arial"/>
              </a:rPr>
              <a:t>+ </a:t>
            </a:r>
            <a:r>
              <a:rPr sz="1500" spc="-10" dirty="0">
                <a:latin typeface="Arial"/>
                <a:cs typeface="Arial"/>
              </a:rPr>
              <a:t>y^2)*(L1^2 </a:t>
            </a:r>
            <a:r>
              <a:rPr sz="1500" spc="5" dirty="0">
                <a:latin typeface="Arial"/>
                <a:cs typeface="Arial"/>
              </a:rPr>
              <a:t>+ 2*L1*L2 + </a:t>
            </a:r>
            <a:r>
              <a:rPr sz="1500" spc="-15" dirty="0">
                <a:latin typeface="Arial"/>
                <a:cs typeface="Arial"/>
              </a:rPr>
              <a:t>L2^2 </a:t>
            </a:r>
            <a:r>
              <a:rPr sz="1500" dirty="0">
                <a:latin typeface="Arial"/>
                <a:cs typeface="Arial"/>
              </a:rPr>
              <a:t>- </a:t>
            </a:r>
            <a:r>
              <a:rPr sz="1500" spc="-20" dirty="0">
                <a:latin typeface="Arial"/>
                <a:cs typeface="Arial"/>
              </a:rPr>
              <a:t>x^2</a:t>
            </a:r>
            <a:r>
              <a:rPr sz="1500" spc="15" dirty="0">
                <a:latin typeface="Arial"/>
                <a:cs typeface="Arial"/>
              </a:rPr>
              <a:t> </a:t>
            </a:r>
            <a:r>
              <a:rPr sz="1500" dirty="0">
                <a:latin typeface="Arial"/>
                <a:cs typeface="Arial"/>
              </a:rPr>
              <a:t>-</a:t>
            </a:r>
            <a:endParaRPr sz="1500">
              <a:latin typeface="Arial"/>
              <a:cs typeface="Arial"/>
            </a:endParaRPr>
          </a:p>
          <a:p>
            <a:pPr marL="12700">
              <a:lnSpc>
                <a:spcPct val="100000"/>
              </a:lnSpc>
              <a:spcBef>
                <a:spcPts val="5"/>
              </a:spcBef>
            </a:pPr>
            <a:r>
              <a:rPr sz="1500" spc="-5" dirty="0">
                <a:latin typeface="Arial"/>
                <a:cs typeface="Arial"/>
              </a:rPr>
              <a:t>y^2))^(1/2))/(- </a:t>
            </a:r>
            <a:r>
              <a:rPr sz="1500" spc="-15" dirty="0">
                <a:latin typeface="Arial"/>
                <a:cs typeface="Arial"/>
              </a:rPr>
              <a:t>L1^2 </a:t>
            </a:r>
            <a:r>
              <a:rPr sz="1500" spc="5" dirty="0">
                <a:latin typeface="Arial"/>
                <a:cs typeface="Arial"/>
              </a:rPr>
              <a:t>+ 2*L1*L2 </a:t>
            </a:r>
            <a:r>
              <a:rPr sz="1500" dirty="0">
                <a:latin typeface="Arial"/>
                <a:cs typeface="Arial"/>
              </a:rPr>
              <a:t>- </a:t>
            </a:r>
            <a:r>
              <a:rPr sz="1500" spc="-15" dirty="0">
                <a:latin typeface="Arial"/>
                <a:cs typeface="Arial"/>
              </a:rPr>
              <a:t>L2^2 </a:t>
            </a:r>
            <a:r>
              <a:rPr sz="1500" spc="5" dirty="0">
                <a:latin typeface="Arial"/>
                <a:cs typeface="Arial"/>
              </a:rPr>
              <a:t>+ </a:t>
            </a:r>
            <a:r>
              <a:rPr sz="1500" spc="-25" dirty="0">
                <a:latin typeface="Arial"/>
                <a:cs typeface="Arial"/>
              </a:rPr>
              <a:t>x^2 </a:t>
            </a:r>
            <a:r>
              <a:rPr sz="1500" spc="5" dirty="0">
                <a:latin typeface="Arial"/>
                <a:cs typeface="Arial"/>
              </a:rPr>
              <a:t>+ </a:t>
            </a:r>
            <a:r>
              <a:rPr sz="1500" spc="-15" dirty="0">
                <a:latin typeface="Arial"/>
                <a:cs typeface="Arial"/>
              </a:rPr>
              <a:t>y^2) </a:t>
            </a:r>
            <a:r>
              <a:rPr sz="1500" dirty="0">
                <a:latin typeface="Arial"/>
                <a:cs typeface="Arial"/>
              </a:rPr>
              <a:t>- </a:t>
            </a:r>
            <a:r>
              <a:rPr sz="1500" spc="5" dirty="0">
                <a:latin typeface="Arial"/>
                <a:cs typeface="Arial"/>
              </a:rPr>
              <a:t>(2*L1*L2*((- </a:t>
            </a:r>
            <a:r>
              <a:rPr sz="1500" spc="-15" dirty="0">
                <a:latin typeface="Arial"/>
                <a:cs typeface="Arial"/>
              </a:rPr>
              <a:t>L1^2 </a:t>
            </a:r>
            <a:r>
              <a:rPr sz="1500" spc="5" dirty="0">
                <a:latin typeface="Arial"/>
                <a:cs typeface="Arial"/>
              </a:rPr>
              <a:t>+ 2*L1*L2 </a:t>
            </a:r>
            <a:r>
              <a:rPr sz="1500" dirty="0">
                <a:latin typeface="Arial"/>
                <a:cs typeface="Arial"/>
              </a:rPr>
              <a:t>- </a:t>
            </a:r>
            <a:r>
              <a:rPr sz="1500" spc="-15" dirty="0">
                <a:latin typeface="Arial"/>
                <a:cs typeface="Arial"/>
              </a:rPr>
              <a:t>L2^2 </a:t>
            </a:r>
            <a:r>
              <a:rPr sz="1500" spc="5" dirty="0">
                <a:latin typeface="Arial"/>
                <a:cs typeface="Arial"/>
              </a:rPr>
              <a:t>+ </a:t>
            </a:r>
            <a:r>
              <a:rPr sz="1500" spc="-25" dirty="0">
                <a:latin typeface="Arial"/>
                <a:cs typeface="Arial"/>
              </a:rPr>
              <a:t>x^2</a:t>
            </a:r>
            <a:r>
              <a:rPr sz="1500" spc="225" dirty="0">
                <a:latin typeface="Arial"/>
                <a:cs typeface="Arial"/>
              </a:rPr>
              <a:t> </a:t>
            </a:r>
            <a:r>
              <a:rPr sz="1500" spc="5" dirty="0">
                <a:latin typeface="Arial"/>
                <a:cs typeface="Arial"/>
              </a:rPr>
              <a:t>+</a:t>
            </a:r>
            <a:endParaRPr sz="1500">
              <a:latin typeface="Arial"/>
              <a:cs typeface="Arial"/>
            </a:endParaRPr>
          </a:p>
          <a:p>
            <a:pPr marL="12700">
              <a:lnSpc>
                <a:spcPct val="100000"/>
              </a:lnSpc>
            </a:pPr>
            <a:r>
              <a:rPr sz="1500" spc="-10" dirty="0">
                <a:latin typeface="Arial"/>
                <a:cs typeface="Arial"/>
              </a:rPr>
              <a:t>y^2)*(L1^2 </a:t>
            </a:r>
            <a:r>
              <a:rPr sz="1500" spc="5" dirty="0">
                <a:latin typeface="Arial"/>
                <a:cs typeface="Arial"/>
              </a:rPr>
              <a:t>+ 2*L1*L2 + </a:t>
            </a:r>
            <a:r>
              <a:rPr sz="1500" spc="-15" dirty="0">
                <a:latin typeface="Arial"/>
                <a:cs typeface="Arial"/>
              </a:rPr>
              <a:t>L2^2 </a:t>
            </a:r>
            <a:r>
              <a:rPr sz="1500" dirty="0">
                <a:latin typeface="Arial"/>
                <a:cs typeface="Arial"/>
              </a:rPr>
              <a:t>- </a:t>
            </a:r>
            <a:r>
              <a:rPr sz="1500" spc="-25" dirty="0">
                <a:latin typeface="Arial"/>
                <a:cs typeface="Arial"/>
              </a:rPr>
              <a:t>x^2 </a:t>
            </a:r>
            <a:r>
              <a:rPr sz="1500" dirty="0">
                <a:latin typeface="Arial"/>
                <a:cs typeface="Arial"/>
              </a:rPr>
              <a:t>- </a:t>
            </a:r>
            <a:r>
              <a:rPr sz="1500" spc="-5" dirty="0">
                <a:latin typeface="Arial"/>
                <a:cs typeface="Arial"/>
              </a:rPr>
              <a:t>y^2))^(1/2))/(- </a:t>
            </a:r>
            <a:r>
              <a:rPr sz="1500" spc="-10" dirty="0">
                <a:latin typeface="Arial"/>
                <a:cs typeface="Arial"/>
              </a:rPr>
              <a:t>L1^2 </a:t>
            </a:r>
            <a:r>
              <a:rPr sz="1500" spc="5" dirty="0">
                <a:latin typeface="Arial"/>
                <a:cs typeface="Arial"/>
              </a:rPr>
              <a:t>+ </a:t>
            </a:r>
            <a:r>
              <a:rPr sz="1500" spc="10" dirty="0">
                <a:latin typeface="Arial"/>
                <a:cs typeface="Arial"/>
              </a:rPr>
              <a:t>2*L1*L2 </a:t>
            </a:r>
            <a:r>
              <a:rPr sz="1500" dirty="0">
                <a:latin typeface="Arial"/>
                <a:cs typeface="Arial"/>
              </a:rPr>
              <a:t>- </a:t>
            </a:r>
            <a:r>
              <a:rPr sz="1500" spc="-15" dirty="0">
                <a:latin typeface="Arial"/>
                <a:cs typeface="Arial"/>
              </a:rPr>
              <a:t>L2^2 </a:t>
            </a:r>
            <a:r>
              <a:rPr sz="1500" spc="5" dirty="0">
                <a:latin typeface="Arial"/>
                <a:cs typeface="Arial"/>
              </a:rPr>
              <a:t>+ </a:t>
            </a:r>
            <a:r>
              <a:rPr sz="1500" spc="-25" dirty="0">
                <a:latin typeface="Arial"/>
                <a:cs typeface="Arial"/>
              </a:rPr>
              <a:t>x^2 </a:t>
            </a:r>
            <a:r>
              <a:rPr sz="1500" spc="5" dirty="0">
                <a:latin typeface="Arial"/>
                <a:cs typeface="Arial"/>
              </a:rPr>
              <a:t>+ </a:t>
            </a:r>
            <a:r>
              <a:rPr sz="1500" spc="-10" dirty="0">
                <a:latin typeface="Arial"/>
                <a:cs typeface="Arial"/>
              </a:rPr>
              <a:t>y^2))/(L1^2</a:t>
            </a:r>
            <a:r>
              <a:rPr sz="1500" spc="315" dirty="0">
                <a:latin typeface="Arial"/>
                <a:cs typeface="Arial"/>
              </a:rPr>
              <a:t> </a:t>
            </a:r>
            <a:r>
              <a:rPr sz="1500" spc="5" dirty="0">
                <a:latin typeface="Arial"/>
                <a:cs typeface="Arial"/>
              </a:rPr>
              <a:t>+</a:t>
            </a:r>
            <a:endParaRPr sz="1500">
              <a:latin typeface="Arial"/>
              <a:cs typeface="Arial"/>
            </a:endParaRPr>
          </a:p>
          <a:p>
            <a:pPr marL="12700">
              <a:lnSpc>
                <a:spcPct val="100000"/>
              </a:lnSpc>
            </a:pPr>
            <a:r>
              <a:rPr sz="1500" spc="5" dirty="0">
                <a:latin typeface="Arial"/>
                <a:cs typeface="Arial"/>
              </a:rPr>
              <a:t>2*L1*x </a:t>
            </a:r>
            <a:r>
              <a:rPr sz="1500" dirty="0">
                <a:latin typeface="Arial"/>
                <a:cs typeface="Arial"/>
              </a:rPr>
              <a:t>- </a:t>
            </a:r>
            <a:r>
              <a:rPr sz="1500" spc="-15" dirty="0">
                <a:latin typeface="Arial"/>
                <a:cs typeface="Arial"/>
              </a:rPr>
              <a:t>L2^2 </a:t>
            </a:r>
            <a:r>
              <a:rPr sz="1500" spc="5" dirty="0">
                <a:latin typeface="Arial"/>
                <a:cs typeface="Arial"/>
              </a:rPr>
              <a:t>+ </a:t>
            </a:r>
            <a:r>
              <a:rPr sz="1500" spc="-20" dirty="0">
                <a:latin typeface="Arial"/>
                <a:cs typeface="Arial"/>
              </a:rPr>
              <a:t>x^2 </a:t>
            </a:r>
            <a:r>
              <a:rPr sz="1500" spc="5" dirty="0">
                <a:latin typeface="Arial"/>
                <a:cs typeface="Arial"/>
              </a:rPr>
              <a:t>+</a:t>
            </a:r>
            <a:r>
              <a:rPr sz="1500" spc="25" dirty="0">
                <a:latin typeface="Arial"/>
                <a:cs typeface="Arial"/>
              </a:rPr>
              <a:t> </a:t>
            </a:r>
            <a:r>
              <a:rPr sz="1500" spc="-10" dirty="0">
                <a:latin typeface="Arial"/>
                <a:cs typeface="Arial"/>
              </a:rPr>
              <a:t>y^2));</a:t>
            </a:r>
            <a:endParaRPr sz="1500">
              <a:latin typeface="Arial"/>
              <a:cs typeface="Arial"/>
            </a:endParaRPr>
          </a:p>
          <a:p>
            <a:pPr marL="12700" marR="140970">
              <a:lnSpc>
                <a:spcPct val="100000"/>
              </a:lnSpc>
            </a:pPr>
            <a:r>
              <a:rPr sz="1500" spc="5" dirty="0">
                <a:latin typeface="Arial"/>
                <a:cs typeface="Arial"/>
              </a:rPr>
              <a:t>q2 = 2*atan(((- </a:t>
            </a:r>
            <a:r>
              <a:rPr sz="1500" spc="-15" dirty="0">
                <a:latin typeface="Arial"/>
                <a:cs typeface="Arial"/>
              </a:rPr>
              <a:t>L1^2 </a:t>
            </a:r>
            <a:r>
              <a:rPr sz="1500" spc="5" dirty="0">
                <a:latin typeface="Arial"/>
                <a:cs typeface="Arial"/>
              </a:rPr>
              <a:t>+ 2*L1*L2 </a:t>
            </a:r>
            <a:r>
              <a:rPr sz="1500" dirty="0">
                <a:latin typeface="Arial"/>
                <a:cs typeface="Arial"/>
              </a:rPr>
              <a:t>- </a:t>
            </a:r>
            <a:r>
              <a:rPr sz="1500" spc="-15" dirty="0">
                <a:latin typeface="Arial"/>
                <a:cs typeface="Arial"/>
              </a:rPr>
              <a:t>L2^2 </a:t>
            </a:r>
            <a:r>
              <a:rPr sz="1500" spc="5" dirty="0">
                <a:latin typeface="Arial"/>
                <a:cs typeface="Arial"/>
              </a:rPr>
              <a:t>+ </a:t>
            </a:r>
            <a:r>
              <a:rPr sz="1500" spc="-25" dirty="0">
                <a:latin typeface="Arial"/>
                <a:cs typeface="Arial"/>
              </a:rPr>
              <a:t>x^2 </a:t>
            </a:r>
            <a:r>
              <a:rPr sz="1500" spc="5" dirty="0">
                <a:latin typeface="Arial"/>
                <a:cs typeface="Arial"/>
              </a:rPr>
              <a:t>+ </a:t>
            </a:r>
            <a:r>
              <a:rPr sz="1500" spc="-10" dirty="0">
                <a:latin typeface="Arial"/>
                <a:cs typeface="Arial"/>
              </a:rPr>
              <a:t>y^2)*(L1^2 </a:t>
            </a:r>
            <a:r>
              <a:rPr sz="1500" spc="5" dirty="0">
                <a:latin typeface="Arial"/>
                <a:cs typeface="Arial"/>
              </a:rPr>
              <a:t>+ 2*L1*L2 + </a:t>
            </a:r>
            <a:r>
              <a:rPr sz="1500" spc="-15" dirty="0">
                <a:latin typeface="Arial"/>
                <a:cs typeface="Arial"/>
              </a:rPr>
              <a:t>L2^2 </a:t>
            </a:r>
            <a:r>
              <a:rPr sz="1500" dirty="0">
                <a:latin typeface="Arial"/>
                <a:cs typeface="Arial"/>
              </a:rPr>
              <a:t>- </a:t>
            </a:r>
            <a:r>
              <a:rPr sz="1500" spc="-25" dirty="0">
                <a:latin typeface="Arial"/>
                <a:cs typeface="Arial"/>
              </a:rPr>
              <a:t>x^2 </a:t>
            </a:r>
            <a:r>
              <a:rPr sz="1500" dirty="0">
                <a:latin typeface="Arial"/>
                <a:cs typeface="Arial"/>
              </a:rPr>
              <a:t>- </a:t>
            </a:r>
            <a:r>
              <a:rPr sz="1500" spc="-5" dirty="0">
                <a:latin typeface="Arial"/>
                <a:cs typeface="Arial"/>
              </a:rPr>
              <a:t>y^2))^(1/2)/(-  </a:t>
            </a:r>
            <a:r>
              <a:rPr sz="1500" spc="-15" dirty="0">
                <a:latin typeface="Arial"/>
                <a:cs typeface="Arial"/>
              </a:rPr>
              <a:t>L1^2 </a:t>
            </a:r>
            <a:r>
              <a:rPr sz="1500" spc="5" dirty="0">
                <a:latin typeface="Arial"/>
                <a:cs typeface="Arial"/>
              </a:rPr>
              <a:t>+ 2*L1*L2 </a:t>
            </a:r>
            <a:r>
              <a:rPr sz="1500" dirty="0">
                <a:latin typeface="Arial"/>
                <a:cs typeface="Arial"/>
              </a:rPr>
              <a:t>- </a:t>
            </a:r>
            <a:r>
              <a:rPr sz="1500" spc="-15" dirty="0">
                <a:latin typeface="Arial"/>
                <a:cs typeface="Arial"/>
              </a:rPr>
              <a:t>L2^2 </a:t>
            </a:r>
            <a:r>
              <a:rPr sz="1500" spc="5" dirty="0">
                <a:latin typeface="Arial"/>
                <a:cs typeface="Arial"/>
              </a:rPr>
              <a:t>+ </a:t>
            </a:r>
            <a:r>
              <a:rPr sz="1500" spc="-25" dirty="0">
                <a:latin typeface="Arial"/>
                <a:cs typeface="Arial"/>
              </a:rPr>
              <a:t>x^2 </a:t>
            </a:r>
            <a:r>
              <a:rPr sz="1500" spc="5" dirty="0">
                <a:latin typeface="Arial"/>
                <a:cs typeface="Arial"/>
              </a:rPr>
              <a:t>+</a:t>
            </a:r>
            <a:r>
              <a:rPr sz="1500" spc="55" dirty="0">
                <a:latin typeface="Arial"/>
                <a:cs typeface="Arial"/>
              </a:rPr>
              <a:t> </a:t>
            </a:r>
            <a:r>
              <a:rPr sz="1500" spc="-10" dirty="0">
                <a:latin typeface="Arial"/>
                <a:cs typeface="Arial"/>
              </a:rPr>
              <a:t>y^2));</a:t>
            </a:r>
            <a:endParaRPr sz="1500">
              <a:latin typeface="Arial"/>
              <a:cs typeface="Arial"/>
            </a:endParaRPr>
          </a:p>
          <a:p>
            <a:pPr marL="12700">
              <a:lnSpc>
                <a:spcPct val="100000"/>
              </a:lnSpc>
            </a:pPr>
            <a:r>
              <a:rPr sz="1500" dirty="0">
                <a:latin typeface="Arial"/>
                <a:cs typeface="Arial"/>
              </a:rPr>
              <a:t>end</a:t>
            </a:r>
            <a:endParaRPr sz="1500">
              <a:latin typeface="Arial"/>
              <a:cs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122885"/>
            <a:ext cx="5737225" cy="574675"/>
          </a:xfrm>
          <a:prstGeom prst="rect">
            <a:avLst/>
          </a:prstGeom>
        </p:spPr>
        <p:txBody>
          <a:bodyPr vert="horz" wrap="square" lIns="0" tIns="12700" rIns="0" bIns="0" rtlCol="0">
            <a:spAutoFit/>
          </a:bodyPr>
          <a:lstStyle/>
          <a:p>
            <a:pPr marL="12700">
              <a:lnSpc>
                <a:spcPct val="100000"/>
              </a:lnSpc>
              <a:spcBef>
                <a:spcPts val="100"/>
              </a:spcBef>
            </a:pPr>
            <a:r>
              <a:rPr spc="-10" dirty="0"/>
              <a:t>SimMechanics</a:t>
            </a:r>
            <a:r>
              <a:rPr dirty="0">
                <a:latin typeface="华文新魏"/>
                <a:cs typeface="华文新魏"/>
              </a:rPr>
              <a:t>机械系统仿真</a:t>
            </a:r>
          </a:p>
        </p:txBody>
      </p:sp>
      <p:sp>
        <p:nvSpPr>
          <p:cNvPr id="3" name="object 3"/>
          <p:cNvSpPr txBox="1"/>
          <p:nvPr/>
        </p:nvSpPr>
        <p:spPr>
          <a:xfrm>
            <a:off x="561543" y="648080"/>
            <a:ext cx="8163559" cy="3561715"/>
          </a:xfrm>
          <a:prstGeom prst="rect">
            <a:avLst/>
          </a:prstGeom>
        </p:spPr>
        <p:txBody>
          <a:bodyPr vert="horz" wrap="square" lIns="0" tIns="12700" rIns="0" bIns="0" rtlCol="0">
            <a:spAutoFit/>
          </a:bodyPr>
          <a:lstStyle/>
          <a:p>
            <a:pPr marL="13970">
              <a:lnSpc>
                <a:spcPts val="2875"/>
              </a:lnSpc>
              <a:spcBef>
                <a:spcPts val="100"/>
              </a:spcBef>
            </a:pPr>
            <a:r>
              <a:rPr sz="2400" b="1" spc="10" dirty="0">
                <a:solidFill>
                  <a:srgbClr val="333399"/>
                </a:solidFill>
                <a:latin typeface="宋体"/>
                <a:cs typeface="宋体"/>
              </a:rPr>
              <a:t>两自由度机器</a:t>
            </a:r>
            <a:r>
              <a:rPr sz="2400" b="1" spc="15" dirty="0">
                <a:solidFill>
                  <a:srgbClr val="333399"/>
                </a:solidFill>
                <a:latin typeface="宋体"/>
                <a:cs typeface="宋体"/>
              </a:rPr>
              <a:t>人</a:t>
            </a:r>
            <a:r>
              <a:rPr sz="2400" b="1" spc="-10" dirty="0">
                <a:solidFill>
                  <a:srgbClr val="333399"/>
                </a:solidFill>
                <a:latin typeface="Times New Roman"/>
                <a:cs typeface="Times New Roman"/>
              </a:rPr>
              <a:t>SimMechanics</a:t>
            </a:r>
            <a:r>
              <a:rPr sz="2400" b="1" spc="15" dirty="0">
                <a:solidFill>
                  <a:srgbClr val="333399"/>
                </a:solidFill>
                <a:latin typeface="宋体"/>
                <a:cs typeface="宋体"/>
              </a:rPr>
              <a:t>仿真</a:t>
            </a:r>
            <a:endParaRPr sz="2400">
              <a:latin typeface="宋体"/>
              <a:cs typeface="宋体"/>
            </a:endParaRPr>
          </a:p>
          <a:p>
            <a:pPr marL="12700">
              <a:lnSpc>
                <a:spcPts val="1914"/>
              </a:lnSpc>
            </a:pPr>
            <a:r>
              <a:rPr sz="1600" spc="5" dirty="0">
                <a:latin typeface="宋体"/>
                <a:cs typeface="宋体"/>
              </a:rPr>
              <a:t>从</a:t>
            </a:r>
            <a:r>
              <a:rPr sz="1600" dirty="0">
                <a:latin typeface="Arial"/>
                <a:cs typeface="Arial"/>
              </a:rPr>
              <a:t>Simulink</a:t>
            </a:r>
            <a:r>
              <a:rPr sz="1600" spc="-20" dirty="0">
                <a:latin typeface="宋体"/>
                <a:cs typeface="宋体"/>
              </a:rPr>
              <a:t>平</a:t>
            </a:r>
            <a:r>
              <a:rPr sz="1600" spc="10" dirty="0">
                <a:latin typeface="宋体"/>
                <a:cs typeface="宋体"/>
              </a:rPr>
              <a:t>台中</a:t>
            </a:r>
            <a:r>
              <a:rPr sz="1600" spc="-25" dirty="0">
                <a:latin typeface="宋体"/>
                <a:cs typeface="宋体"/>
              </a:rPr>
              <a:t>调</a:t>
            </a:r>
            <a:r>
              <a:rPr sz="1600" spc="5" dirty="0">
                <a:latin typeface="宋体"/>
                <a:cs typeface="宋体"/>
              </a:rPr>
              <a:t>入</a:t>
            </a:r>
            <a:r>
              <a:rPr sz="1600" spc="-5" dirty="0">
                <a:latin typeface="Arial"/>
                <a:cs typeface="Arial"/>
              </a:rPr>
              <a:t>2</a:t>
            </a:r>
            <a:r>
              <a:rPr sz="1600" spc="5" dirty="0">
                <a:latin typeface="宋体"/>
                <a:cs typeface="宋体"/>
              </a:rPr>
              <a:t>个</a:t>
            </a:r>
            <a:r>
              <a:rPr sz="1600" spc="-5" dirty="0">
                <a:latin typeface="Arial"/>
                <a:cs typeface="Arial"/>
              </a:rPr>
              <a:t>Constant</a:t>
            </a:r>
            <a:r>
              <a:rPr sz="1600" spc="10" dirty="0">
                <a:latin typeface="宋体"/>
                <a:cs typeface="宋体"/>
              </a:rPr>
              <a:t>模块</a:t>
            </a:r>
            <a:r>
              <a:rPr sz="1600" spc="-25" dirty="0">
                <a:latin typeface="宋体"/>
                <a:cs typeface="宋体"/>
              </a:rPr>
              <a:t>，</a:t>
            </a:r>
            <a:r>
              <a:rPr sz="1600" spc="10" dirty="0">
                <a:latin typeface="宋体"/>
                <a:cs typeface="宋体"/>
              </a:rPr>
              <a:t>将名</a:t>
            </a:r>
            <a:r>
              <a:rPr sz="1600" spc="-25" dirty="0">
                <a:latin typeface="宋体"/>
                <a:cs typeface="宋体"/>
              </a:rPr>
              <a:t>称</a:t>
            </a:r>
            <a:r>
              <a:rPr sz="1600" spc="10" dirty="0">
                <a:latin typeface="宋体"/>
                <a:cs typeface="宋体"/>
              </a:rPr>
              <a:t>修改</a:t>
            </a:r>
            <a:r>
              <a:rPr sz="1600" spc="-25" dirty="0">
                <a:latin typeface="宋体"/>
                <a:cs typeface="宋体"/>
              </a:rPr>
              <a:t>为</a:t>
            </a:r>
            <a:r>
              <a:rPr sz="1600" spc="-15" dirty="0">
                <a:latin typeface="宋体"/>
                <a:cs typeface="宋体"/>
              </a:rPr>
              <a:t>“</a:t>
            </a:r>
            <a:r>
              <a:rPr sz="1600" spc="-15" dirty="0">
                <a:latin typeface="Arial"/>
                <a:cs typeface="Arial"/>
              </a:rPr>
              <a:t>x</a:t>
            </a:r>
            <a:r>
              <a:rPr sz="1600" spc="5" dirty="0">
                <a:latin typeface="宋体"/>
                <a:cs typeface="宋体"/>
              </a:rPr>
              <a:t>坐标”和</a:t>
            </a:r>
            <a:r>
              <a:rPr sz="1600" spc="-5" dirty="0">
                <a:latin typeface="宋体"/>
                <a:cs typeface="宋体"/>
              </a:rPr>
              <a:t>“</a:t>
            </a:r>
            <a:r>
              <a:rPr sz="1600" spc="-5" dirty="0">
                <a:latin typeface="Arial"/>
                <a:cs typeface="Arial"/>
              </a:rPr>
              <a:t>y</a:t>
            </a:r>
            <a:r>
              <a:rPr sz="1600" spc="10" dirty="0">
                <a:latin typeface="宋体"/>
                <a:cs typeface="宋体"/>
              </a:rPr>
              <a:t>坐</a:t>
            </a:r>
            <a:r>
              <a:rPr sz="1600" spc="-20" dirty="0">
                <a:latin typeface="宋体"/>
                <a:cs typeface="宋体"/>
              </a:rPr>
              <a:t>标</a:t>
            </a:r>
            <a:r>
              <a:rPr sz="1600" spc="10" dirty="0">
                <a:latin typeface="宋体"/>
                <a:cs typeface="宋体"/>
              </a:rPr>
              <a:t>”，</a:t>
            </a:r>
            <a:r>
              <a:rPr sz="1600" spc="-25" dirty="0">
                <a:latin typeface="宋体"/>
                <a:cs typeface="宋体"/>
              </a:rPr>
              <a:t>修</a:t>
            </a:r>
            <a:r>
              <a:rPr sz="1600" spc="10" dirty="0">
                <a:latin typeface="宋体"/>
                <a:cs typeface="宋体"/>
              </a:rPr>
              <a:t>改</a:t>
            </a:r>
            <a:endParaRPr sz="1600">
              <a:latin typeface="宋体"/>
              <a:cs typeface="宋体"/>
            </a:endParaRPr>
          </a:p>
          <a:p>
            <a:pPr marL="12700" marR="5080">
              <a:lnSpc>
                <a:spcPct val="100000"/>
              </a:lnSpc>
            </a:pPr>
            <a:r>
              <a:rPr sz="1600" dirty="0">
                <a:latin typeface="Arial"/>
                <a:cs typeface="Arial"/>
              </a:rPr>
              <a:t>Constant</a:t>
            </a:r>
            <a:r>
              <a:rPr sz="1600" spc="5" dirty="0">
                <a:latin typeface="宋体"/>
                <a:cs typeface="宋体"/>
              </a:rPr>
              <a:t>数值为</a:t>
            </a:r>
            <a:r>
              <a:rPr sz="1600" dirty="0">
                <a:latin typeface="Arial"/>
                <a:cs typeface="Arial"/>
              </a:rPr>
              <a:t>0.5</a:t>
            </a:r>
            <a:r>
              <a:rPr sz="1600" spc="5" dirty="0">
                <a:latin typeface="宋体"/>
                <a:cs typeface="宋体"/>
              </a:rPr>
              <a:t>和</a:t>
            </a:r>
            <a:r>
              <a:rPr sz="1600" dirty="0">
                <a:latin typeface="Arial"/>
                <a:cs typeface="Arial"/>
              </a:rPr>
              <a:t>1</a:t>
            </a:r>
            <a:r>
              <a:rPr sz="1600" dirty="0">
                <a:latin typeface="宋体"/>
                <a:cs typeface="宋体"/>
              </a:rPr>
              <a:t>，</a:t>
            </a:r>
            <a:r>
              <a:rPr sz="1600" spc="-20" dirty="0">
                <a:latin typeface="宋体"/>
                <a:cs typeface="宋体"/>
              </a:rPr>
              <a:t>即</a:t>
            </a:r>
            <a:r>
              <a:rPr sz="1600" spc="5" dirty="0">
                <a:latin typeface="宋体"/>
                <a:cs typeface="宋体"/>
              </a:rPr>
              <a:t>期望</a:t>
            </a:r>
            <a:r>
              <a:rPr sz="1600" spc="-20" dirty="0">
                <a:latin typeface="宋体"/>
                <a:cs typeface="宋体"/>
              </a:rPr>
              <a:t>机</a:t>
            </a:r>
            <a:r>
              <a:rPr sz="1600" spc="5" dirty="0">
                <a:latin typeface="宋体"/>
                <a:cs typeface="宋体"/>
              </a:rPr>
              <a:t>器人</a:t>
            </a:r>
            <a:r>
              <a:rPr sz="1600" spc="-20" dirty="0">
                <a:latin typeface="宋体"/>
                <a:cs typeface="宋体"/>
              </a:rPr>
              <a:t>末</a:t>
            </a:r>
            <a:r>
              <a:rPr sz="1600" spc="5" dirty="0">
                <a:latin typeface="宋体"/>
                <a:cs typeface="宋体"/>
              </a:rPr>
              <a:t>端执</a:t>
            </a:r>
            <a:r>
              <a:rPr sz="1600" spc="-20" dirty="0">
                <a:latin typeface="宋体"/>
                <a:cs typeface="宋体"/>
              </a:rPr>
              <a:t>行</a:t>
            </a:r>
            <a:r>
              <a:rPr sz="1600" spc="5" dirty="0">
                <a:latin typeface="宋体"/>
                <a:cs typeface="宋体"/>
              </a:rPr>
              <a:t>器到</a:t>
            </a:r>
            <a:r>
              <a:rPr sz="1600" spc="-15" dirty="0">
                <a:latin typeface="宋体"/>
                <a:cs typeface="宋体"/>
              </a:rPr>
              <a:t>达</a:t>
            </a:r>
            <a:r>
              <a:rPr sz="1600" spc="-5" dirty="0">
                <a:latin typeface="Arial"/>
                <a:cs typeface="Arial"/>
              </a:rPr>
              <a:t>(0.5m,</a:t>
            </a:r>
            <a:r>
              <a:rPr sz="1600" spc="-35" dirty="0">
                <a:latin typeface="Arial"/>
                <a:cs typeface="Arial"/>
              </a:rPr>
              <a:t> </a:t>
            </a:r>
            <a:r>
              <a:rPr sz="1600" spc="5" dirty="0">
                <a:latin typeface="Arial"/>
                <a:cs typeface="Arial"/>
              </a:rPr>
              <a:t>1m)</a:t>
            </a:r>
            <a:r>
              <a:rPr sz="1600" spc="5" dirty="0">
                <a:latin typeface="宋体"/>
                <a:cs typeface="宋体"/>
              </a:rPr>
              <a:t>坐标点位置。</a:t>
            </a:r>
            <a:r>
              <a:rPr sz="1600" spc="-15" dirty="0">
                <a:latin typeface="宋体"/>
                <a:cs typeface="宋体"/>
              </a:rPr>
              <a:t>从</a:t>
            </a:r>
            <a:r>
              <a:rPr sz="1600" spc="-5" dirty="0">
                <a:latin typeface="Arial"/>
                <a:cs typeface="Arial"/>
              </a:rPr>
              <a:t>Simulink  </a:t>
            </a:r>
            <a:r>
              <a:rPr sz="1600" spc="5" dirty="0">
                <a:latin typeface="宋体"/>
                <a:cs typeface="宋体"/>
              </a:rPr>
              <a:t>平台中调入</a:t>
            </a:r>
            <a:r>
              <a:rPr sz="1600" spc="-10" dirty="0">
                <a:latin typeface="Arial"/>
                <a:cs typeface="Arial"/>
              </a:rPr>
              <a:t>2</a:t>
            </a:r>
            <a:r>
              <a:rPr sz="1600" spc="5" dirty="0">
                <a:latin typeface="宋体"/>
                <a:cs typeface="宋体"/>
              </a:rPr>
              <a:t>组</a:t>
            </a:r>
            <a:r>
              <a:rPr sz="1600" spc="5" dirty="0">
                <a:latin typeface="Arial"/>
                <a:cs typeface="Arial"/>
              </a:rPr>
              <a:t>PID</a:t>
            </a:r>
            <a:r>
              <a:rPr sz="1600" spc="-70" dirty="0">
                <a:latin typeface="Arial"/>
                <a:cs typeface="Arial"/>
              </a:rPr>
              <a:t> </a:t>
            </a:r>
            <a:r>
              <a:rPr sz="1600" spc="-5" dirty="0">
                <a:latin typeface="Arial"/>
                <a:cs typeface="Arial"/>
              </a:rPr>
              <a:t>Controller</a:t>
            </a:r>
            <a:r>
              <a:rPr sz="1600" spc="5" dirty="0">
                <a:latin typeface="宋体"/>
                <a:cs typeface="宋体"/>
              </a:rPr>
              <a:t>模块、</a:t>
            </a:r>
            <a:r>
              <a:rPr sz="1600" spc="5" dirty="0">
                <a:latin typeface="Arial"/>
                <a:cs typeface="Arial"/>
              </a:rPr>
              <a:t>Sum</a:t>
            </a:r>
            <a:r>
              <a:rPr sz="1600" spc="5" dirty="0">
                <a:latin typeface="宋体"/>
                <a:cs typeface="宋体"/>
              </a:rPr>
              <a:t>比较</a:t>
            </a:r>
            <a:r>
              <a:rPr sz="1600" spc="-20" dirty="0">
                <a:latin typeface="宋体"/>
                <a:cs typeface="宋体"/>
              </a:rPr>
              <a:t>器</a:t>
            </a:r>
            <a:r>
              <a:rPr sz="1600" spc="5" dirty="0">
                <a:latin typeface="宋体"/>
                <a:cs typeface="宋体"/>
              </a:rPr>
              <a:t>模块</a:t>
            </a:r>
            <a:r>
              <a:rPr sz="1600" spc="-20" dirty="0">
                <a:latin typeface="宋体"/>
                <a:cs typeface="宋体"/>
              </a:rPr>
              <a:t>、</a:t>
            </a:r>
            <a:r>
              <a:rPr sz="1600" spc="-5" dirty="0">
                <a:latin typeface="Arial"/>
                <a:cs typeface="Arial"/>
              </a:rPr>
              <a:t>Simulink-PS</a:t>
            </a:r>
            <a:r>
              <a:rPr sz="1600" spc="-75" dirty="0">
                <a:latin typeface="Arial"/>
                <a:cs typeface="Arial"/>
              </a:rPr>
              <a:t> </a:t>
            </a:r>
            <a:r>
              <a:rPr sz="1600" spc="-5" dirty="0">
                <a:latin typeface="Arial"/>
                <a:cs typeface="Arial"/>
              </a:rPr>
              <a:t>Converter</a:t>
            </a:r>
            <a:r>
              <a:rPr sz="1600" spc="5" dirty="0">
                <a:latin typeface="宋体"/>
                <a:cs typeface="宋体"/>
              </a:rPr>
              <a:t>模块和</a:t>
            </a:r>
            <a:r>
              <a:rPr sz="1600" spc="5" dirty="0">
                <a:latin typeface="Arial"/>
                <a:cs typeface="Arial"/>
              </a:rPr>
              <a:t>PS–  Simulink</a:t>
            </a:r>
            <a:r>
              <a:rPr sz="1600" spc="-125" dirty="0">
                <a:latin typeface="Arial"/>
                <a:cs typeface="Arial"/>
              </a:rPr>
              <a:t> </a:t>
            </a:r>
            <a:r>
              <a:rPr sz="1600" spc="-5" dirty="0">
                <a:latin typeface="Arial"/>
                <a:cs typeface="Arial"/>
              </a:rPr>
              <a:t>Converter</a:t>
            </a:r>
            <a:r>
              <a:rPr sz="1600" spc="5" dirty="0">
                <a:latin typeface="宋体"/>
                <a:cs typeface="宋体"/>
              </a:rPr>
              <a:t>模块，从而构建机器人两个</a:t>
            </a:r>
            <a:r>
              <a:rPr sz="1600" spc="-20" dirty="0">
                <a:latin typeface="宋体"/>
                <a:cs typeface="宋体"/>
              </a:rPr>
              <a:t>关</a:t>
            </a:r>
            <a:r>
              <a:rPr sz="1600" spc="5" dirty="0">
                <a:latin typeface="宋体"/>
                <a:cs typeface="宋体"/>
              </a:rPr>
              <a:t>节的</a:t>
            </a:r>
            <a:r>
              <a:rPr sz="1600" spc="-20" dirty="0">
                <a:latin typeface="宋体"/>
                <a:cs typeface="宋体"/>
              </a:rPr>
              <a:t>控</a:t>
            </a:r>
            <a:r>
              <a:rPr sz="1600" spc="5" dirty="0">
                <a:latin typeface="宋体"/>
                <a:cs typeface="宋体"/>
              </a:rPr>
              <a:t>制器</a:t>
            </a:r>
            <a:r>
              <a:rPr sz="1600" spc="-20" dirty="0">
                <a:latin typeface="宋体"/>
                <a:cs typeface="宋体"/>
              </a:rPr>
              <a:t>。</a:t>
            </a:r>
            <a:r>
              <a:rPr sz="1600" spc="5" dirty="0">
                <a:latin typeface="宋体"/>
                <a:cs typeface="宋体"/>
              </a:rPr>
              <a:t>分别</a:t>
            </a:r>
            <a:r>
              <a:rPr sz="1600" spc="-20" dirty="0">
                <a:latin typeface="宋体"/>
                <a:cs typeface="宋体"/>
              </a:rPr>
              <a:t>双</a:t>
            </a:r>
            <a:r>
              <a:rPr sz="1600" spc="20" dirty="0">
                <a:latin typeface="宋体"/>
                <a:cs typeface="宋体"/>
              </a:rPr>
              <a:t>击</a:t>
            </a:r>
            <a:r>
              <a:rPr sz="1600" spc="-5" dirty="0">
                <a:latin typeface="Arial"/>
                <a:cs typeface="Arial"/>
              </a:rPr>
              <a:t>2</a:t>
            </a:r>
            <a:r>
              <a:rPr sz="1600" spc="-20" dirty="0">
                <a:latin typeface="宋体"/>
                <a:cs typeface="宋体"/>
              </a:rPr>
              <a:t>个</a:t>
            </a:r>
            <a:r>
              <a:rPr sz="1600" spc="10" dirty="0">
                <a:latin typeface="宋体"/>
                <a:cs typeface="宋体"/>
              </a:rPr>
              <a:t>转动</a:t>
            </a:r>
            <a:r>
              <a:rPr sz="1600" spc="-25" dirty="0">
                <a:latin typeface="宋体"/>
                <a:cs typeface="宋体"/>
              </a:rPr>
              <a:t>副</a:t>
            </a:r>
            <a:r>
              <a:rPr sz="1600" spc="10" dirty="0">
                <a:latin typeface="宋体"/>
                <a:cs typeface="宋体"/>
              </a:rPr>
              <a:t>模块</a:t>
            </a:r>
            <a:r>
              <a:rPr sz="1600" spc="-25" dirty="0">
                <a:latin typeface="宋体"/>
                <a:cs typeface="宋体"/>
              </a:rPr>
              <a:t>，</a:t>
            </a:r>
            <a:r>
              <a:rPr sz="1600" spc="10" dirty="0">
                <a:latin typeface="宋体"/>
                <a:cs typeface="宋体"/>
              </a:rPr>
              <a:t>如 </a:t>
            </a:r>
            <a:r>
              <a:rPr sz="1600" spc="5" dirty="0">
                <a:latin typeface="宋体"/>
                <a:cs typeface="宋体"/>
              </a:rPr>
              <a:t>图</a:t>
            </a:r>
            <a:r>
              <a:rPr sz="1600" spc="-5" dirty="0">
                <a:latin typeface="Arial"/>
                <a:cs typeface="Arial"/>
              </a:rPr>
              <a:t>9.21</a:t>
            </a:r>
            <a:r>
              <a:rPr sz="1600" spc="5" dirty="0">
                <a:latin typeface="宋体"/>
                <a:cs typeface="宋体"/>
              </a:rPr>
              <a:t>所示，修改</a:t>
            </a:r>
            <a:r>
              <a:rPr sz="1600" spc="-5" dirty="0">
                <a:latin typeface="Arial"/>
                <a:cs typeface="Arial"/>
              </a:rPr>
              <a:t>Actuation</a:t>
            </a:r>
            <a:r>
              <a:rPr sz="1600" spc="5" dirty="0">
                <a:latin typeface="宋体"/>
                <a:cs typeface="宋体"/>
              </a:rPr>
              <a:t>属性</a:t>
            </a:r>
            <a:r>
              <a:rPr sz="1600" spc="-20" dirty="0">
                <a:latin typeface="宋体"/>
                <a:cs typeface="宋体"/>
              </a:rPr>
              <a:t>的</a:t>
            </a:r>
            <a:r>
              <a:rPr sz="1600" spc="-35" dirty="0">
                <a:latin typeface="Arial"/>
                <a:cs typeface="Arial"/>
              </a:rPr>
              <a:t>Torque</a:t>
            </a:r>
            <a:r>
              <a:rPr sz="1600" spc="5" dirty="0">
                <a:latin typeface="宋体"/>
                <a:cs typeface="宋体"/>
              </a:rPr>
              <a:t>为</a:t>
            </a:r>
            <a:r>
              <a:rPr sz="1600" spc="-5" dirty="0">
                <a:latin typeface="Arial"/>
                <a:cs typeface="Arial"/>
              </a:rPr>
              <a:t>Provided</a:t>
            </a:r>
            <a:r>
              <a:rPr sz="1600" spc="-55" dirty="0">
                <a:latin typeface="Arial"/>
                <a:cs typeface="Arial"/>
              </a:rPr>
              <a:t> </a:t>
            </a:r>
            <a:r>
              <a:rPr sz="1600" spc="-5" dirty="0">
                <a:latin typeface="Arial"/>
                <a:cs typeface="Arial"/>
              </a:rPr>
              <a:t>by</a:t>
            </a:r>
            <a:r>
              <a:rPr sz="1600" spc="20" dirty="0">
                <a:latin typeface="Arial"/>
                <a:cs typeface="Arial"/>
              </a:rPr>
              <a:t> </a:t>
            </a:r>
            <a:r>
              <a:rPr sz="1600" dirty="0">
                <a:latin typeface="Arial"/>
                <a:cs typeface="Arial"/>
              </a:rPr>
              <a:t>Input</a:t>
            </a:r>
            <a:r>
              <a:rPr sz="1600" dirty="0">
                <a:latin typeface="宋体"/>
                <a:cs typeface="宋体"/>
              </a:rPr>
              <a:t>，</a:t>
            </a:r>
            <a:r>
              <a:rPr sz="1600" spc="5" dirty="0">
                <a:latin typeface="宋体"/>
                <a:cs typeface="宋体"/>
              </a:rPr>
              <a:t>即转动副由输入</a:t>
            </a:r>
            <a:r>
              <a:rPr sz="1600" spc="-20" dirty="0">
                <a:latin typeface="宋体"/>
                <a:cs typeface="宋体"/>
              </a:rPr>
              <a:t>力</a:t>
            </a:r>
            <a:r>
              <a:rPr sz="1600" spc="5" dirty="0">
                <a:latin typeface="宋体"/>
                <a:cs typeface="宋体"/>
              </a:rPr>
              <a:t>矩驱</a:t>
            </a:r>
            <a:r>
              <a:rPr sz="1600" spc="-20" dirty="0">
                <a:latin typeface="宋体"/>
                <a:cs typeface="宋体"/>
              </a:rPr>
              <a:t>动</a:t>
            </a:r>
            <a:r>
              <a:rPr sz="1600" spc="5" dirty="0">
                <a:latin typeface="宋体"/>
                <a:cs typeface="宋体"/>
              </a:rPr>
              <a:t>；  勾选</a:t>
            </a:r>
            <a:r>
              <a:rPr sz="1600" dirty="0">
                <a:latin typeface="Arial"/>
                <a:cs typeface="Arial"/>
              </a:rPr>
              <a:t>Sensing</a:t>
            </a:r>
            <a:r>
              <a:rPr sz="1600" spc="5" dirty="0">
                <a:latin typeface="宋体"/>
                <a:cs typeface="宋体"/>
              </a:rPr>
              <a:t>属性</a:t>
            </a:r>
            <a:r>
              <a:rPr sz="1600" spc="-20" dirty="0">
                <a:latin typeface="宋体"/>
                <a:cs typeface="宋体"/>
              </a:rPr>
              <a:t>的</a:t>
            </a:r>
            <a:r>
              <a:rPr sz="1600" spc="-5" dirty="0">
                <a:latin typeface="Arial"/>
                <a:cs typeface="Arial"/>
              </a:rPr>
              <a:t>Position</a:t>
            </a:r>
            <a:r>
              <a:rPr sz="1600" spc="5" dirty="0">
                <a:latin typeface="宋体"/>
                <a:cs typeface="宋体"/>
              </a:rPr>
              <a:t>项</a:t>
            </a:r>
            <a:r>
              <a:rPr sz="1600" spc="-20" dirty="0">
                <a:latin typeface="宋体"/>
                <a:cs typeface="宋体"/>
              </a:rPr>
              <a:t>目</a:t>
            </a:r>
            <a:r>
              <a:rPr sz="1600" spc="5" dirty="0">
                <a:latin typeface="宋体"/>
                <a:cs typeface="宋体"/>
              </a:rPr>
              <a:t>，即</a:t>
            </a:r>
            <a:r>
              <a:rPr sz="1600" spc="-20" dirty="0">
                <a:latin typeface="宋体"/>
                <a:cs typeface="宋体"/>
              </a:rPr>
              <a:t>输</a:t>
            </a:r>
            <a:r>
              <a:rPr sz="1600" spc="5" dirty="0">
                <a:latin typeface="宋体"/>
                <a:cs typeface="宋体"/>
              </a:rPr>
              <a:t>出转</a:t>
            </a:r>
            <a:r>
              <a:rPr sz="1600" spc="-20" dirty="0">
                <a:latin typeface="宋体"/>
                <a:cs typeface="宋体"/>
              </a:rPr>
              <a:t>动</a:t>
            </a:r>
            <a:r>
              <a:rPr sz="1600" spc="5" dirty="0">
                <a:latin typeface="宋体"/>
                <a:cs typeface="宋体"/>
              </a:rPr>
              <a:t>副的</a:t>
            </a:r>
            <a:r>
              <a:rPr sz="1600" spc="-20" dirty="0">
                <a:latin typeface="宋体"/>
                <a:cs typeface="宋体"/>
              </a:rPr>
              <a:t>角</a:t>
            </a:r>
            <a:r>
              <a:rPr sz="1600" spc="5" dirty="0">
                <a:latin typeface="宋体"/>
                <a:cs typeface="宋体"/>
              </a:rPr>
              <a:t>位</a:t>
            </a:r>
            <a:r>
              <a:rPr sz="1600" spc="10" dirty="0">
                <a:latin typeface="宋体"/>
                <a:cs typeface="宋体"/>
              </a:rPr>
              <a:t>移</a:t>
            </a:r>
            <a:r>
              <a:rPr sz="1600" spc="-20" dirty="0">
                <a:latin typeface="宋体"/>
                <a:cs typeface="宋体"/>
              </a:rPr>
              <a:t>；</a:t>
            </a:r>
            <a:r>
              <a:rPr sz="1600" spc="5" dirty="0">
                <a:latin typeface="宋体"/>
                <a:cs typeface="宋体"/>
              </a:rPr>
              <a:t>另外</a:t>
            </a:r>
            <a:r>
              <a:rPr sz="1600" spc="-15" dirty="0">
                <a:latin typeface="宋体"/>
                <a:cs typeface="宋体"/>
              </a:rPr>
              <a:t>，</a:t>
            </a:r>
            <a:r>
              <a:rPr sz="1600" spc="5" dirty="0">
                <a:latin typeface="宋体"/>
                <a:cs typeface="宋体"/>
              </a:rPr>
              <a:t>为了</a:t>
            </a:r>
            <a:r>
              <a:rPr sz="1600" spc="-15" dirty="0">
                <a:latin typeface="宋体"/>
                <a:cs typeface="宋体"/>
              </a:rPr>
              <a:t>增</a:t>
            </a:r>
            <a:r>
              <a:rPr sz="1600" spc="5" dirty="0">
                <a:latin typeface="宋体"/>
                <a:cs typeface="宋体"/>
              </a:rPr>
              <a:t>强机</a:t>
            </a:r>
            <a:r>
              <a:rPr sz="1600" spc="-15" dirty="0">
                <a:latin typeface="宋体"/>
                <a:cs typeface="宋体"/>
              </a:rPr>
              <a:t>械</a:t>
            </a:r>
            <a:r>
              <a:rPr sz="1600" spc="5" dirty="0">
                <a:latin typeface="宋体"/>
                <a:cs typeface="宋体"/>
              </a:rPr>
              <a:t>臂控</a:t>
            </a:r>
            <a:r>
              <a:rPr sz="1600" spc="-15" dirty="0">
                <a:latin typeface="宋体"/>
                <a:cs typeface="宋体"/>
              </a:rPr>
              <a:t>制</a:t>
            </a:r>
            <a:r>
              <a:rPr sz="1600" spc="5" dirty="0">
                <a:latin typeface="宋体"/>
                <a:cs typeface="宋体"/>
              </a:rPr>
              <a:t>的 稳定性，需要设置关节</a:t>
            </a:r>
            <a:r>
              <a:rPr sz="1600" spc="-20" dirty="0">
                <a:latin typeface="宋体"/>
                <a:cs typeface="宋体"/>
              </a:rPr>
              <a:t>的</a:t>
            </a:r>
            <a:r>
              <a:rPr sz="1600" spc="5" dirty="0">
                <a:latin typeface="宋体"/>
                <a:cs typeface="宋体"/>
              </a:rPr>
              <a:t>阻尼</a:t>
            </a:r>
            <a:r>
              <a:rPr sz="1600" spc="-20" dirty="0">
                <a:latin typeface="宋体"/>
                <a:cs typeface="宋体"/>
              </a:rPr>
              <a:t>系</a:t>
            </a:r>
            <a:r>
              <a:rPr sz="1600" spc="10" dirty="0">
                <a:latin typeface="宋体"/>
                <a:cs typeface="宋体"/>
              </a:rPr>
              <a:t>数</a:t>
            </a:r>
            <a:r>
              <a:rPr sz="1600" spc="-5" dirty="0">
                <a:latin typeface="Arial"/>
                <a:cs typeface="Arial"/>
              </a:rPr>
              <a:t>Damping</a:t>
            </a:r>
            <a:r>
              <a:rPr sz="1600" spc="-70" dirty="0">
                <a:latin typeface="Arial"/>
                <a:cs typeface="Arial"/>
              </a:rPr>
              <a:t> </a:t>
            </a:r>
            <a:r>
              <a:rPr sz="1600" dirty="0">
                <a:latin typeface="Arial"/>
                <a:cs typeface="Arial"/>
              </a:rPr>
              <a:t>Coefficient</a:t>
            </a:r>
            <a:r>
              <a:rPr sz="1600" spc="5" dirty="0">
                <a:latin typeface="宋体"/>
                <a:cs typeface="宋体"/>
              </a:rPr>
              <a:t>。把</a:t>
            </a:r>
            <a:r>
              <a:rPr sz="1600" spc="-20" dirty="0">
                <a:latin typeface="宋体"/>
                <a:cs typeface="宋体"/>
              </a:rPr>
              <a:t>转</a:t>
            </a:r>
            <a:r>
              <a:rPr sz="1600" spc="5" dirty="0">
                <a:latin typeface="宋体"/>
                <a:cs typeface="宋体"/>
              </a:rPr>
              <a:t>动副</a:t>
            </a:r>
            <a:r>
              <a:rPr sz="1600" spc="-20" dirty="0">
                <a:latin typeface="宋体"/>
                <a:cs typeface="宋体"/>
              </a:rPr>
              <a:t>的</a:t>
            </a:r>
            <a:r>
              <a:rPr sz="1600" spc="-5" dirty="0">
                <a:latin typeface="Arial"/>
                <a:cs typeface="Arial"/>
              </a:rPr>
              <a:t>q</a:t>
            </a:r>
            <a:r>
              <a:rPr sz="1600" spc="5" dirty="0">
                <a:latin typeface="宋体"/>
                <a:cs typeface="宋体"/>
              </a:rPr>
              <a:t>端口</a:t>
            </a:r>
            <a:r>
              <a:rPr sz="1600" spc="-20" dirty="0">
                <a:latin typeface="宋体"/>
                <a:cs typeface="宋体"/>
              </a:rPr>
              <a:t>与</a:t>
            </a:r>
            <a:r>
              <a:rPr sz="1600" spc="-5" dirty="0">
                <a:latin typeface="Arial"/>
                <a:cs typeface="Arial"/>
              </a:rPr>
              <a:t>PS–Simulink</a:t>
            </a:r>
            <a:endParaRPr sz="1600">
              <a:latin typeface="Arial"/>
              <a:cs typeface="Arial"/>
            </a:endParaRPr>
          </a:p>
          <a:p>
            <a:pPr marL="12700" marR="50800">
              <a:lnSpc>
                <a:spcPct val="100000"/>
              </a:lnSpc>
              <a:spcBef>
                <a:spcPts val="5"/>
              </a:spcBef>
            </a:pPr>
            <a:r>
              <a:rPr sz="1600" spc="-5" dirty="0">
                <a:latin typeface="Arial"/>
                <a:cs typeface="Arial"/>
              </a:rPr>
              <a:t>Converter</a:t>
            </a:r>
            <a:r>
              <a:rPr sz="1600" spc="5" dirty="0">
                <a:latin typeface="宋体"/>
                <a:cs typeface="宋体"/>
              </a:rPr>
              <a:t>模块的输入端口相连，</a:t>
            </a:r>
            <a:r>
              <a:rPr sz="1600" spc="10" dirty="0">
                <a:latin typeface="宋体"/>
                <a:cs typeface="宋体"/>
              </a:rPr>
              <a:t>把</a:t>
            </a:r>
            <a:r>
              <a:rPr sz="1600" spc="-10" dirty="0">
                <a:latin typeface="Arial"/>
                <a:cs typeface="Arial"/>
              </a:rPr>
              <a:t>PS–Simulink</a:t>
            </a:r>
            <a:r>
              <a:rPr sz="1600" spc="-50" dirty="0">
                <a:latin typeface="Arial"/>
                <a:cs typeface="Arial"/>
              </a:rPr>
              <a:t> </a:t>
            </a:r>
            <a:r>
              <a:rPr sz="1600" spc="-5" dirty="0">
                <a:latin typeface="Arial"/>
                <a:cs typeface="Arial"/>
              </a:rPr>
              <a:t>Converter</a:t>
            </a:r>
            <a:r>
              <a:rPr sz="1600" spc="5" dirty="0">
                <a:latin typeface="宋体"/>
                <a:cs typeface="宋体"/>
              </a:rPr>
              <a:t>模块的输出端口与</a:t>
            </a:r>
            <a:r>
              <a:rPr sz="1600" spc="5" dirty="0">
                <a:latin typeface="Arial"/>
                <a:cs typeface="Arial"/>
              </a:rPr>
              <a:t>Sum</a:t>
            </a:r>
            <a:r>
              <a:rPr sz="1600" spc="5" dirty="0">
                <a:latin typeface="宋体"/>
                <a:cs typeface="宋体"/>
              </a:rPr>
              <a:t>比较</a:t>
            </a:r>
            <a:r>
              <a:rPr sz="1600" spc="-20" dirty="0">
                <a:latin typeface="宋体"/>
                <a:cs typeface="宋体"/>
              </a:rPr>
              <a:t>器</a:t>
            </a:r>
            <a:r>
              <a:rPr sz="1600" spc="5" dirty="0">
                <a:latin typeface="宋体"/>
                <a:cs typeface="宋体"/>
              </a:rPr>
              <a:t>模 块的负号输入端口相连</a:t>
            </a:r>
            <a:r>
              <a:rPr sz="1600" spc="-20" dirty="0">
                <a:latin typeface="宋体"/>
                <a:cs typeface="宋体"/>
              </a:rPr>
              <a:t>。</a:t>
            </a:r>
            <a:r>
              <a:rPr sz="1600" spc="5" dirty="0">
                <a:latin typeface="宋体"/>
                <a:cs typeface="宋体"/>
              </a:rPr>
              <a:t>分别</a:t>
            </a:r>
            <a:r>
              <a:rPr sz="1600" spc="-15" dirty="0">
                <a:latin typeface="宋体"/>
                <a:cs typeface="宋体"/>
              </a:rPr>
              <a:t>将</a:t>
            </a:r>
            <a:r>
              <a:rPr sz="1600" spc="-25" dirty="0">
                <a:latin typeface="Arial"/>
                <a:cs typeface="Arial"/>
              </a:rPr>
              <a:t>MATLAB</a:t>
            </a:r>
            <a:r>
              <a:rPr sz="1600" spc="-70" dirty="0">
                <a:latin typeface="Arial"/>
                <a:cs typeface="Arial"/>
              </a:rPr>
              <a:t> </a:t>
            </a:r>
            <a:r>
              <a:rPr sz="1600" dirty="0">
                <a:latin typeface="Arial"/>
                <a:cs typeface="Arial"/>
              </a:rPr>
              <a:t>Function</a:t>
            </a:r>
            <a:r>
              <a:rPr sz="1600" spc="5" dirty="0">
                <a:latin typeface="宋体"/>
                <a:cs typeface="宋体"/>
              </a:rPr>
              <a:t>模块的</a:t>
            </a:r>
            <a:r>
              <a:rPr sz="1600" spc="-5" dirty="0">
                <a:latin typeface="Arial"/>
                <a:cs typeface="Arial"/>
              </a:rPr>
              <a:t>q1</a:t>
            </a:r>
            <a:r>
              <a:rPr sz="1600" spc="5" dirty="0">
                <a:latin typeface="宋体"/>
                <a:cs typeface="宋体"/>
              </a:rPr>
              <a:t>输出</a:t>
            </a:r>
            <a:r>
              <a:rPr sz="1600" spc="-20" dirty="0">
                <a:latin typeface="宋体"/>
                <a:cs typeface="宋体"/>
              </a:rPr>
              <a:t>端</a:t>
            </a:r>
            <a:r>
              <a:rPr sz="1600" spc="5" dirty="0">
                <a:latin typeface="宋体"/>
                <a:cs typeface="宋体"/>
              </a:rPr>
              <a:t>口和</a:t>
            </a:r>
            <a:r>
              <a:rPr sz="1600" spc="-10" dirty="0">
                <a:latin typeface="Arial"/>
                <a:cs typeface="Arial"/>
              </a:rPr>
              <a:t>q2</a:t>
            </a:r>
            <a:r>
              <a:rPr sz="1600" spc="-20" dirty="0">
                <a:latin typeface="宋体"/>
                <a:cs typeface="宋体"/>
              </a:rPr>
              <a:t>输</a:t>
            </a:r>
            <a:r>
              <a:rPr sz="1600" spc="5" dirty="0">
                <a:latin typeface="宋体"/>
                <a:cs typeface="宋体"/>
              </a:rPr>
              <a:t>出端</a:t>
            </a:r>
            <a:r>
              <a:rPr sz="1600" spc="-20" dirty="0">
                <a:latin typeface="宋体"/>
                <a:cs typeface="宋体"/>
              </a:rPr>
              <a:t>口</a:t>
            </a:r>
            <a:r>
              <a:rPr sz="1600" spc="5" dirty="0">
                <a:latin typeface="宋体"/>
                <a:cs typeface="宋体"/>
              </a:rPr>
              <a:t>与两个</a:t>
            </a:r>
            <a:endParaRPr sz="1600">
              <a:latin typeface="宋体"/>
              <a:cs typeface="宋体"/>
            </a:endParaRPr>
          </a:p>
          <a:p>
            <a:pPr marL="12700" marR="127635" algn="just">
              <a:lnSpc>
                <a:spcPct val="100000"/>
              </a:lnSpc>
              <a:spcBef>
                <a:spcPts val="5"/>
              </a:spcBef>
            </a:pPr>
            <a:r>
              <a:rPr sz="1600" spc="10" dirty="0">
                <a:latin typeface="Arial"/>
                <a:cs typeface="Arial"/>
              </a:rPr>
              <a:t>Sum</a:t>
            </a:r>
            <a:r>
              <a:rPr sz="1600" spc="5" dirty="0">
                <a:latin typeface="宋体"/>
                <a:cs typeface="宋体"/>
              </a:rPr>
              <a:t>比较器模</a:t>
            </a:r>
            <a:r>
              <a:rPr sz="1600" spc="-15" dirty="0">
                <a:latin typeface="宋体"/>
                <a:cs typeface="宋体"/>
              </a:rPr>
              <a:t>块</a:t>
            </a:r>
            <a:r>
              <a:rPr sz="1600" spc="5" dirty="0">
                <a:latin typeface="宋体"/>
                <a:cs typeface="宋体"/>
              </a:rPr>
              <a:t>的正</a:t>
            </a:r>
            <a:r>
              <a:rPr sz="1600" spc="-15" dirty="0">
                <a:latin typeface="宋体"/>
                <a:cs typeface="宋体"/>
              </a:rPr>
              <a:t>号</a:t>
            </a:r>
            <a:r>
              <a:rPr sz="1600" spc="5" dirty="0">
                <a:latin typeface="宋体"/>
                <a:cs typeface="宋体"/>
              </a:rPr>
              <a:t>输入</a:t>
            </a:r>
            <a:r>
              <a:rPr sz="1600" spc="-15" dirty="0">
                <a:latin typeface="宋体"/>
                <a:cs typeface="宋体"/>
              </a:rPr>
              <a:t>端</a:t>
            </a:r>
            <a:r>
              <a:rPr sz="1600" spc="5" dirty="0">
                <a:latin typeface="宋体"/>
                <a:cs typeface="宋体"/>
              </a:rPr>
              <a:t>口相</a:t>
            </a:r>
            <a:r>
              <a:rPr sz="1600" spc="-15" dirty="0">
                <a:latin typeface="宋体"/>
                <a:cs typeface="宋体"/>
              </a:rPr>
              <a:t>连</a:t>
            </a:r>
            <a:r>
              <a:rPr sz="1600" spc="5" dirty="0">
                <a:latin typeface="宋体"/>
                <a:cs typeface="宋体"/>
              </a:rPr>
              <a:t>。</a:t>
            </a:r>
            <a:r>
              <a:rPr sz="1600" spc="-20" dirty="0">
                <a:latin typeface="宋体"/>
                <a:cs typeface="宋体"/>
              </a:rPr>
              <a:t>将</a:t>
            </a:r>
            <a:r>
              <a:rPr sz="1600" spc="-5" dirty="0">
                <a:latin typeface="Arial"/>
                <a:cs typeface="Arial"/>
              </a:rPr>
              <a:t>Sum</a:t>
            </a:r>
            <a:r>
              <a:rPr sz="1600" spc="-20" dirty="0">
                <a:latin typeface="宋体"/>
                <a:cs typeface="宋体"/>
              </a:rPr>
              <a:t>比</a:t>
            </a:r>
            <a:r>
              <a:rPr sz="1600" spc="5" dirty="0">
                <a:latin typeface="宋体"/>
                <a:cs typeface="宋体"/>
              </a:rPr>
              <a:t>较器</a:t>
            </a:r>
            <a:r>
              <a:rPr sz="1600" spc="-20" dirty="0">
                <a:latin typeface="宋体"/>
                <a:cs typeface="宋体"/>
              </a:rPr>
              <a:t>模</a:t>
            </a:r>
            <a:r>
              <a:rPr sz="1600" spc="5" dirty="0">
                <a:latin typeface="宋体"/>
                <a:cs typeface="宋体"/>
              </a:rPr>
              <a:t>块的</a:t>
            </a:r>
            <a:r>
              <a:rPr sz="1600" spc="-20" dirty="0">
                <a:latin typeface="宋体"/>
                <a:cs typeface="宋体"/>
              </a:rPr>
              <a:t>输</a:t>
            </a:r>
            <a:r>
              <a:rPr sz="1600" spc="5" dirty="0">
                <a:latin typeface="宋体"/>
                <a:cs typeface="宋体"/>
              </a:rPr>
              <a:t>出端</a:t>
            </a:r>
            <a:r>
              <a:rPr sz="1600" spc="-20" dirty="0">
                <a:latin typeface="宋体"/>
                <a:cs typeface="宋体"/>
              </a:rPr>
              <a:t>口</a:t>
            </a:r>
            <a:r>
              <a:rPr sz="1600" spc="10" dirty="0">
                <a:latin typeface="宋体"/>
                <a:cs typeface="宋体"/>
              </a:rPr>
              <a:t>与</a:t>
            </a:r>
            <a:r>
              <a:rPr sz="1600" spc="-5" dirty="0">
                <a:latin typeface="Arial"/>
                <a:cs typeface="Arial"/>
              </a:rPr>
              <a:t>PID</a:t>
            </a:r>
            <a:r>
              <a:rPr sz="1600" spc="-45" dirty="0">
                <a:latin typeface="Arial"/>
                <a:cs typeface="Arial"/>
              </a:rPr>
              <a:t> </a:t>
            </a:r>
            <a:r>
              <a:rPr sz="1600" spc="-5" dirty="0">
                <a:latin typeface="Arial"/>
                <a:cs typeface="Arial"/>
              </a:rPr>
              <a:t>Controller</a:t>
            </a:r>
            <a:r>
              <a:rPr sz="1600" spc="5" dirty="0">
                <a:latin typeface="宋体"/>
                <a:cs typeface="宋体"/>
              </a:rPr>
              <a:t>模块 的输入端口相连，将</a:t>
            </a:r>
            <a:r>
              <a:rPr sz="1600" spc="-5" dirty="0">
                <a:latin typeface="Arial"/>
                <a:cs typeface="Arial"/>
              </a:rPr>
              <a:t>PID</a:t>
            </a:r>
            <a:r>
              <a:rPr sz="1600" spc="-65" dirty="0">
                <a:latin typeface="Arial"/>
                <a:cs typeface="Arial"/>
              </a:rPr>
              <a:t> </a:t>
            </a:r>
            <a:r>
              <a:rPr sz="1600" spc="-5" dirty="0">
                <a:latin typeface="Arial"/>
                <a:cs typeface="Arial"/>
              </a:rPr>
              <a:t>Controller</a:t>
            </a:r>
            <a:r>
              <a:rPr sz="1600" spc="5" dirty="0">
                <a:latin typeface="宋体"/>
                <a:cs typeface="宋体"/>
              </a:rPr>
              <a:t>模块的输出端口</a:t>
            </a:r>
            <a:r>
              <a:rPr sz="1600" spc="10" dirty="0">
                <a:latin typeface="宋体"/>
                <a:cs typeface="宋体"/>
              </a:rPr>
              <a:t>与</a:t>
            </a:r>
            <a:r>
              <a:rPr sz="1600" spc="-5" dirty="0">
                <a:latin typeface="Arial"/>
                <a:cs typeface="Arial"/>
              </a:rPr>
              <a:t>Simulink-PS</a:t>
            </a:r>
            <a:r>
              <a:rPr sz="1600" spc="-75" dirty="0">
                <a:latin typeface="Arial"/>
                <a:cs typeface="Arial"/>
              </a:rPr>
              <a:t> </a:t>
            </a:r>
            <a:r>
              <a:rPr sz="1600" spc="-5" dirty="0">
                <a:latin typeface="Arial"/>
                <a:cs typeface="Arial"/>
              </a:rPr>
              <a:t>Converter</a:t>
            </a:r>
            <a:r>
              <a:rPr sz="1600" spc="5" dirty="0">
                <a:latin typeface="宋体"/>
                <a:cs typeface="宋体"/>
              </a:rPr>
              <a:t>模块的输入端 口相连，将</a:t>
            </a:r>
            <a:r>
              <a:rPr sz="1600" spc="-5" dirty="0">
                <a:latin typeface="Arial"/>
                <a:cs typeface="Arial"/>
              </a:rPr>
              <a:t>Simulink-PS</a:t>
            </a:r>
            <a:r>
              <a:rPr sz="1600" spc="-45" dirty="0">
                <a:latin typeface="Arial"/>
                <a:cs typeface="Arial"/>
              </a:rPr>
              <a:t> </a:t>
            </a:r>
            <a:r>
              <a:rPr sz="1600" spc="-5" dirty="0">
                <a:latin typeface="Arial"/>
                <a:cs typeface="Arial"/>
              </a:rPr>
              <a:t>Converter</a:t>
            </a:r>
            <a:r>
              <a:rPr sz="1600" spc="5" dirty="0">
                <a:latin typeface="宋体"/>
                <a:cs typeface="宋体"/>
              </a:rPr>
              <a:t>模块的输出端口与转动副</a:t>
            </a:r>
            <a:r>
              <a:rPr sz="1600" spc="10" dirty="0">
                <a:latin typeface="宋体"/>
                <a:cs typeface="宋体"/>
              </a:rPr>
              <a:t>的</a:t>
            </a:r>
            <a:r>
              <a:rPr sz="1600" spc="5" dirty="0">
                <a:latin typeface="Arial"/>
                <a:cs typeface="Arial"/>
              </a:rPr>
              <a:t>t</a:t>
            </a:r>
            <a:r>
              <a:rPr sz="1600" spc="-20" dirty="0">
                <a:latin typeface="宋体"/>
                <a:cs typeface="宋体"/>
              </a:rPr>
              <a:t>端</a:t>
            </a:r>
            <a:r>
              <a:rPr sz="1600" spc="5" dirty="0">
                <a:latin typeface="宋体"/>
                <a:cs typeface="宋体"/>
              </a:rPr>
              <a:t>口相</a:t>
            </a:r>
            <a:r>
              <a:rPr sz="1600" spc="-20" dirty="0">
                <a:latin typeface="宋体"/>
                <a:cs typeface="宋体"/>
              </a:rPr>
              <a:t>连</a:t>
            </a:r>
            <a:r>
              <a:rPr sz="1600" spc="5" dirty="0">
                <a:latin typeface="宋体"/>
                <a:cs typeface="宋体"/>
              </a:rPr>
              <a:t>，从</a:t>
            </a:r>
            <a:r>
              <a:rPr sz="1600" spc="-20" dirty="0">
                <a:latin typeface="宋体"/>
                <a:cs typeface="宋体"/>
              </a:rPr>
              <a:t>而</a:t>
            </a:r>
            <a:r>
              <a:rPr sz="1600" spc="5" dirty="0">
                <a:latin typeface="宋体"/>
                <a:cs typeface="宋体"/>
              </a:rPr>
              <a:t>对转</a:t>
            </a:r>
            <a:r>
              <a:rPr sz="1600" spc="-20" dirty="0">
                <a:latin typeface="宋体"/>
                <a:cs typeface="宋体"/>
              </a:rPr>
              <a:t>动</a:t>
            </a:r>
            <a:r>
              <a:rPr sz="1600" spc="5" dirty="0">
                <a:latin typeface="宋体"/>
                <a:cs typeface="宋体"/>
              </a:rPr>
              <a:t>副施 加驱动力矩。</a:t>
            </a:r>
            <a:endParaRPr sz="1600">
              <a:latin typeface="宋体"/>
              <a:cs typeface="宋体"/>
            </a:endParaRPr>
          </a:p>
        </p:txBody>
      </p:sp>
      <p:sp>
        <p:nvSpPr>
          <p:cNvPr id="4" name="object 4"/>
          <p:cNvSpPr/>
          <p:nvPr/>
        </p:nvSpPr>
        <p:spPr>
          <a:xfrm>
            <a:off x="3035807" y="3944110"/>
            <a:ext cx="3230880" cy="291388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150859" cy="290703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两自由度</a:t>
            </a:r>
            <a:r>
              <a:rPr sz="2800" b="1" spc="-5" dirty="0">
                <a:solidFill>
                  <a:srgbClr val="333399"/>
                </a:solidFill>
                <a:latin typeface="宋体"/>
                <a:cs typeface="宋体"/>
              </a:rPr>
              <a:t>机器</a:t>
            </a:r>
            <a:r>
              <a:rPr sz="2800" b="1" spc="5" dirty="0">
                <a:solidFill>
                  <a:srgbClr val="333399"/>
                </a:solidFill>
                <a:latin typeface="宋体"/>
                <a:cs typeface="宋体"/>
              </a:rPr>
              <a:t>人</a:t>
            </a:r>
            <a:r>
              <a:rPr sz="2800" b="1" spc="-5"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a:lnSpc>
                <a:spcPct val="100000"/>
              </a:lnSpc>
              <a:spcBef>
                <a:spcPts val="790"/>
              </a:spcBef>
            </a:pPr>
            <a:r>
              <a:rPr sz="1800" dirty="0">
                <a:latin typeface="宋体"/>
                <a:cs typeface="宋体"/>
              </a:rPr>
              <a:t>为了观察机器人末端执行器在绝对坐标系中的运动情况，</a:t>
            </a:r>
            <a:r>
              <a:rPr sz="1800" spc="10" dirty="0">
                <a:latin typeface="宋体"/>
                <a:cs typeface="宋体"/>
              </a:rPr>
              <a:t>在</a:t>
            </a:r>
            <a:r>
              <a:rPr sz="1800" dirty="0">
                <a:latin typeface="Arial"/>
                <a:cs typeface="Arial"/>
              </a:rPr>
              <a:t>SimMechanics</a:t>
            </a:r>
            <a:r>
              <a:rPr sz="1800" dirty="0">
                <a:latin typeface="宋体"/>
                <a:cs typeface="宋体"/>
              </a:rPr>
              <a:t>平台中</a:t>
            </a:r>
            <a:endParaRPr sz="1800">
              <a:latin typeface="宋体"/>
              <a:cs typeface="宋体"/>
            </a:endParaRPr>
          </a:p>
          <a:p>
            <a:pPr marL="12700">
              <a:lnSpc>
                <a:spcPct val="100000"/>
              </a:lnSpc>
            </a:pPr>
            <a:r>
              <a:rPr sz="1800" spc="-5" dirty="0">
                <a:latin typeface="宋体"/>
                <a:cs typeface="宋体"/>
              </a:rPr>
              <a:t>调入</a:t>
            </a:r>
            <a:r>
              <a:rPr sz="1800" spc="-10" dirty="0">
                <a:latin typeface="Arial"/>
                <a:cs typeface="Arial"/>
              </a:rPr>
              <a:t>Transform</a:t>
            </a:r>
            <a:r>
              <a:rPr sz="1800" spc="-5" dirty="0">
                <a:latin typeface="Arial"/>
                <a:cs typeface="Arial"/>
              </a:rPr>
              <a:t> </a:t>
            </a:r>
            <a:r>
              <a:rPr sz="1800" dirty="0">
                <a:latin typeface="Arial"/>
                <a:cs typeface="Arial"/>
              </a:rPr>
              <a:t>Sensor</a:t>
            </a:r>
            <a:r>
              <a:rPr sz="1800" dirty="0">
                <a:latin typeface="宋体"/>
                <a:cs typeface="宋体"/>
              </a:rPr>
              <a:t>模块，如</a:t>
            </a:r>
            <a:r>
              <a:rPr sz="1800" spc="-10" dirty="0">
                <a:latin typeface="宋体"/>
                <a:cs typeface="宋体"/>
              </a:rPr>
              <a:t>图</a:t>
            </a:r>
            <a:r>
              <a:rPr sz="1800" dirty="0">
                <a:latin typeface="Arial"/>
                <a:cs typeface="Arial"/>
              </a:rPr>
              <a:t>9.22</a:t>
            </a:r>
            <a:r>
              <a:rPr sz="1800" spc="-5" dirty="0">
                <a:latin typeface="宋体"/>
                <a:cs typeface="宋体"/>
              </a:rPr>
              <a:t>所示勾</a:t>
            </a:r>
            <a:r>
              <a:rPr sz="1800" dirty="0">
                <a:latin typeface="宋体"/>
                <a:cs typeface="宋体"/>
              </a:rPr>
              <a:t>选</a:t>
            </a:r>
            <a:r>
              <a:rPr sz="1800" spc="-15" dirty="0">
                <a:latin typeface="Arial"/>
                <a:cs typeface="Arial"/>
              </a:rPr>
              <a:t>Transform</a:t>
            </a:r>
            <a:r>
              <a:rPr sz="1800" spc="-60" dirty="0">
                <a:latin typeface="Arial"/>
                <a:cs typeface="Arial"/>
              </a:rPr>
              <a:t> </a:t>
            </a:r>
            <a:r>
              <a:rPr sz="1800" spc="5" dirty="0">
                <a:latin typeface="Arial"/>
                <a:cs typeface="Arial"/>
              </a:rPr>
              <a:t>Sensor</a:t>
            </a:r>
            <a:r>
              <a:rPr sz="1800" spc="-5" dirty="0">
                <a:latin typeface="宋体"/>
                <a:cs typeface="宋体"/>
              </a:rPr>
              <a:t>模块</a:t>
            </a:r>
            <a:endParaRPr sz="1800">
              <a:latin typeface="宋体"/>
              <a:cs typeface="宋体"/>
            </a:endParaRPr>
          </a:p>
          <a:p>
            <a:pPr marL="12700">
              <a:lnSpc>
                <a:spcPct val="100000"/>
              </a:lnSpc>
              <a:spcBef>
                <a:spcPts val="5"/>
              </a:spcBef>
            </a:pPr>
            <a:r>
              <a:rPr sz="1800" spc="-5" dirty="0">
                <a:latin typeface="Arial"/>
                <a:cs typeface="Arial"/>
              </a:rPr>
              <a:t>Translation</a:t>
            </a:r>
            <a:r>
              <a:rPr sz="1800" dirty="0">
                <a:latin typeface="宋体"/>
                <a:cs typeface="宋体"/>
              </a:rPr>
              <a:t>属性的</a:t>
            </a:r>
            <a:r>
              <a:rPr sz="1800" spc="-25" dirty="0">
                <a:latin typeface="Arial"/>
                <a:cs typeface="Arial"/>
              </a:rPr>
              <a:t>X</a:t>
            </a:r>
            <a:r>
              <a:rPr sz="1800" dirty="0">
                <a:latin typeface="宋体"/>
                <a:cs typeface="宋体"/>
              </a:rPr>
              <a:t>项目和</a:t>
            </a:r>
            <a:r>
              <a:rPr sz="1800" spc="-25" dirty="0">
                <a:latin typeface="Arial"/>
                <a:cs typeface="Arial"/>
              </a:rPr>
              <a:t>Y</a:t>
            </a:r>
            <a:r>
              <a:rPr sz="1800" dirty="0">
                <a:latin typeface="宋体"/>
                <a:cs typeface="宋体"/>
              </a:rPr>
              <a:t>项目。把</a:t>
            </a:r>
            <a:r>
              <a:rPr sz="1800" spc="-10" dirty="0">
                <a:latin typeface="Arial"/>
                <a:cs typeface="Arial"/>
              </a:rPr>
              <a:t>Transform</a:t>
            </a:r>
            <a:r>
              <a:rPr sz="1800" spc="-15" dirty="0">
                <a:latin typeface="Arial"/>
                <a:cs typeface="Arial"/>
              </a:rPr>
              <a:t> </a:t>
            </a:r>
            <a:r>
              <a:rPr sz="1800" spc="5" dirty="0">
                <a:latin typeface="Arial"/>
                <a:cs typeface="Arial"/>
              </a:rPr>
              <a:t>Sensor</a:t>
            </a:r>
            <a:r>
              <a:rPr sz="1800" dirty="0">
                <a:latin typeface="宋体"/>
                <a:cs typeface="宋体"/>
              </a:rPr>
              <a:t>模块的</a:t>
            </a:r>
            <a:r>
              <a:rPr sz="1800" spc="-5" dirty="0">
                <a:latin typeface="Arial"/>
                <a:cs typeface="Arial"/>
              </a:rPr>
              <a:t>B</a:t>
            </a:r>
            <a:r>
              <a:rPr sz="1800" dirty="0">
                <a:latin typeface="宋体"/>
                <a:cs typeface="宋体"/>
              </a:rPr>
              <a:t>端口</a:t>
            </a:r>
            <a:r>
              <a:rPr sz="1800" spc="-25" dirty="0">
                <a:latin typeface="宋体"/>
                <a:cs typeface="宋体"/>
              </a:rPr>
              <a:t>与</a:t>
            </a:r>
            <a:r>
              <a:rPr sz="1800" dirty="0">
                <a:latin typeface="Arial"/>
                <a:cs typeface="Arial"/>
              </a:rPr>
              <a:t>World</a:t>
            </a:r>
            <a:endParaRPr sz="1800">
              <a:latin typeface="Arial"/>
              <a:cs typeface="Arial"/>
            </a:endParaRPr>
          </a:p>
          <a:p>
            <a:pPr marL="12700" marR="19685">
              <a:lnSpc>
                <a:spcPct val="100000"/>
              </a:lnSpc>
            </a:pPr>
            <a:r>
              <a:rPr sz="1800" spc="5" dirty="0">
                <a:latin typeface="Arial"/>
                <a:cs typeface="Arial"/>
              </a:rPr>
              <a:t>Frame</a:t>
            </a:r>
            <a:r>
              <a:rPr sz="1800" dirty="0">
                <a:latin typeface="宋体"/>
                <a:cs typeface="宋体"/>
              </a:rPr>
              <a:t>模块相连，把</a:t>
            </a:r>
            <a:r>
              <a:rPr sz="1800" spc="-10" dirty="0">
                <a:latin typeface="Arial"/>
                <a:cs typeface="Arial"/>
              </a:rPr>
              <a:t>Transform</a:t>
            </a:r>
            <a:r>
              <a:rPr sz="1800" spc="-80" dirty="0">
                <a:latin typeface="Arial"/>
                <a:cs typeface="Arial"/>
              </a:rPr>
              <a:t> </a:t>
            </a:r>
            <a:r>
              <a:rPr sz="1800" spc="5" dirty="0">
                <a:latin typeface="Arial"/>
                <a:cs typeface="Arial"/>
              </a:rPr>
              <a:t>Sensor</a:t>
            </a:r>
            <a:r>
              <a:rPr sz="1800" dirty="0">
                <a:latin typeface="宋体"/>
                <a:cs typeface="宋体"/>
              </a:rPr>
              <a:t>模块的</a:t>
            </a:r>
            <a:r>
              <a:rPr sz="1800" dirty="0">
                <a:latin typeface="Arial"/>
                <a:cs typeface="Arial"/>
              </a:rPr>
              <a:t>F</a:t>
            </a:r>
            <a:r>
              <a:rPr sz="1800" dirty="0">
                <a:latin typeface="宋体"/>
                <a:cs typeface="宋体"/>
              </a:rPr>
              <a:t>端口与“杆件</a:t>
            </a:r>
            <a:r>
              <a:rPr sz="1800" dirty="0">
                <a:latin typeface="Arial"/>
                <a:cs typeface="Arial"/>
              </a:rPr>
              <a:t>2</a:t>
            </a:r>
            <a:r>
              <a:rPr sz="1800" dirty="0">
                <a:latin typeface="宋体"/>
                <a:cs typeface="宋体"/>
              </a:rPr>
              <a:t>质心至末端”刚体 </a:t>
            </a:r>
            <a:r>
              <a:rPr sz="1800" spc="-5" dirty="0">
                <a:latin typeface="宋体"/>
                <a:cs typeface="宋体"/>
              </a:rPr>
              <a:t>坐标变换模块</a:t>
            </a:r>
            <a:r>
              <a:rPr sz="1800" dirty="0">
                <a:latin typeface="宋体"/>
                <a:cs typeface="宋体"/>
              </a:rPr>
              <a:t>的</a:t>
            </a:r>
            <a:r>
              <a:rPr sz="1800" dirty="0">
                <a:latin typeface="Arial"/>
                <a:cs typeface="Arial"/>
              </a:rPr>
              <a:t>F</a:t>
            </a:r>
            <a:r>
              <a:rPr sz="1800" spc="-5" dirty="0">
                <a:latin typeface="宋体"/>
                <a:cs typeface="宋体"/>
              </a:rPr>
              <a:t>端口相连，</a:t>
            </a:r>
            <a:r>
              <a:rPr sz="1800" dirty="0">
                <a:latin typeface="宋体"/>
                <a:cs typeface="宋体"/>
              </a:rPr>
              <a:t>把</a:t>
            </a:r>
            <a:r>
              <a:rPr sz="1800" spc="-10" dirty="0">
                <a:latin typeface="Arial"/>
                <a:cs typeface="Arial"/>
              </a:rPr>
              <a:t>Transform</a:t>
            </a:r>
            <a:r>
              <a:rPr sz="1800" spc="-25" dirty="0">
                <a:latin typeface="Arial"/>
                <a:cs typeface="Arial"/>
              </a:rPr>
              <a:t> </a:t>
            </a:r>
            <a:r>
              <a:rPr sz="1800" spc="5" dirty="0">
                <a:latin typeface="Arial"/>
                <a:cs typeface="Arial"/>
              </a:rPr>
              <a:t>Sensor</a:t>
            </a:r>
            <a:r>
              <a:rPr sz="1800" spc="-5" dirty="0">
                <a:latin typeface="宋体"/>
                <a:cs typeface="宋体"/>
              </a:rPr>
              <a:t>模块的</a:t>
            </a:r>
            <a:r>
              <a:rPr sz="1800" spc="-30" dirty="0">
                <a:latin typeface="Arial"/>
                <a:cs typeface="Arial"/>
              </a:rPr>
              <a:t>X</a:t>
            </a:r>
            <a:r>
              <a:rPr sz="1800" spc="-5" dirty="0">
                <a:latin typeface="宋体"/>
                <a:cs typeface="宋体"/>
              </a:rPr>
              <a:t>端口和</a:t>
            </a:r>
            <a:r>
              <a:rPr sz="1800" spc="-30" dirty="0">
                <a:latin typeface="Arial"/>
                <a:cs typeface="Arial"/>
              </a:rPr>
              <a:t>Y</a:t>
            </a:r>
            <a:r>
              <a:rPr sz="1800" spc="-5" dirty="0">
                <a:latin typeface="宋体"/>
                <a:cs typeface="宋体"/>
              </a:rPr>
              <a:t>端口分别</a:t>
            </a:r>
            <a:r>
              <a:rPr sz="1800" dirty="0">
                <a:latin typeface="宋体"/>
                <a:cs typeface="宋体"/>
              </a:rPr>
              <a:t>与</a:t>
            </a:r>
            <a:r>
              <a:rPr sz="1800" spc="5" dirty="0">
                <a:latin typeface="Arial"/>
                <a:cs typeface="Arial"/>
              </a:rPr>
              <a:t>2</a:t>
            </a:r>
            <a:r>
              <a:rPr sz="1800" dirty="0">
                <a:latin typeface="宋体"/>
                <a:cs typeface="宋体"/>
              </a:rPr>
              <a:t>个 </a:t>
            </a:r>
            <a:r>
              <a:rPr sz="1800" dirty="0">
                <a:latin typeface="Arial"/>
                <a:cs typeface="Arial"/>
              </a:rPr>
              <a:t>PS–Simulink</a:t>
            </a:r>
            <a:r>
              <a:rPr sz="1800" spc="-65" dirty="0">
                <a:latin typeface="Arial"/>
                <a:cs typeface="Arial"/>
              </a:rPr>
              <a:t> </a:t>
            </a:r>
            <a:r>
              <a:rPr sz="1800" dirty="0">
                <a:latin typeface="Arial"/>
                <a:cs typeface="Arial"/>
              </a:rPr>
              <a:t>Converter</a:t>
            </a:r>
            <a:r>
              <a:rPr sz="1800" dirty="0">
                <a:latin typeface="宋体"/>
                <a:cs typeface="宋体"/>
              </a:rPr>
              <a:t>模块的输入端口相连，进而通</a:t>
            </a:r>
            <a:r>
              <a:rPr sz="1800" spc="-25" dirty="0">
                <a:latin typeface="宋体"/>
                <a:cs typeface="宋体"/>
              </a:rPr>
              <a:t>过</a:t>
            </a:r>
            <a:r>
              <a:rPr sz="1800" dirty="0">
                <a:latin typeface="Arial"/>
                <a:cs typeface="Arial"/>
              </a:rPr>
              <a:t>Simulink</a:t>
            </a:r>
            <a:r>
              <a:rPr sz="1800" dirty="0">
                <a:latin typeface="宋体"/>
                <a:cs typeface="宋体"/>
              </a:rPr>
              <a:t>平台中的</a:t>
            </a:r>
            <a:r>
              <a:rPr sz="1800" spc="-5" dirty="0">
                <a:latin typeface="Arial"/>
                <a:cs typeface="Arial"/>
              </a:rPr>
              <a:t>Scope  </a:t>
            </a:r>
            <a:r>
              <a:rPr sz="1800" spc="-5" dirty="0">
                <a:latin typeface="宋体"/>
                <a:cs typeface="宋体"/>
              </a:rPr>
              <a:t>示波器模块观察机器人末端执行器</a:t>
            </a:r>
            <a:r>
              <a:rPr sz="1800" spc="5" dirty="0">
                <a:latin typeface="宋体"/>
                <a:cs typeface="宋体"/>
              </a:rPr>
              <a:t>的</a:t>
            </a:r>
            <a:r>
              <a:rPr sz="1800" i="1" spc="10" dirty="0">
                <a:latin typeface="Arial"/>
                <a:cs typeface="Arial"/>
              </a:rPr>
              <a:t>x</a:t>
            </a:r>
            <a:r>
              <a:rPr sz="1800" spc="-5" dirty="0">
                <a:latin typeface="宋体"/>
                <a:cs typeface="宋体"/>
              </a:rPr>
              <a:t>坐标</a:t>
            </a:r>
            <a:r>
              <a:rPr sz="1800" dirty="0">
                <a:latin typeface="宋体"/>
                <a:cs typeface="宋体"/>
              </a:rPr>
              <a:t>和</a:t>
            </a:r>
            <a:r>
              <a:rPr sz="1800" i="1" spc="10" dirty="0">
                <a:latin typeface="Arial"/>
                <a:cs typeface="Arial"/>
              </a:rPr>
              <a:t>y</a:t>
            </a:r>
            <a:r>
              <a:rPr sz="1800" spc="-5" dirty="0">
                <a:latin typeface="宋体"/>
                <a:cs typeface="宋体"/>
              </a:rPr>
              <a:t>坐标随时间的变化情况，并通过</a:t>
            </a:r>
            <a:endParaRPr sz="1800">
              <a:latin typeface="宋体"/>
              <a:cs typeface="宋体"/>
            </a:endParaRPr>
          </a:p>
          <a:p>
            <a:pPr marL="12700">
              <a:lnSpc>
                <a:spcPct val="100000"/>
              </a:lnSpc>
              <a:spcBef>
                <a:spcPts val="5"/>
              </a:spcBef>
            </a:pPr>
            <a:r>
              <a:rPr sz="1800" spc="5" dirty="0">
                <a:latin typeface="Arial"/>
                <a:cs typeface="Arial"/>
              </a:rPr>
              <a:t>Simulink</a:t>
            </a:r>
            <a:r>
              <a:rPr sz="1800" dirty="0">
                <a:latin typeface="宋体"/>
                <a:cs typeface="宋体"/>
              </a:rPr>
              <a:t>平台中的</a:t>
            </a:r>
            <a:r>
              <a:rPr sz="1800" spc="-15" dirty="0">
                <a:latin typeface="Arial"/>
                <a:cs typeface="Arial"/>
              </a:rPr>
              <a:t>XY</a:t>
            </a:r>
            <a:r>
              <a:rPr sz="1800" spc="-75" dirty="0">
                <a:latin typeface="Arial"/>
                <a:cs typeface="Arial"/>
              </a:rPr>
              <a:t> </a:t>
            </a:r>
            <a:r>
              <a:rPr sz="1800" dirty="0">
                <a:latin typeface="Arial"/>
                <a:cs typeface="Arial"/>
              </a:rPr>
              <a:t>Graph</a:t>
            </a:r>
            <a:r>
              <a:rPr sz="1800" dirty="0">
                <a:latin typeface="宋体"/>
                <a:cs typeface="宋体"/>
              </a:rPr>
              <a:t>模块观察机器人末端执行器的运动轨迹。</a:t>
            </a:r>
            <a:endParaRPr sz="1800">
              <a:latin typeface="宋体"/>
              <a:cs typeface="宋体"/>
            </a:endParaRPr>
          </a:p>
        </p:txBody>
      </p:sp>
      <p:sp>
        <p:nvSpPr>
          <p:cNvPr id="4" name="object 4"/>
          <p:cNvSpPr/>
          <p:nvPr/>
        </p:nvSpPr>
        <p:spPr>
          <a:xfrm>
            <a:off x="3035807" y="3956303"/>
            <a:ext cx="3227832" cy="27706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357870" cy="1809114"/>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两自由度</a:t>
            </a:r>
            <a:r>
              <a:rPr sz="2800" b="1" spc="-5" dirty="0">
                <a:solidFill>
                  <a:srgbClr val="333399"/>
                </a:solidFill>
                <a:latin typeface="宋体"/>
                <a:cs typeface="宋体"/>
              </a:rPr>
              <a:t>机器</a:t>
            </a:r>
            <a:r>
              <a:rPr sz="2800" b="1" spc="5" dirty="0">
                <a:solidFill>
                  <a:srgbClr val="333399"/>
                </a:solidFill>
                <a:latin typeface="宋体"/>
                <a:cs typeface="宋体"/>
              </a:rPr>
              <a:t>人</a:t>
            </a:r>
            <a:r>
              <a:rPr sz="2800" b="1" spc="-5" dirty="0">
                <a:solidFill>
                  <a:srgbClr val="333399"/>
                </a:solidFill>
                <a:latin typeface="Times New Roman"/>
                <a:cs typeface="Times New Roman"/>
              </a:rPr>
              <a:t>SimMechanics</a:t>
            </a:r>
            <a:r>
              <a:rPr sz="2800" b="1" spc="-5" dirty="0">
                <a:solidFill>
                  <a:srgbClr val="333399"/>
                </a:solidFill>
                <a:latin typeface="宋体"/>
                <a:cs typeface="宋体"/>
              </a:rPr>
              <a:t>仿真</a:t>
            </a:r>
            <a:endParaRPr sz="2800">
              <a:latin typeface="宋体"/>
              <a:cs typeface="宋体"/>
            </a:endParaRPr>
          </a:p>
          <a:p>
            <a:pPr marL="12700" marR="5080">
              <a:lnSpc>
                <a:spcPct val="100000"/>
              </a:lnSpc>
              <a:spcBef>
                <a:spcPts val="790"/>
              </a:spcBef>
            </a:pPr>
            <a:r>
              <a:rPr sz="1800" dirty="0">
                <a:latin typeface="宋体"/>
                <a:cs typeface="宋体"/>
              </a:rPr>
              <a:t>最终构建的两自由度机器人</a:t>
            </a:r>
            <a:r>
              <a:rPr sz="1800" spc="5" dirty="0">
                <a:latin typeface="宋体"/>
                <a:cs typeface="宋体"/>
              </a:rPr>
              <a:t>的</a:t>
            </a:r>
            <a:r>
              <a:rPr sz="1800" spc="-5" dirty="0">
                <a:latin typeface="Arial"/>
                <a:cs typeface="Arial"/>
              </a:rPr>
              <a:t>S</a:t>
            </a:r>
            <a:r>
              <a:rPr sz="1800" dirty="0">
                <a:latin typeface="Arial"/>
                <a:cs typeface="Arial"/>
              </a:rPr>
              <a:t>i</a:t>
            </a:r>
            <a:r>
              <a:rPr sz="1800" spc="10" dirty="0">
                <a:latin typeface="Arial"/>
                <a:cs typeface="Arial"/>
              </a:rPr>
              <a:t>m</a:t>
            </a:r>
            <a:r>
              <a:rPr sz="1800" spc="-40" dirty="0">
                <a:latin typeface="Arial"/>
                <a:cs typeface="Arial"/>
              </a:rPr>
              <a:t>M</a:t>
            </a:r>
            <a:r>
              <a:rPr sz="1800" dirty="0">
                <a:latin typeface="Arial"/>
                <a:cs typeface="Arial"/>
              </a:rPr>
              <a:t>e</a:t>
            </a:r>
            <a:r>
              <a:rPr sz="1800" spc="10" dirty="0">
                <a:latin typeface="Arial"/>
                <a:cs typeface="Arial"/>
              </a:rPr>
              <a:t>c</a:t>
            </a:r>
            <a:r>
              <a:rPr sz="1800" dirty="0">
                <a:latin typeface="Arial"/>
                <a:cs typeface="Arial"/>
              </a:rPr>
              <a:t>han</a:t>
            </a:r>
            <a:r>
              <a:rPr sz="1800" spc="-25" dirty="0">
                <a:latin typeface="Arial"/>
                <a:cs typeface="Arial"/>
              </a:rPr>
              <a:t>i</a:t>
            </a:r>
            <a:r>
              <a:rPr sz="1800" spc="10" dirty="0">
                <a:latin typeface="Arial"/>
                <a:cs typeface="Arial"/>
              </a:rPr>
              <a:t>c</a:t>
            </a:r>
            <a:r>
              <a:rPr sz="1800" spc="30" dirty="0">
                <a:latin typeface="Arial"/>
                <a:cs typeface="Arial"/>
              </a:rPr>
              <a:t>s</a:t>
            </a:r>
            <a:r>
              <a:rPr sz="1800" dirty="0">
                <a:latin typeface="宋体"/>
                <a:cs typeface="宋体"/>
              </a:rPr>
              <a:t>模型如</a:t>
            </a:r>
            <a:r>
              <a:rPr sz="1800" spc="-25" dirty="0">
                <a:latin typeface="宋体"/>
                <a:cs typeface="宋体"/>
              </a:rPr>
              <a:t>图</a:t>
            </a:r>
            <a:r>
              <a:rPr sz="1800" dirty="0">
                <a:latin typeface="Arial"/>
                <a:cs typeface="Arial"/>
              </a:rPr>
              <a:t>9.</a:t>
            </a:r>
            <a:r>
              <a:rPr sz="1800" spc="-15" dirty="0">
                <a:latin typeface="Arial"/>
                <a:cs typeface="Arial"/>
              </a:rPr>
              <a:t>2</a:t>
            </a:r>
            <a:r>
              <a:rPr sz="1800" dirty="0">
                <a:latin typeface="Arial"/>
                <a:cs typeface="Arial"/>
              </a:rPr>
              <a:t>3</a:t>
            </a:r>
            <a:r>
              <a:rPr sz="1800" spc="-25" dirty="0">
                <a:latin typeface="宋体"/>
                <a:cs typeface="宋体"/>
              </a:rPr>
              <a:t>所</a:t>
            </a:r>
            <a:r>
              <a:rPr sz="1800" dirty="0">
                <a:latin typeface="宋体"/>
                <a:cs typeface="宋体"/>
              </a:rPr>
              <a:t>示。运行仿真程序后， </a:t>
            </a:r>
            <a:r>
              <a:rPr sz="1800" spc="-5" dirty="0">
                <a:latin typeface="宋体"/>
                <a:cs typeface="宋体"/>
              </a:rPr>
              <a:t>可以看到两自由度机器人的简易三维模型，如</a:t>
            </a:r>
            <a:r>
              <a:rPr sz="1800" spc="10" dirty="0">
                <a:latin typeface="宋体"/>
                <a:cs typeface="宋体"/>
              </a:rPr>
              <a:t>图</a:t>
            </a:r>
            <a:r>
              <a:rPr sz="1800" dirty="0">
                <a:latin typeface="Arial"/>
                <a:cs typeface="Arial"/>
              </a:rPr>
              <a:t>9.24</a:t>
            </a:r>
            <a:r>
              <a:rPr sz="1800" spc="-5" dirty="0">
                <a:latin typeface="宋体"/>
                <a:cs typeface="宋体"/>
              </a:rPr>
              <a:t>所示。仿真</a:t>
            </a:r>
            <a:r>
              <a:rPr sz="1800" spc="5" dirty="0">
                <a:latin typeface="Arial"/>
                <a:cs typeface="Arial"/>
              </a:rPr>
              <a:t>10</a:t>
            </a:r>
            <a:r>
              <a:rPr sz="1800" spc="-5" dirty="0">
                <a:latin typeface="宋体"/>
                <a:cs typeface="宋体"/>
              </a:rPr>
              <a:t>秒时间内，机 </a:t>
            </a:r>
            <a:r>
              <a:rPr sz="1800" dirty="0">
                <a:latin typeface="宋体"/>
                <a:cs typeface="宋体"/>
              </a:rPr>
              <a:t>器人末端执行器的</a:t>
            </a:r>
            <a:r>
              <a:rPr sz="1800" i="1" spc="10" dirty="0">
                <a:latin typeface="Arial"/>
                <a:cs typeface="Arial"/>
              </a:rPr>
              <a:t>x</a:t>
            </a:r>
            <a:r>
              <a:rPr sz="1800" dirty="0">
                <a:latin typeface="宋体"/>
                <a:cs typeface="宋体"/>
              </a:rPr>
              <a:t>坐标和</a:t>
            </a:r>
            <a:r>
              <a:rPr sz="1800" i="1" spc="10" dirty="0">
                <a:latin typeface="Arial"/>
                <a:cs typeface="Arial"/>
              </a:rPr>
              <a:t>y</a:t>
            </a:r>
            <a:r>
              <a:rPr sz="1800" dirty="0">
                <a:latin typeface="宋体"/>
                <a:cs typeface="宋体"/>
              </a:rPr>
              <a:t>坐标随时间的变化情况如</a:t>
            </a:r>
            <a:r>
              <a:rPr sz="1800" spc="5" dirty="0">
                <a:latin typeface="宋体"/>
                <a:cs typeface="宋体"/>
              </a:rPr>
              <a:t>图</a:t>
            </a:r>
            <a:r>
              <a:rPr sz="1800" dirty="0">
                <a:latin typeface="Arial"/>
                <a:cs typeface="Arial"/>
              </a:rPr>
              <a:t>9.25</a:t>
            </a:r>
            <a:r>
              <a:rPr sz="1800" dirty="0">
                <a:latin typeface="宋体"/>
                <a:cs typeface="宋体"/>
              </a:rPr>
              <a:t>所示，机器人末端执 行器的运动路径如图</a:t>
            </a:r>
            <a:r>
              <a:rPr sz="1800" dirty="0">
                <a:latin typeface="Arial"/>
                <a:cs typeface="Arial"/>
              </a:rPr>
              <a:t>9.26</a:t>
            </a:r>
            <a:r>
              <a:rPr sz="1800" dirty="0">
                <a:latin typeface="宋体"/>
                <a:cs typeface="宋体"/>
              </a:rPr>
              <a:t>所示。</a:t>
            </a:r>
            <a:endParaRPr sz="1800">
              <a:latin typeface="宋体"/>
              <a:cs typeface="宋体"/>
            </a:endParaRPr>
          </a:p>
        </p:txBody>
      </p:sp>
      <p:sp>
        <p:nvSpPr>
          <p:cNvPr id="4" name="object 4"/>
          <p:cNvSpPr/>
          <p:nvPr/>
        </p:nvSpPr>
        <p:spPr>
          <a:xfrm>
            <a:off x="79247" y="3142488"/>
            <a:ext cx="5285232" cy="33223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495544" y="2999232"/>
            <a:ext cx="1676400" cy="145389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846064" y="4809744"/>
            <a:ext cx="2828543" cy="176174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235952" y="2801111"/>
            <a:ext cx="1837944" cy="1853183"/>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093075" cy="329311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三自由度</a:t>
            </a:r>
            <a:r>
              <a:rPr sz="2800" b="1" spc="-5" dirty="0">
                <a:solidFill>
                  <a:srgbClr val="333399"/>
                </a:solidFill>
                <a:latin typeface="宋体"/>
                <a:cs typeface="宋体"/>
              </a:rPr>
              <a:t>机器人</a:t>
            </a:r>
            <a:r>
              <a:rPr sz="2800" b="1" spc="25" dirty="0">
                <a:solidFill>
                  <a:srgbClr val="333399"/>
                </a:solidFill>
                <a:latin typeface="宋体"/>
                <a:cs typeface="宋体"/>
              </a:rPr>
              <a:t>点</a:t>
            </a:r>
            <a:r>
              <a:rPr sz="2800" b="1" spc="-5" dirty="0">
                <a:solidFill>
                  <a:srgbClr val="333399"/>
                </a:solidFill>
                <a:latin typeface="宋体"/>
                <a:cs typeface="宋体"/>
              </a:rPr>
              <a:t>位控制</a:t>
            </a:r>
            <a:r>
              <a:rPr sz="2800" b="1" dirty="0">
                <a:solidFill>
                  <a:srgbClr val="333399"/>
                </a:solidFill>
                <a:latin typeface="宋体"/>
                <a:cs typeface="宋体"/>
              </a:rPr>
              <a:t>与</a:t>
            </a:r>
            <a:r>
              <a:rPr sz="2800" b="1" spc="-5" dirty="0">
                <a:solidFill>
                  <a:srgbClr val="333399"/>
                </a:solidFill>
                <a:latin typeface="宋体"/>
                <a:cs typeface="宋体"/>
              </a:rPr>
              <a:t>连</a:t>
            </a:r>
            <a:r>
              <a:rPr sz="2800" b="1" spc="20" dirty="0">
                <a:solidFill>
                  <a:srgbClr val="333399"/>
                </a:solidFill>
                <a:latin typeface="宋体"/>
                <a:cs typeface="宋体"/>
              </a:rPr>
              <a:t>续</a:t>
            </a:r>
            <a:r>
              <a:rPr sz="2800" b="1" spc="-5" dirty="0">
                <a:solidFill>
                  <a:srgbClr val="333399"/>
                </a:solidFill>
                <a:latin typeface="宋体"/>
                <a:cs typeface="宋体"/>
              </a:rPr>
              <a:t>轨迹控制</a:t>
            </a:r>
            <a:endParaRPr sz="2800">
              <a:latin typeface="宋体"/>
              <a:cs typeface="宋体"/>
            </a:endParaRPr>
          </a:p>
          <a:p>
            <a:pPr marL="12700" marR="5080" algn="just">
              <a:lnSpc>
                <a:spcPct val="101699"/>
              </a:lnSpc>
              <a:spcBef>
                <a:spcPts val="755"/>
              </a:spcBef>
            </a:pPr>
            <a:r>
              <a:rPr sz="1800" dirty="0">
                <a:latin typeface="宋体"/>
                <a:cs typeface="宋体"/>
              </a:rPr>
              <a:t>机器人操作臂的运动控制可以分为点位控制</a:t>
            </a:r>
            <a:r>
              <a:rPr sz="1800" spc="10" dirty="0">
                <a:latin typeface="宋体"/>
                <a:cs typeface="宋体"/>
              </a:rPr>
              <a:t>（</a:t>
            </a:r>
            <a:r>
              <a:rPr sz="1800" spc="-5" dirty="0">
                <a:latin typeface="Arial"/>
                <a:cs typeface="Arial"/>
              </a:rPr>
              <a:t>P</a:t>
            </a:r>
            <a:r>
              <a:rPr sz="1800" dirty="0">
                <a:latin typeface="Arial"/>
                <a:cs typeface="Arial"/>
              </a:rPr>
              <a:t>2P</a:t>
            </a:r>
            <a:r>
              <a:rPr sz="1800" dirty="0">
                <a:latin typeface="宋体"/>
                <a:cs typeface="宋体"/>
              </a:rPr>
              <a:t>控制）和连续轨迹控制</a:t>
            </a:r>
            <a:r>
              <a:rPr sz="1800" spc="5" dirty="0">
                <a:latin typeface="宋体"/>
                <a:cs typeface="宋体"/>
              </a:rPr>
              <a:t>（</a:t>
            </a:r>
            <a:r>
              <a:rPr sz="1800" spc="-10" dirty="0">
                <a:latin typeface="Arial"/>
                <a:cs typeface="Arial"/>
              </a:rPr>
              <a:t>CP</a:t>
            </a:r>
            <a:r>
              <a:rPr sz="1800" dirty="0">
                <a:latin typeface="宋体"/>
                <a:cs typeface="宋体"/>
              </a:rPr>
              <a:t>控 </a:t>
            </a:r>
            <a:r>
              <a:rPr sz="1800" spc="-5" dirty="0">
                <a:latin typeface="宋体"/>
                <a:cs typeface="宋体"/>
              </a:rPr>
              <a:t>制）两类。</a:t>
            </a:r>
            <a:r>
              <a:rPr sz="1800" dirty="0">
                <a:latin typeface="宋体"/>
                <a:cs typeface="宋体"/>
              </a:rPr>
              <a:t>在上</a:t>
            </a:r>
            <a:r>
              <a:rPr sz="1800" spc="-5" dirty="0">
                <a:latin typeface="宋体"/>
                <a:cs typeface="宋体"/>
              </a:rPr>
              <a:t>一节中介绍的控制方式就是点位控制，它只关心机器人末端执行 </a:t>
            </a:r>
            <a:r>
              <a:rPr sz="1800" dirty="0">
                <a:latin typeface="宋体"/>
                <a:cs typeface="宋体"/>
              </a:rPr>
              <a:t>器到达指定的目标位置，不关心末端执行器从当前位置到目标位置的路径，图</a:t>
            </a:r>
            <a:endParaRPr sz="1800">
              <a:latin typeface="宋体"/>
              <a:cs typeface="宋体"/>
            </a:endParaRPr>
          </a:p>
          <a:p>
            <a:pPr marL="12700">
              <a:lnSpc>
                <a:spcPts val="2090"/>
              </a:lnSpc>
            </a:pPr>
            <a:r>
              <a:rPr sz="1800" dirty="0">
                <a:latin typeface="Arial"/>
                <a:cs typeface="Arial"/>
              </a:rPr>
              <a:t>9.26</a:t>
            </a:r>
            <a:r>
              <a:rPr sz="1800" dirty="0">
                <a:latin typeface="宋体"/>
                <a:cs typeface="宋体"/>
              </a:rPr>
              <a:t>描述了点位控制的两自由度机器人末端执行器的运动路径。连续轨迹控制要</a:t>
            </a:r>
            <a:endParaRPr sz="1800">
              <a:latin typeface="宋体"/>
              <a:cs typeface="宋体"/>
            </a:endParaRPr>
          </a:p>
          <a:p>
            <a:pPr marL="12700" marR="71120" algn="just">
              <a:lnSpc>
                <a:spcPct val="98400"/>
              </a:lnSpc>
              <a:spcBef>
                <a:spcPts val="105"/>
              </a:spcBef>
            </a:pPr>
            <a:r>
              <a:rPr sz="1800" spc="-5" dirty="0">
                <a:latin typeface="宋体"/>
                <a:cs typeface="宋体"/>
              </a:rPr>
              <a:t>求机器人末端执行器按照指定路径运动，比如直线运动、圆弧运动，而且要求末 </a:t>
            </a:r>
            <a:r>
              <a:rPr sz="1800" dirty="0">
                <a:latin typeface="宋体"/>
                <a:cs typeface="宋体"/>
              </a:rPr>
              <a:t>端执行器在运动路径上各点的运动速度满足要求。运动路径是几何学概念，运动 </a:t>
            </a:r>
            <a:r>
              <a:rPr sz="1800" spc="-5" dirty="0">
                <a:latin typeface="宋体"/>
                <a:cs typeface="宋体"/>
              </a:rPr>
              <a:t>轨迹不仅是几何学概念，而且包含了速度和加速度信息。</a:t>
            </a:r>
            <a:endParaRPr sz="1800">
              <a:latin typeface="宋体"/>
              <a:cs typeface="宋体"/>
            </a:endParaRPr>
          </a:p>
          <a:p>
            <a:pPr marL="13970" algn="just">
              <a:lnSpc>
                <a:spcPts val="2125"/>
              </a:lnSpc>
              <a:spcBef>
                <a:spcPts val="955"/>
              </a:spcBef>
            </a:pPr>
            <a:r>
              <a:rPr sz="1800" spc="-5" dirty="0">
                <a:latin typeface="宋体"/>
                <a:cs typeface="宋体"/>
              </a:rPr>
              <a:t>本节将把两自由度机器人的简易三维模型扩展为三自由度机器人的较复杂的三维</a:t>
            </a:r>
            <a:endParaRPr sz="1800">
              <a:latin typeface="宋体"/>
              <a:cs typeface="宋体"/>
            </a:endParaRPr>
          </a:p>
          <a:p>
            <a:pPr marL="13970" algn="just">
              <a:lnSpc>
                <a:spcPts val="2125"/>
              </a:lnSpc>
            </a:pPr>
            <a:r>
              <a:rPr sz="1800" dirty="0">
                <a:latin typeface="宋体"/>
                <a:cs typeface="宋体"/>
              </a:rPr>
              <a:t>模型，如图</a:t>
            </a:r>
            <a:r>
              <a:rPr sz="1800" dirty="0">
                <a:latin typeface="Arial"/>
                <a:cs typeface="Arial"/>
              </a:rPr>
              <a:t>9.27</a:t>
            </a:r>
            <a:r>
              <a:rPr sz="1800" dirty="0">
                <a:latin typeface="宋体"/>
                <a:cs typeface="宋体"/>
              </a:rPr>
              <a:t>所示。构建三自由度机器人</a:t>
            </a:r>
            <a:r>
              <a:rPr sz="1800" spc="5" dirty="0">
                <a:latin typeface="宋体"/>
                <a:cs typeface="宋体"/>
              </a:rPr>
              <a:t>的</a:t>
            </a:r>
            <a:r>
              <a:rPr sz="1800" dirty="0">
                <a:latin typeface="Arial"/>
                <a:cs typeface="Arial"/>
              </a:rPr>
              <a:t>SimMechanics</a:t>
            </a:r>
            <a:r>
              <a:rPr sz="1800" dirty="0">
                <a:latin typeface="宋体"/>
                <a:cs typeface="宋体"/>
              </a:rPr>
              <a:t>模型。</a:t>
            </a:r>
            <a:endParaRPr sz="1800">
              <a:latin typeface="宋体"/>
              <a:cs typeface="宋体"/>
            </a:endParaRPr>
          </a:p>
        </p:txBody>
      </p:sp>
      <p:sp>
        <p:nvSpPr>
          <p:cNvPr id="4" name="object 4"/>
          <p:cNvSpPr/>
          <p:nvPr/>
        </p:nvSpPr>
        <p:spPr>
          <a:xfrm>
            <a:off x="3404615" y="4486655"/>
            <a:ext cx="2639567" cy="21823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181340" cy="461772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三自由度</a:t>
            </a:r>
            <a:r>
              <a:rPr sz="2800" b="1" spc="-5" dirty="0">
                <a:solidFill>
                  <a:srgbClr val="333399"/>
                </a:solidFill>
                <a:latin typeface="宋体"/>
                <a:cs typeface="宋体"/>
              </a:rPr>
              <a:t>机器人</a:t>
            </a:r>
            <a:r>
              <a:rPr sz="2800" b="1" spc="25" dirty="0">
                <a:solidFill>
                  <a:srgbClr val="333399"/>
                </a:solidFill>
                <a:latin typeface="宋体"/>
                <a:cs typeface="宋体"/>
              </a:rPr>
              <a:t>点</a:t>
            </a:r>
            <a:r>
              <a:rPr sz="2800" b="1" spc="-5" dirty="0">
                <a:solidFill>
                  <a:srgbClr val="333399"/>
                </a:solidFill>
                <a:latin typeface="宋体"/>
                <a:cs typeface="宋体"/>
              </a:rPr>
              <a:t>位控制</a:t>
            </a:r>
            <a:r>
              <a:rPr sz="2800" b="1" dirty="0">
                <a:solidFill>
                  <a:srgbClr val="333399"/>
                </a:solidFill>
                <a:latin typeface="宋体"/>
                <a:cs typeface="宋体"/>
              </a:rPr>
              <a:t>与</a:t>
            </a:r>
            <a:r>
              <a:rPr sz="2800" b="1" spc="-5" dirty="0">
                <a:solidFill>
                  <a:srgbClr val="333399"/>
                </a:solidFill>
                <a:latin typeface="宋体"/>
                <a:cs typeface="宋体"/>
              </a:rPr>
              <a:t>连</a:t>
            </a:r>
            <a:r>
              <a:rPr sz="2800" b="1" spc="20" dirty="0">
                <a:solidFill>
                  <a:srgbClr val="333399"/>
                </a:solidFill>
                <a:latin typeface="宋体"/>
                <a:cs typeface="宋体"/>
              </a:rPr>
              <a:t>续</a:t>
            </a:r>
            <a:r>
              <a:rPr sz="2800" b="1" spc="-5" dirty="0">
                <a:solidFill>
                  <a:srgbClr val="333399"/>
                </a:solidFill>
                <a:latin typeface="宋体"/>
                <a:cs typeface="宋体"/>
              </a:rPr>
              <a:t>轨迹控制</a:t>
            </a:r>
            <a:endParaRPr sz="2800">
              <a:latin typeface="宋体"/>
              <a:cs typeface="宋体"/>
            </a:endParaRPr>
          </a:p>
          <a:p>
            <a:pPr marL="12700" marR="5080">
              <a:lnSpc>
                <a:spcPct val="100000"/>
              </a:lnSpc>
              <a:spcBef>
                <a:spcPts val="790"/>
              </a:spcBef>
            </a:pPr>
            <a:r>
              <a:rPr sz="1800" dirty="0">
                <a:latin typeface="宋体"/>
                <a:cs typeface="宋体"/>
              </a:rPr>
              <a:t>对于平面三自由度机器人，可以要求末端执行器以指定的姿态（与绝对坐标</a:t>
            </a:r>
            <a:r>
              <a:rPr sz="1800" spc="15" dirty="0">
                <a:latin typeface="宋体"/>
                <a:cs typeface="宋体"/>
              </a:rPr>
              <a:t>系</a:t>
            </a:r>
            <a:r>
              <a:rPr sz="1800" i="1" spc="10" dirty="0">
                <a:latin typeface="Arial"/>
                <a:cs typeface="Arial"/>
              </a:rPr>
              <a:t>x</a:t>
            </a:r>
            <a:r>
              <a:rPr sz="1800" dirty="0">
                <a:latin typeface="宋体"/>
                <a:cs typeface="宋体"/>
              </a:rPr>
              <a:t>轴 </a:t>
            </a:r>
            <a:r>
              <a:rPr sz="1800" spc="-5" dirty="0">
                <a:latin typeface="宋体"/>
                <a:cs typeface="宋体"/>
              </a:rPr>
              <a:t>的夹角</a:t>
            </a:r>
            <a:r>
              <a:rPr sz="1800" dirty="0">
                <a:latin typeface="宋体"/>
                <a:cs typeface="宋体"/>
              </a:rPr>
              <a:t>为</a:t>
            </a:r>
            <a:r>
              <a:rPr sz="1800" dirty="0">
                <a:latin typeface="Arial"/>
                <a:cs typeface="Arial"/>
              </a:rPr>
              <a:t>theta</a:t>
            </a:r>
            <a:r>
              <a:rPr sz="1800" dirty="0">
                <a:latin typeface="宋体"/>
                <a:cs typeface="宋体"/>
              </a:rPr>
              <a:t>），到达指定的目标位置（绝对坐标系</a:t>
            </a:r>
            <a:r>
              <a:rPr sz="1800" spc="-35" dirty="0">
                <a:latin typeface="宋体"/>
                <a:cs typeface="宋体"/>
              </a:rPr>
              <a:t>中</a:t>
            </a:r>
            <a:r>
              <a:rPr sz="1800" spc="-15" dirty="0">
                <a:latin typeface="Arial"/>
                <a:cs typeface="Arial"/>
              </a:rPr>
              <a:t>(x,</a:t>
            </a:r>
            <a:r>
              <a:rPr sz="1800" spc="5" dirty="0">
                <a:latin typeface="Arial"/>
                <a:cs typeface="Arial"/>
              </a:rPr>
              <a:t> </a:t>
            </a:r>
            <a:r>
              <a:rPr sz="1800" spc="-10" dirty="0">
                <a:latin typeface="Arial"/>
                <a:cs typeface="Arial"/>
              </a:rPr>
              <a:t>y)</a:t>
            </a:r>
            <a:r>
              <a:rPr sz="1800" dirty="0">
                <a:latin typeface="宋体"/>
                <a:cs typeface="宋体"/>
              </a:rPr>
              <a:t>坐标值）。因此需要 在</a:t>
            </a:r>
            <a:r>
              <a:rPr sz="1800" spc="-60" dirty="0">
                <a:latin typeface="Arial"/>
                <a:cs typeface="Arial"/>
              </a:rPr>
              <a:t>MALTAB</a:t>
            </a:r>
            <a:r>
              <a:rPr sz="1800" spc="45" dirty="0">
                <a:latin typeface="Arial"/>
                <a:cs typeface="Arial"/>
              </a:rPr>
              <a:t> </a:t>
            </a:r>
            <a:r>
              <a:rPr sz="1800" spc="5" dirty="0">
                <a:latin typeface="Arial"/>
                <a:cs typeface="Arial"/>
              </a:rPr>
              <a:t>Function</a:t>
            </a:r>
            <a:r>
              <a:rPr sz="1800" dirty="0">
                <a:latin typeface="宋体"/>
                <a:cs typeface="宋体"/>
              </a:rPr>
              <a:t>模块中进行机器人运动学反解。需要注意的是，机器人的关 节转角由驱动电机控制，因此关节转角是相邻两杆件的相对角度，比如连</a:t>
            </a:r>
            <a:r>
              <a:rPr sz="1800" spc="15" dirty="0">
                <a:latin typeface="宋体"/>
                <a:cs typeface="宋体"/>
              </a:rPr>
              <a:t>杆</a:t>
            </a:r>
            <a:r>
              <a:rPr sz="1800" dirty="0">
                <a:latin typeface="Arial"/>
                <a:cs typeface="Arial"/>
              </a:rPr>
              <a:t>1</a:t>
            </a:r>
            <a:r>
              <a:rPr sz="1800" dirty="0">
                <a:latin typeface="宋体"/>
                <a:cs typeface="宋体"/>
              </a:rPr>
              <a:t>相对 </a:t>
            </a:r>
            <a:r>
              <a:rPr sz="1800" spc="-5" dirty="0">
                <a:latin typeface="宋体"/>
                <a:cs typeface="宋体"/>
              </a:rPr>
              <a:t>于绝对坐标</a:t>
            </a:r>
            <a:r>
              <a:rPr sz="1800" dirty="0">
                <a:latin typeface="宋体"/>
                <a:cs typeface="宋体"/>
              </a:rPr>
              <a:t>系</a:t>
            </a:r>
            <a:r>
              <a:rPr sz="1800" i="1" spc="10" dirty="0">
                <a:latin typeface="Arial"/>
                <a:cs typeface="Arial"/>
              </a:rPr>
              <a:t>x</a:t>
            </a:r>
            <a:r>
              <a:rPr sz="1800" spc="-5" dirty="0">
                <a:latin typeface="宋体"/>
                <a:cs typeface="宋体"/>
              </a:rPr>
              <a:t>轴的夹角</a:t>
            </a:r>
            <a:r>
              <a:rPr sz="1800" dirty="0">
                <a:latin typeface="宋体"/>
                <a:cs typeface="宋体"/>
              </a:rPr>
              <a:t>是</a:t>
            </a:r>
            <a:r>
              <a:rPr sz="1800" dirty="0">
                <a:latin typeface="Arial"/>
                <a:cs typeface="Arial"/>
              </a:rPr>
              <a:t>q1</a:t>
            </a:r>
            <a:r>
              <a:rPr sz="1800" dirty="0">
                <a:latin typeface="宋体"/>
                <a:cs typeface="宋体"/>
              </a:rPr>
              <a:t>，</a:t>
            </a:r>
            <a:r>
              <a:rPr sz="1800" spc="-5" dirty="0">
                <a:latin typeface="宋体"/>
                <a:cs typeface="宋体"/>
              </a:rPr>
              <a:t>连杆</a:t>
            </a:r>
            <a:r>
              <a:rPr sz="1800" spc="5" dirty="0">
                <a:latin typeface="Arial"/>
                <a:cs typeface="Arial"/>
              </a:rPr>
              <a:t>2</a:t>
            </a:r>
            <a:r>
              <a:rPr sz="1800" spc="-5" dirty="0">
                <a:latin typeface="宋体"/>
                <a:cs typeface="宋体"/>
              </a:rPr>
              <a:t>相对于连</a:t>
            </a:r>
            <a:r>
              <a:rPr sz="1800" dirty="0">
                <a:latin typeface="宋体"/>
                <a:cs typeface="宋体"/>
              </a:rPr>
              <a:t>杆</a:t>
            </a:r>
            <a:r>
              <a:rPr sz="1800" spc="5" dirty="0">
                <a:latin typeface="Arial"/>
                <a:cs typeface="Arial"/>
              </a:rPr>
              <a:t>1</a:t>
            </a:r>
            <a:r>
              <a:rPr sz="1800" spc="-5" dirty="0">
                <a:latin typeface="宋体"/>
                <a:cs typeface="宋体"/>
              </a:rPr>
              <a:t>的夹角是</a:t>
            </a:r>
            <a:r>
              <a:rPr sz="1800" dirty="0">
                <a:latin typeface="Arial"/>
                <a:cs typeface="Arial"/>
              </a:rPr>
              <a:t>q2</a:t>
            </a:r>
            <a:r>
              <a:rPr sz="1800" dirty="0">
                <a:latin typeface="宋体"/>
                <a:cs typeface="宋体"/>
              </a:rPr>
              <a:t>，那么连</a:t>
            </a:r>
            <a:r>
              <a:rPr sz="1800" spc="-10" dirty="0">
                <a:latin typeface="宋体"/>
                <a:cs typeface="宋体"/>
              </a:rPr>
              <a:t>杆</a:t>
            </a:r>
            <a:r>
              <a:rPr sz="1800" spc="5" dirty="0">
                <a:latin typeface="Arial"/>
                <a:cs typeface="Arial"/>
              </a:rPr>
              <a:t>2</a:t>
            </a:r>
            <a:r>
              <a:rPr sz="1800" spc="-5" dirty="0">
                <a:latin typeface="宋体"/>
                <a:cs typeface="宋体"/>
              </a:rPr>
              <a:t>相对于 </a:t>
            </a:r>
            <a:r>
              <a:rPr sz="1800" dirty="0">
                <a:latin typeface="宋体"/>
                <a:cs typeface="宋体"/>
              </a:rPr>
              <a:t>绝对坐标系</a:t>
            </a:r>
            <a:r>
              <a:rPr sz="1800" i="1" spc="10" dirty="0">
                <a:latin typeface="Arial"/>
                <a:cs typeface="Arial"/>
              </a:rPr>
              <a:t>x</a:t>
            </a:r>
            <a:r>
              <a:rPr sz="1800" dirty="0">
                <a:latin typeface="宋体"/>
                <a:cs typeface="宋体"/>
              </a:rPr>
              <a:t>轴的夹角</a:t>
            </a:r>
            <a:r>
              <a:rPr sz="1800" spc="5" dirty="0">
                <a:latin typeface="宋体"/>
                <a:cs typeface="宋体"/>
              </a:rPr>
              <a:t>是</a:t>
            </a:r>
            <a:r>
              <a:rPr sz="1800" dirty="0">
                <a:latin typeface="Arial"/>
                <a:cs typeface="Arial"/>
              </a:rPr>
              <a:t>q1</a:t>
            </a:r>
            <a:r>
              <a:rPr sz="1800" spc="-45" dirty="0">
                <a:latin typeface="Arial"/>
                <a:cs typeface="Arial"/>
              </a:rPr>
              <a:t> </a:t>
            </a:r>
            <a:r>
              <a:rPr sz="1800" dirty="0">
                <a:latin typeface="Arial"/>
                <a:cs typeface="Arial"/>
              </a:rPr>
              <a:t>+</a:t>
            </a:r>
            <a:r>
              <a:rPr sz="1800" spc="-45" dirty="0">
                <a:latin typeface="Arial"/>
                <a:cs typeface="Arial"/>
              </a:rPr>
              <a:t> </a:t>
            </a:r>
            <a:r>
              <a:rPr sz="1800" dirty="0">
                <a:latin typeface="Arial"/>
                <a:cs typeface="Arial"/>
              </a:rPr>
              <a:t>q2</a:t>
            </a:r>
            <a:r>
              <a:rPr sz="1800" dirty="0">
                <a:latin typeface="宋体"/>
                <a:cs typeface="宋体"/>
              </a:rPr>
              <a:t>，而连</a:t>
            </a:r>
            <a:r>
              <a:rPr sz="1800" spc="-10" dirty="0">
                <a:latin typeface="宋体"/>
                <a:cs typeface="宋体"/>
              </a:rPr>
              <a:t>杆</a:t>
            </a:r>
            <a:r>
              <a:rPr sz="1800" dirty="0">
                <a:latin typeface="Arial"/>
                <a:cs typeface="Arial"/>
              </a:rPr>
              <a:t>3</a:t>
            </a:r>
            <a:r>
              <a:rPr sz="1800" dirty="0">
                <a:latin typeface="宋体"/>
                <a:cs typeface="宋体"/>
              </a:rPr>
              <a:t>相对于连</a:t>
            </a:r>
            <a:r>
              <a:rPr sz="1800" spc="-5" dirty="0">
                <a:latin typeface="宋体"/>
                <a:cs typeface="宋体"/>
              </a:rPr>
              <a:t>杆</a:t>
            </a:r>
            <a:r>
              <a:rPr sz="1800" dirty="0">
                <a:latin typeface="Arial"/>
                <a:cs typeface="Arial"/>
              </a:rPr>
              <a:t>2</a:t>
            </a:r>
            <a:r>
              <a:rPr sz="1800" dirty="0">
                <a:latin typeface="宋体"/>
                <a:cs typeface="宋体"/>
              </a:rPr>
              <a:t>的夹角是</a:t>
            </a:r>
            <a:r>
              <a:rPr sz="1800" dirty="0">
                <a:latin typeface="Arial"/>
                <a:cs typeface="Arial"/>
              </a:rPr>
              <a:t>q3</a:t>
            </a:r>
            <a:r>
              <a:rPr sz="1800" dirty="0">
                <a:latin typeface="宋体"/>
                <a:cs typeface="宋体"/>
              </a:rPr>
              <a:t>，则连杆</a:t>
            </a:r>
            <a:r>
              <a:rPr sz="1800" dirty="0">
                <a:latin typeface="Arial"/>
                <a:cs typeface="Arial"/>
              </a:rPr>
              <a:t>3</a:t>
            </a:r>
            <a:r>
              <a:rPr sz="1800" dirty="0">
                <a:latin typeface="宋体"/>
                <a:cs typeface="宋体"/>
              </a:rPr>
              <a:t>相对 </a:t>
            </a:r>
            <a:r>
              <a:rPr sz="1800" spc="-5" dirty="0">
                <a:latin typeface="宋体"/>
                <a:cs typeface="宋体"/>
              </a:rPr>
              <a:t>于绝对坐标</a:t>
            </a:r>
            <a:r>
              <a:rPr sz="1800" dirty="0">
                <a:latin typeface="宋体"/>
                <a:cs typeface="宋体"/>
              </a:rPr>
              <a:t>系</a:t>
            </a:r>
            <a:r>
              <a:rPr sz="1800" i="1" spc="10" dirty="0">
                <a:latin typeface="Arial"/>
                <a:cs typeface="Arial"/>
              </a:rPr>
              <a:t>x</a:t>
            </a:r>
            <a:r>
              <a:rPr sz="1800" spc="-5" dirty="0">
                <a:latin typeface="宋体"/>
                <a:cs typeface="宋体"/>
              </a:rPr>
              <a:t>轴的夹角</a:t>
            </a:r>
            <a:r>
              <a:rPr sz="1800" dirty="0">
                <a:latin typeface="宋体"/>
                <a:cs typeface="宋体"/>
              </a:rPr>
              <a:t>是</a:t>
            </a:r>
            <a:r>
              <a:rPr sz="1800" dirty="0">
                <a:latin typeface="Arial"/>
                <a:cs typeface="Arial"/>
              </a:rPr>
              <a:t>q1</a:t>
            </a:r>
            <a:r>
              <a:rPr sz="1800" spc="-25"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q2</a:t>
            </a:r>
            <a:r>
              <a:rPr sz="1800" spc="-20" dirty="0">
                <a:latin typeface="Arial"/>
                <a:cs typeface="Arial"/>
              </a:rPr>
              <a:t> </a:t>
            </a:r>
            <a:r>
              <a:rPr sz="1800" dirty="0">
                <a:latin typeface="Arial"/>
                <a:cs typeface="Arial"/>
              </a:rPr>
              <a:t>+</a:t>
            </a:r>
            <a:r>
              <a:rPr sz="1800" spc="5" dirty="0">
                <a:latin typeface="Arial"/>
                <a:cs typeface="Arial"/>
              </a:rPr>
              <a:t> </a:t>
            </a:r>
            <a:r>
              <a:rPr sz="1800" spc="10" dirty="0">
                <a:latin typeface="Arial"/>
                <a:cs typeface="Arial"/>
              </a:rPr>
              <a:t>q3</a:t>
            </a:r>
            <a:r>
              <a:rPr sz="1800" dirty="0">
                <a:latin typeface="宋体"/>
                <a:cs typeface="宋体"/>
              </a:rPr>
              <a:t>。</a:t>
            </a:r>
            <a:endParaRPr sz="1800">
              <a:latin typeface="宋体"/>
              <a:cs typeface="宋体"/>
            </a:endParaRPr>
          </a:p>
          <a:p>
            <a:pPr>
              <a:lnSpc>
                <a:spcPct val="100000"/>
              </a:lnSpc>
            </a:pPr>
            <a:endParaRPr sz="2500">
              <a:latin typeface="Times New Roman"/>
              <a:cs typeface="Times New Roman"/>
            </a:endParaRPr>
          </a:p>
          <a:p>
            <a:pPr marL="13970" marR="3815715">
              <a:lnSpc>
                <a:spcPts val="2090"/>
              </a:lnSpc>
              <a:spcBef>
                <a:spcPts val="5"/>
              </a:spcBef>
            </a:pPr>
            <a:r>
              <a:rPr sz="1800" dirty="0">
                <a:latin typeface="宋体"/>
                <a:cs typeface="宋体"/>
              </a:rPr>
              <a:t>与机器人关节控制器相关的各模块的参数设 置：关节</a:t>
            </a:r>
            <a:r>
              <a:rPr sz="1800" dirty="0">
                <a:latin typeface="Arial"/>
                <a:cs typeface="Arial"/>
              </a:rPr>
              <a:t>1</a:t>
            </a:r>
            <a:r>
              <a:rPr sz="1800" dirty="0">
                <a:latin typeface="宋体"/>
                <a:cs typeface="宋体"/>
              </a:rPr>
              <a:t>的</a:t>
            </a:r>
            <a:r>
              <a:rPr sz="1800" spc="-5" dirty="0">
                <a:latin typeface="Arial"/>
                <a:cs typeface="Arial"/>
              </a:rPr>
              <a:t>PID</a:t>
            </a:r>
            <a:r>
              <a:rPr sz="1800" dirty="0">
                <a:latin typeface="宋体"/>
                <a:cs typeface="宋体"/>
              </a:rPr>
              <a:t>控制器模块的参数设置为</a:t>
            </a:r>
            <a:endParaRPr sz="1800">
              <a:latin typeface="宋体"/>
              <a:cs typeface="宋体"/>
            </a:endParaRPr>
          </a:p>
          <a:p>
            <a:pPr marL="13970">
              <a:lnSpc>
                <a:spcPts val="2100"/>
              </a:lnSpc>
            </a:pPr>
            <a:r>
              <a:rPr sz="1800" dirty="0">
                <a:latin typeface="Arial"/>
                <a:cs typeface="Arial"/>
              </a:rPr>
              <a:t>P=25</a:t>
            </a:r>
            <a:r>
              <a:rPr sz="1800" spc="-5" dirty="0">
                <a:latin typeface="宋体"/>
                <a:cs typeface="宋体"/>
              </a:rPr>
              <a:t>、</a:t>
            </a:r>
            <a:r>
              <a:rPr sz="1800" dirty="0">
                <a:latin typeface="Arial"/>
                <a:cs typeface="Arial"/>
              </a:rPr>
              <a:t>I=15</a:t>
            </a:r>
            <a:r>
              <a:rPr sz="1800" spc="-5" dirty="0">
                <a:latin typeface="宋体"/>
                <a:cs typeface="宋体"/>
              </a:rPr>
              <a:t>、</a:t>
            </a:r>
            <a:r>
              <a:rPr sz="1800" dirty="0">
                <a:latin typeface="Arial"/>
                <a:cs typeface="Arial"/>
              </a:rPr>
              <a:t>D=20</a:t>
            </a:r>
            <a:r>
              <a:rPr sz="1800" dirty="0">
                <a:latin typeface="宋体"/>
                <a:cs typeface="宋体"/>
              </a:rPr>
              <a:t>，</a:t>
            </a:r>
            <a:r>
              <a:rPr sz="1800" spc="-5" dirty="0">
                <a:latin typeface="宋体"/>
                <a:cs typeface="宋体"/>
              </a:rPr>
              <a:t>关</a:t>
            </a:r>
            <a:r>
              <a:rPr sz="1800" dirty="0">
                <a:latin typeface="宋体"/>
                <a:cs typeface="宋体"/>
              </a:rPr>
              <a:t>节</a:t>
            </a:r>
            <a:r>
              <a:rPr sz="1800" spc="5" dirty="0">
                <a:latin typeface="Arial"/>
                <a:cs typeface="Arial"/>
              </a:rPr>
              <a:t>2</a:t>
            </a:r>
            <a:r>
              <a:rPr sz="1800" spc="-5" dirty="0">
                <a:latin typeface="宋体"/>
                <a:cs typeface="宋体"/>
              </a:rPr>
              <a:t>的</a:t>
            </a:r>
            <a:r>
              <a:rPr sz="1800" spc="-5" dirty="0">
                <a:latin typeface="Arial"/>
                <a:cs typeface="Arial"/>
              </a:rPr>
              <a:t>PID</a:t>
            </a:r>
            <a:r>
              <a:rPr sz="1800" spc="-5" dirty="0">
                <a:latin typeface="宋体"/>
                <a:cs typeface="宋体"/>
              </a:rPr>
              <a:t>控制器模</a:t>
            </a:r>
            <a:endParaRPr sz="1800">
              <a:latin typeface="宋体"/>
              <a:cs typeface="宋体"/>
            </a:endParaRPr>
          </a:p>
          <a:p>
            <a:pPr marL="13970" marR="3707765">
              <a:lnSpc>
                <a:spcPct val="100000"/>
              </a:lnSpc>
            </a:pPr>
            <a:r>
              <a:rPr sz="1800" dirty="0">
                <a:latin typeface="宋体"/>
                <a:cs typeface="宋体"/>
              </a:rPr>
              <a:t>块的参数设置为</a:t>
            </a:r>
            <a:r>
              <a:rPr sz="1800" dirty="0">
                <a:latin typeface="Arial"/>
                <a:cs typeface="Arial"/>
              </a:rPr>
              <a:t>P=20</a:t>
            </a:r>
            <a:r>
              <a:rPr sz="1800" dirty="0">
                <a:latin typeface="宋体"/>
                <a:cs typeface="宋体"/>
              </a:rPr>
              <a:t>、</a:t>
            </a:r>
            <a:r>
              <a:rPr sz="1800" dirty="0">
                <a:latin typeface="Arial"/>
                <a:cs typeface="Arial"/>
              </a:rPr>
              <a:t>I=10</a:t>
            </a:r>
            <a:r>
              <a:rPr sz="1800" dirty="0">
                <a:latin typeface="宋体"/>
                <a:cs typeface="宋体"/>
              </a:rPr>
              <a:t>、</a:t>
            </a:r>
            <a:r>
              <a:rPr sz="1800" dirty="0">
                <a:latin typeface="Arial"/>
                <a:cs typeface="Arial"/>
              </a:rPr>
              <a:t>D=15</a:t>
            </a:r>
            <a:r>
              <a:rPr sz="1800" dirty="0">
                <a:latin typeface="宋体"/>
                <a:cs typeface="宋体"/>
              </a:rPr>
              <a:t>，关节</a:t>
            </a:r>
            <a:r>
              <a:rPr sz="1800" spc="-5" dirty="0">
                <a:latin typeface="Arial"/>
                <a:cs typeface="Arial"/>
              </a:rPr>
              <a:t>3  </a:t>
            </a:r>
            <a:r>
              <a:rPr sz="1800" dirty="0">
                <a:latin typeface="宋体"/>
                <a:cs typeface="宋体"/>
              </a:rPr>
              <a:t>的</a:t>
            </a:r>
            <a:r>
              <a:rPr sz="1800" dirty="0">
                <a:latin typeface="Arial"/>
                <a:cs typeface="Arial"/>
              </a:rPr>
              <a:t>PID</a:t>
            </a:r>
            <a:r>
              <a:rPr sz="1800" dirty="0">
                <a:latin typeface="宋体"/>
                <a:cs typeface="宋体"/>
              </a:rPr>
              <a:t>控制器模块的参数设置</a:t>
            </a:r>
            <a:r>
              <a:rPr sz="1800" spc="5" dirty="0">
                <a:latin typeface="宋体"/>
                <a:cs typeface="宋体"/>
              </a:rPr>
              <a:t>为</a:t>
            </a:r>
            <a:r>
              <a:rPr sz="1800" dirty="0">
                <a:latin typeface="Arial"/>
                <a:cs typeface="Arial"/>
              </a:rPr>
              <a:t>P</a:t>
            </a:r>
            <a:r>
              <a:rPr sz="1800" spc="5" dirty="0">
                <a:latin typeface="Arial"/>
                <a:cs typeface="Arial"/>
              </a:rPr>
              <a:t>=</a:t>
            </a:r>
            <a:r>
              <a:rPr sz="1800" dirty="0">
                <a:latin typeface="Arial"/>
                <a:cs typeface="Arial"/>
              </a:rPr>
              <a:t>15</a:t>
            </a:r>
            <a:r>
              <a:rPr sz="1800" dirty="0">
                <a:latin typeface="宋体"/>
                <a:cs typeface="宋体"/>
              </a:rPr>
              <a:t>、</a:t>
            </a:r>
            <a:r>
              <a:rPr sz="1800" dirty="0">
                <a:latin typeface="Arial"/>
                <a:cs typeface="Arial"/>
              </a:rPr>
              <a:t>I</a:t>
            </a:r>
            <a:r>
              <a:rPr sz="1800" spc="5" dirty="0">
                <a:latin typeface="Arial"/>
                <a:cs typeface="Arial"/>
              </a:rPr>
              <a:t>=5</a:t>
            </a:r>
            <a:r>
              <a:rPr sz="1800" dirty="0">
                <a:latin typeface="宋体"/>
                <a:cs typeface="宋体"/>
              </a:rPr>
              <a:t>、</a:t>
            </a:r>
            <a:endParaRPr sz="1800">
              <a:latin typeface="宋体"/>
              <a:cs typeface="宋体"/>
            </a:endParaRPr>
          </a:p>
          <a:p>
            <a:pPr marL="13970">
              <a:lnSpc>
                <a:spcPct val="100000"/>
              </a:lnSpc>
            </a:pPr>
            <a:r>
              <a:rPr sz="1800" dirty="0">
                <a:latin typeface="Arial"/>
                <a:cs typeface="Arial"/>
              </a:rPr>
              <a:t>D=10</a:t>
            </a:r>
            <a:r>
              <a:rPr sz="1800" dirty="0">
                <a:latin typeface="宋体"/>
                <a:cs typeface="宋体"/>
              </a:rPr>
              <a:t>。</a:t>
            </a:r>
            <a:endParaRPr sz="1800">
              <a:latin typeface="宋体"/>
              <a:cs typeface="宋体"/>
            </a:endParaRPr>
          </a:p>
        </p:txBody>
      </p:sp>
      <p:sp>
        <p:nvSpPr>
          <p:cNvPr id="4" name="object 4"/>
          <p:cNvSpPr/>
          <p:nvPr/>
        </p:nvSpPr>
        <p:spPr>
          <a:xfrm>
            <a:off x="5480303" y="3499103"/>
            <a:ext cx="2907792" cy="331317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6465570" cy="985519"/>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三自由度</a:t>
            </a:r>
            <a:r>
              <a:rPr sz="2800" b="1" spc="-5" dirty="0">
                <a:solidFill>
                  <a:srgbClr val="333399"/>
                </a:solidFill>
                <a:latin typeface="宋体"/>
                <a:cs typeface="宋体"/>
              </a:rPr>
              <a:t>机器人</a:t>
            </a:r>
            <a:r>
              <a:rPr sz="2800" b="1" spc="25" dirty="0">
                <a:solidFill>
                  <a:srgbClr val="333399"/>
                </a:solidFill>
                <a:latin typeface="宋体"/>
                <a:cs typeface="宋体"/>
              </a:rPr>
              <a:t>点</a:t>
            </a:r>
            <a:r>
              <a:rPr sz="2800" b="1" spc="-5" dirty="0">
                <a:solidFill>
                  <a:srgbClr val="333399"/>
                </a:solidFill>
                <a:latin typeface="宋体"/>
                <a:cs typeface="宋体"/>
              </a:rPr>
              <a:t>位控制</a:t>
            </a:r>
            <a:r>
              <a:rPr sz="2800" b="1" dirty="0">
                <a:solidFill>
                  <a:srgbClr val="333399"/>
                </a:solidFill>
                <a:latin typeface="宋体"/>
                <a:cs typeface="宋体"/>
              </a:rPr>
              <a:t>与</a:t>
            </a:r>
            <a:r>
              <a:rPr sz="2800" b="1" spc="-5" dirty="0">
                <a:solidFill>
                  <a:srgbClr val="333399"/>
                </a:solidFill>
                <a:latin typeface="宋体"/>
                <a:cs typeface="宋体"/>
              </a:rPr>
              <a:t>连</a:t>
            </a:r>
            <a:r>
              <a:rPr sz="2800" b="1" spc="20" dirty="0">
                <a:solidFill>
                  <a:srgbClr val="333399"/>
                </a:solidFill>
                <a:latin typeface="宋体"/>
                <a:cs typeface="宋体"/>
              </a:rPr>
              <a:t>续</a:t>
            </a:r>
            <a:r>
              <a:rPr sz="2800" b="1" spc="-5" dirty="0">
                <a:solidFill>
                  <a:srgbClr val="333399"/>
                </a:solidFill>
                <a:latin typeface="宋体"/>
                <a:cs typeface="宋体"/>
              </a:rPr>
              <a:t>轨迹控制</a:t>
            </a:r>
            <a:endParaRPr sz="2800">
              <a:latin typeface="宋体"/>
              <a:cs typeface="宋体"/>
            </a:endParaRPr>
          </a:p>
          <a:p>
            <a:pPr marL="12700">
              <a:lnSpc>
                <a:spcPct val="100000"/>
              </a:lnSpc>
              <a:spcBef>
                <a:spcPts val="790"/>
              </a:spcBef>
            </a:pPr>
            <a:r>
              <a:rPr sz="1800" dirty="0">
                <a:latin typeface="宋体"/>
                <a:cs typeface="宋体"/>
              </a:rPr>
              <a:t>假设三自由度机器人</a:t>
            </a:r>
            <a:r>
              <a:rPr sz="1800" spc="-15" dirty="0">
                <a:latin typeface="宋体"/>
                <a:cs typeface="宋体"/>
              </a:rPr>
              <a:t>的</a:t>
            </a:r>
            <a:r>
              <a:rPr sz="1800" dirty="0">
                <a:latin typeface="宋体"/>
                <a:cs typeface="宋体"/>
              </a:rPr>
              <a:t>杆长为：</a:t>
            </a:r>
            <a:endParaRPr sz="1800">
              <a:latin typeface="宋体"/>
              <a:cs typeface="宋体"/>
            </a:endParaRPr>
          </a:p>
        </p:txBody>
      </p:sp>
      <p:sp>
        <p:nvSpPr>
          <p:cNvPr id="4" name="object 4"/>
          <p:cNvSpPr txBox="1"/>
          <p:nvPr/>
        </p:nvSpPr>
        <p:spPr>
          <a:xfrm>
            <a:off x="561543" y="1952701"/>
            <a:ext cx="1632585"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L1 =</a:t>
            </a:r>
            <a:r>
              <a:rPr sz="1800" spc="-105" dirty="0">
                <a:latin typeface="Arial"/>
                <a:cs typeface="Arial"/>
              </a:rPr>
              <a:t> </a:t>
            </a:r>
            <a:r>
              <a:rPr sz="1800" dirty="0">
                <a:latin typeface="Arial"/>
                <a:cs typeface="Arial"/>
              </a:rPr>
              <a:t>0.6;</a:t>
            </a:r>
            <a:endParaRPr sz="1800">
              <a:latin typeface="Arial"/>
              <a:cs typeface="Arial"/>
            </a:endParaRPr>
          </a:p>
          <a:p>
            <a:pPr marL="12700">
              <a:lnSpc>
                <a:spcPct val="100000"/>
              </a:lnSpc>
              <a:spcBef>
                <a:spcPts val="5"/>
              </a:spcBef>
            </a:pPr>
            <a:r>
              <a:rPr sz="1800" dirty="0">
                <a:latin typeface="Arial"/>
                <a:cs typeface="Arial"/>
              </a:rPr>
              <a:t>L2 =</a:t>
            </a:r>
            <a:r>
              <a:rPr sz="1800" spc="-100" dirty="0">
                <a:latin typeface="Arial"/>
                <a:cs typeface="Arial"/>
              </a:rPr>
              <a:t> </a:t>
            </a:r>
            <a:r>
              <a:rPr sz="1800" dirty="0">
                <a:latin typeface="Arial"/>
                <a:cs typeface="Arial"/>
              </a:rPr>
              <a:t>0.5;</a:t>
            </a:r>
            <a:endParaRPr sz="1800">
              <a:latin typeface="Arial"/>
              <a:cs typeface="Arial"/>
            </a:endParaRPr>
          </a:p>
          <a:p>
            <a:pPr marL="12700">
              <a:lnSpc>
                <a:spcPct val="100000"/>
              </a:lnSpc>
            </a:pPr>
            <a:r>
              <a:rPr sz="1800" dirty="0">
                <a:latin typeface="Arial"/>
                <a:cs typeface="Arial"/>
              </a:rPr>
              <a:t>L3 =</a:t>
            </a:r>
            <a:r>
              <a:rPr sz="1800" spc="-65" dirty="0">
                <a:latin typeface="Arial"/>
                <a:cs typeface="Arial"/>
              </a:rPr>
              <a:t> </a:t>
            </a:r>
            <a:r>
              <a:rPr sz="1800" dirty="0">
                <a:latin typeface="Arial"/>
                <a:cs typeface="Arial"/>
              </a:rPr>
              <a:t>0.2+0.025;</a:t>
            </a:r>
            <a:endParaRPr sz="1800">
              <a:latin typeface="Arial"/>
              <a:cs typeface="Arial"/>
            </a:endParaRPr>
          </a:p>
        </p:txBody>
      </p:sp>
      <p:sp>
        <p:nvSpPr>
          <p:cNvPr id="5" name="object 5"/>
          <p:cNvSpPr txBox="1"/>
          <p:nvPr/>
        </p:nvSpPr>
        <p:spPr>
          <a:xfrm>
            <a:off x="2390901" y="1952701"/>
            <a:ext cx="5624195"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spc="-70" dirty="0">
                <a:latin typeface="Arial"/>
                <a:cs typeface="Arial"/>
              </a:rPr>
              <a:t> </a:t>
            </a:r>
            <a:r>
              <a:rPr sz="1800" spc="-5" dirty="0">
                <a:latin typeface="宋体"/>
                <a:cs typeface="宋体"/>
              </a:rPr>
              <a:t>连</a:t>
            </a:r>
            <a:r>
              <a:rPr sz="1800" dirty="0">
                <a:latin typeface="宋体"/>
                <a:cs typeface="宋体"/>
              </a:rPr>
              <a:t>杆</a:t>
            </a:r>
            <a:r>
              <a:rPr sz="1800" spc="5" dirty="0">
                <a:latin typeface="Arial"/>
                <a:cs typeface="Arial"/>
              </a:rPr>
              <a:t>1</a:t>
            </a:r>
            <a:r>
              <a:rPr sz="1800" spc="-5" dirty="0">
                <a:latin typeface="宋体"/>
                <a:cs typeface="宋体"/>
              </a:rPr>
              <a:t>的长度</a:t>
            </a:r>
            <a:r>
              <a:rPr sz="1800" dirty="0">
                <a:latin typeface="Arial"/>
                <a:cs typeface="Arial"/>
              </a:rPr>
              <a:t>0.6m</a:t>
            </a:r>
            <a:endParaRPr sz="1800">
              <a:latin typeface="Arial"/>
              <a:cs typeface="Arial"/>
            </a:endParaRPr>
          </a:p>
          <a:p>
            <a:pPr marL="12700">
              <a:lnSpc>
                <a:spcPct val="100000"/>
              </a:lnSpc>
              <a:spcBef>
                <a:spcPts val="5"/>
              </a:spcBef>
            </a:pPr>
            <a:r>
              <a:rPr sz="1800" spc="-5" dirty="0">
                <a:latin typeface="Arial"/>
                <a:cs typeface="Arial"/>
              </a:rPr>
              <a:t>%</a:t>
            </a:r>
            <a:r>
              <a:rPr sz="1800" spc="-75" dirty="0">
                <a:latin typeface="Arial"/>
                <a:cs typeface="Arial"/>
              </a:rPr>
              <a:t> </a:t>
            </a:r>
            <a:r>
              <a:rPr sz="1800" dirty="0">
                <a:latin typeface="宋体"/>
                <a:cs typeface="宋体"/>
              </a:rPr>
              <a:t>连杆</a:t>
            </a:r>
            <a:r>
              <a:rPr sz="1800" dirty="0">
                <a:latin typeface="Arial"/>
                <a:cs typeface="Arial"/>
              </a:rPr>
              <a:t>2</a:t>
            </a:r>
            <a:r>
              <a:rPr sz="1800" dirty="0">
                <a:latin typeface="宋体"/>
                <a:cs typeface="宋体"/>
              </a:rPr>
              <a:t>的长度</a:t>
            </a:r>
            <a:r>
              <a:rPr sz="1800" dirty="0">
                <a:latin typeface="Arial"/>
                <a:cs typeface="Arial"/>
              </a:rPr>
              <a:t>0.5m</a:t>
            </a:r>
            <a:endParaRPr sz="1800">
              <a:latin typeface="Arial"/>
              <a:cs typeface="Arial"/>
            </a:endParaRPr>
          </a:p>
          <a:p>
            <a:pPr marL="12700">
              <a:lnSpc>
                <a:spcPct val="100000"/>
              </a:lnSpc>
            </a:pPr>
            <a:r>
              <a:rPr sz="1800" spc="-5" dirty="0">
                <a:latin typeface="Arial"/>
                <a:cs typeface="Arial"/>
              </a:rPr>
              <a:t>%</a:t>
            </a:r>
            <a:r>
              <a:rPr sz="1800" spc="-40" dirty="0">
                <a:latin typeface="Arial"/>
                <a:cs typeface="Arial"/>
              </a:rPr>
              <a:t> </a:t>
            </a:r>
            <a:r>
              <a:rPr sz="1800" dirty="0">
                <a:latin typeface="宋体"/>
                <a:cs typeface="宋体"/>
              </a:rPr>
              <a:t>连杆</a:t>
            </a:r>
            <a:r>
              <a:rPr sz="1800" dirty="0">
                <a:latin typeface="Arial"/>
                <a:cs typeface="Arial"/>
              </a:rPr>
              <a:t>3</a:t>
            </a:r>
            <a:r>
              <a:rPr sz="1800" dirty="0">
                <a:latin typeface="宋体"/>
                <a:cs typeface="宋体"/>
              </a:rPr>
              <a:t>的长度</a:t>
            </a:r>
            <a:r>
              <a:rPr sz="1800" dirty="0">
                <a:latin typeface="Arial"/>
                <a:cs typeface="Arial"/>
              </a:rPr>
              <a:t>0.2</a:t>
            </a:r>
            <a:r>
              <a:rPr sz="1800" dirty="0">
                <a:latin typeface="宋体"/>
                <a:cs typeface="宋体"/>
              </a:rPr>
              <a:t>米，末端执行器几何中心长</a:t>
            </a:r>
            <a:r>
              <a:rPr sz="1800" spc="5" dirty="0">
                <a:latin typeface="宋体"/>
                <a:cs typeface="宋体"/>
              </a:rPr>
              <a:t>度</a:t>
            </a:r>
            <a:r>
              <a:rPr sz="1800" dirty="0">
                <a:latin typeface="Arial"/>
                <a:cs typeface="Arial"/>
              </a:rPr>
              <a:t>0.025m</a:t>
            </a:r>
            <a:endParaRPr sz="1800">
              <a:latin typeface="Arial"/>
              <a:cs typeface="Arial"/>
            </a:endParaRPr>
          </a:p>
        </p:txBody>
      </p:sp>
      <p:sp>
        <p:nvSpPr>
          <p:cNvPr id="6" name="object 6"/>
          <p:cNvSpPr txBox="1"/>
          <p:nvPr/>
        </p:nvSpPr>
        <p:spPr>
          <a:xfrm>
            <a:off x="561543" y="2775915"/>
            <a:ext cx="8120380" cy="1123950"/>
          </a:xfrm>
          <a:prstGeom prst="rect">
            <a:avLst/>
          </a:prstGeom>
        </p:spPr>
        <p:txBody>
          <a:bodyPr vert="horz" wrap="square" lIns="0" tIns="12700" rIns="0" bIns="0" rtlCol="0">
            <a:spAutoFit/>
          </a:bodyPr>
          <a:lstStyle/>
          <a:p>
            <a:pPr marL="12700" marR="5080">
              <a:lnSpc>
                <a:spcPct val="100099"/>
              </a:lnSpc>
              <a:spcBef>
                <a:spcPts val="100"/>
              </a:spcBef>
            </a:pPr>
            <a:r>
              <a:rPr sz="1800" spc="-5" dirty="0">
                <a:latin typeface="宋体"/>
                <a:cs typeface="宋体"/>
              </a:rPr>
              <a:t>运行程序后，通</a:t>
            </a:r>
            <a:r>
              <a:rPr sz="1800" dirty="0">
                <a:latin typeface="宋体"/>
                <a:cs typeface="宋体"/>
              </a:rPr>
              <a:t>过</a:t>
            </a:r>
            <a:r>
              <a:rPr sz="1800" spc="-15" dirty="0">
                <a:latin typeface="Arial"/>
                <a:cs typeface="Arial"/>
              </a:rPr>
              <a:t>XY</a:t>
            </a:r>
            <a:r>
              <a:rPr sz="1800" spc="-30" dirty="0">
                <a:latin typeface="Arial"/>
                <a:cs typeface="Arial"/>
              </a:rPr>
              <a:t> </a:t>
            </a:r>
            <a:r>
              <a:rPr sz="1800" dirty="0">
                <a:latin typeface="Arial"/>
                <a:cs typeface="Arial"/>
              </a:rPr>
              <a:t>Graph</a:t>
            </a:r>
            <a:r>
              <a:rPr sz="1800" spc="-5" dirty="0">
                <a:latin typeface="宋体"/>
                <a:cs typeface="宋体"/>
              </a:rPr>
              <a:t>模块观察到机器人末端执行器的运动路径如</a:t>
            </a:r>
            <a:r>
              <a:rPr sz="1800" spc="5" dirty="0">
                <a:latin typeface="宋体"/>
                <a:cs typeface="宋体"/>
              </a:rPr>
              <a:t>图</a:t>
            </a:r>
            <a:r>
              <a:rPr sz="1800" dirty="0">
                <a:latin typeface="Arial"/>
                <a:cs typeface="Arial"/>
              </a:rPr>
              <a:t>9.54</a:t>
            </a:r>
            <a:r>
              <a:rPr sz="1800" dirty="0">
                <a:latin typeface="宋体"/>
                <a:cs typeface="宋体"/>
              </a:rPr>
              <a:t>所 示。可以看出，尽管末端执行器到达</a:t>
            </a:r>
            <a:r>
              <a:rPr sz="1800" spc="5" dirty="0">
                <a:latin typeface="宋体"/>
                <a:cs typeface="宋体"/>
              </a:rPr>
              <a:t>了</a:t>
            </a:r>
            <a:r>
              <a:rPr sz="1800" spc="-40" dirty="0">
                <a:latin typeface="Arial"/>
                <a:cs typeface="Arial"/>
              </a:rPr>
              <a:t>x</a:t>
            </a:r>
            <a:r>
              <a:rPr sz="1800" spc="-5" dirty="0">
                <a:latin typeface="Arial"/>
                <a:cs typeface="Arial"/>
              </a:rPr>
              <a:t>=</a:t>
            </a:r>
            <a:r>
              <a:rPr sz="1800" spc="5" dirty="0">
                <a:latin typeface="Arial"/>
                <a:cs typeface="Arial"/>
              </a:rPr>
              <a:t>0</a:t>
            </a:r>
            <a:r>
              <a:rPr sz="1800" dirty="0">
                <a:latin typeface="Arial"/>
                <a:cs typeface="Arial"/>
              </a:rPr>
              <a:t>.</a:t>
            </a:r>
            <a:r>
              <a:rPr sz="1800" spc="15" dirty="0">
                <a:latin typeface="Arial"/>
                <a:cs typeface="Arial"/>
              </a:rPr>
              <a:t>7</a:t>
            </a:r>
            <a:r>
              <a:rPr sz="1800" dirty="0">
                <a:latin typeface="宋体"/>
                <a:cs typeface="宋体"/>
              </a:rPr>
              <a:t>、</a:t>
            </a:r>
            <a:r>
              <a:rPr sz="1800" spc="-15" dirty="0">
                <a:latin typeface="Arial"/>
                <a:cs typeface="Arial"/>
              </a:rPr>
              <a:t>y</a:t>
            </a:r>
            <a:r>
              <a:rPr sz="1800" spc="-5" dirty="0">
                <a:latin typeface="Arial"/>
                <a:cs typeface="Arial"/>
              </a:rPr>
              <a:t>=</a:t>
            </a:r>
            <a:r>
              <a:rPr sz="1800" spc="5" dirty="0">
                <a:latin typeface="Arial"/>
                <a:cs typeface="Arial"/>
              </a:rPr>
              <a:t>0</a:t>
            </a:r>
            <a:r>
              <a:rPr sz="1800" dirty="0">
                <a:latin typeface="Arial"/>
                <a:cs typeface="Arial"/>
              </a:rPr>
              <a:t>.</a:t>
            </a:r>
            <a:r>
              <a:rPr sz="1800" spc="10" dirty="0">
                <a:latin typeface="Arial"/>
                <a:cs typeface="Arial"/>
              </a:rPr>
              <a:t>7</a:t>
            </a:r>
            <a:r>
              <a:rPr sz="1800" dirty="0">
                <a:latin typeface="宋体"/>
                <a:cs typeface="宋体"/>
              </a:rPr>
              <a:t>、</a:t>
            </a:r>
            <a:r>
              <a:rPr sz="1800" dirty="0">
                <a:latin typeface="Arial"/>
                <a:cs typeface="Arial"/>
              </a:rPr>
              <a:t>t</a:t>
            </a:r>
            <a:r>
              <a:rPr sz="1800" spc="5" dirty="0">
                <a:latin typeface="Arial"/>
                <a:cs typeface="Arial"/>
              </a:rPr>
              <a:t>h</a:t>
            </a:r>
            <a:r>
              <a:rPr sz="1800" dirty="0">
                <a:latin typeface="Arial"/>
                <a:cs typeface="Arial"/>
              </a:rPr>
              <a:t>et</a:t>
            </a:r>
            <a:r>
              <a:rPr sz="1800" spc="5" dirty="0">
                <a:latin typeface="Arial"/>
                <a:cs typeface="Arial"/>
              </a:rPr>
              <a:t>a</a:t>
            </a:r>
            <a:r>
              <a:rPr sz="1800" spc="-5" dirty="0">
                <a:latin typeface="Arial"/>
                <a:cs typeface="Arial"/>
              </a:rPr>
              <a:t>=</a:t>
            </a:r>
            <a:r>
              <a:rPr sz="1800" spc="5" dirty="0">
                <a:latin typeface="Arial"/>
                <a:cs typeface="Arial"/>
              </a:rPr>
              <a:t>p</a:t>
            </a:r>
            <a:r>
              <a:rPr sz="1800" dirty="0">
                <a:latin typeface="Arial"/>
                <a:cs typeface="Arial"/>
              </a:rPr>
              <a:t>i/</a:t>
            </a:r>
            <a:r>
              <a:rPr sz="1800" spc="20" dirty="0">
                <a:latin typeface="Arial"/>
                <a:cs typeface="Arial"/>
              </a:rPr>
              <a:t>4</a:t>
            </a:r>
            <a:r>
              <a:rPr sz="1800" dirty="0">
                <a:latin typeface="宋体"/>
                <a:cs typeface="宋体"/>
              </a:rPr>
              <a:t>的目标位置，但 </a:t>
            </a:r>
            <a:r>
              <a:rPr sz="1800" spc="-5" dirty="0">
                <a:latin typeface="宋体"/>
                <a:cs typeface="宋体"/>
              </a:rPr>
              <a:t>运动路径比较杂乱。这种只关心目标位置，不关心运动路径的控制方式称为点位 </a:t>
            </a:r>
            <a:r>
              <a:rPr sz="1800" dirty="0">
                <a:latin typeface="宋体"/>
                <a:cs typeface="宋体"/>
              </a:rPr>
              <a:t>控制。</a:t>
            </a:r>
            <a:endParaRPr sz="1800">
              <a:latin typeface="宋体"/>
              <a:cs typeface="宋体"/>
            </a:endParaRPr>
          </a:p>
        </p:txBody>
      </p:sp>
      <p:sp>
        <p:nvSpPr>
          <p:cNvPr id="7" name="object 7"/>
          <p:cNvSpPr/>
          <p:nvPr/>
        </p:nvSpPr>
        <p:spPr>
          <a:xfrm>
            <a:off x="3102864" y="3831335"/>
            <a:ext cx="3093719" cy="29809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38072" y="1271016"/>
            <a:ext cx="6467856" cy="43159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78857"/>
            <a:ext cx="8026400" cy="1548765"/>
          </a:xfrm>
          <a:prstGeom prst="rect">
            <a:avLst/>
          </a:prstGeom>
        </p:spPr>
        <p:txBody>
          <a:bodyPr vert="horz" wrap="square" lIns="0" tIns="184785" rIns="0" bIns="0" rtlCol="0">
            <a:spAutoFit/>
          </a:bodyPr>
          <a:lstStyle/>
          <a:p>
            <a:pPr marL="13970">
              <a:lnSpc>
                <a:spcPct val="100000"/>
              </a:lnSpc>
              <a:spcBef>
                <a:spcPts val="1455"/>
              </a:spcBef>
            </a:pPr>
            <a:r>
              <a:rPr sz="2800" b="1" spc="15" dirty="0">
                <a:solidFill>
                  <a:srgbClr val="333399"/>
                </a:solidFill>
                <a:latin typeface="宋体"/>
                <a:cs typeface="宋体"/>
              </a:rPr>
              <a:t>三自由度</a:t>
            </a:r>
            <a:r>
              <a:rPr sz="2800" b="1" spc="-5" dirty="0">
                <a:solidFill>
                  <a:srgbClr val="333399"/>
                </a:solidFill>
                <a:latin typeface="宋体"/>
                <a:cs typeface="宋体"/>
              </a:rPr>
              <a:t>机器人</a:t>
            </a:r>
            <a:r>
              <a:rPr sz="2800" b="1" spc="25" dirty="0">
                <a:solidFill>
                  <a:srgbClr val="333399"/>
                </a:solidFill>
                <a:latin typeface="宋体"/>
                <a:cs typeface="宋体"/>
              </a:rPr>
              <a:t>点</a:t>
            </a:r>
            <a:r>
              <a:rPr sz="2800" b="1" spc="-5" dirty="0">
                <a:solidFill>
                  <a:srgbClr val="333399"/>
                </a:solidFill>
                <a:latin typeface="宋体"/>
                <a:cs typeface="宋体"/>
              </a:rPr>
              <a:t>位控制</a:t>
            </a:r>
            <a:r>
              <a:rPr sz="2800" b="1" dirty="0">
                <a:solidFill>
                  <a:srgbClr val="333399"/>
                </a:solidFill>
                <a:latin typeface="宋体"/>
                <a:cs typeface="宋体"/>
              </a:rPr>
              <a:t>与</a:t>
            </a:r>
            <a:r>
              <a:rPr sz="2800" b="1" spc="-5" dirty="0">
                <a:solidFill>
                  <a:srgbClr val="333399"/>
                </a:solidFill>
                <a:latin typeface="宋体"/>
                <a:cs typeface="宋体"/>
              </a:rPr>
              <a:t>连</a:t>
            </a:r>
            <a:r>
              <a:rPr sz="2800" b="1" spc="20" dirty="0">
                <a:solidFill>
                  <a:srgbClr val="333399"/>
                </a:solidFill>
                <a:latin typeface="宋体"/>
                <a:cs typeface="宋体"/>
              </a:rPr>
              <a:t>续</a:t>
            </a:r>
            <a:r>
              <a:rPr sz="2800" b="1" spc="-5" dirty="0">
                <a:solidFill>
                  <a:srgbClr val="333399"/>
                </a:solidFill>
                <a:latin typeface="宋体"/>
                <a:cs typeface="宋体"/>
              </a:rPr>
              <a:t>轨迹控制</a:t>
            </a:r>
            <a:endParaRPr sz="2800">
              <a:latin typeface="宋体"/>
              <a:cs typeface="宋体"/>
            </a:endParaRPr>
          </a:p>
          <a:p>
            <a:pPr marL="12700" marR="5080" algn="just">
              <a:lnSpc>
                <a:spcPct val="98400"/>
              </a:lnSpc>
              <a:spcBef>
                <a:spcPts val="900"/>
              </a:spcBef>
            </a:pPr>
            <a:r>
              <a:rPr sz="1800" dirty="0">
                <a:latin typeface="宋体"/>
                <a:cs typeface="宋体"/>
              </a:rPr>
              <a:t>如果不仅要求机器人末端执行器以期望的姿态到达期望的位置，还要求末端执行 </a:t>
            </a:r>
            <a:r>
              <a:rPr sz="1800" spc="-5" dirty="0">
                <a:latin typeface="宋体"/>
                <a:cs typeface="宋体"/>
              </a:rPr>
              <a:t>器在运动过程中以期望的速度沿着期望的路径运动，这种控制方式称为连续轨迹 </a:t>
            </a:r>
            <a:r>
              <a:rPr sz="1800" dirty="0">
                <a:latin typeface="宋体"/>
                <a:cs typeface="宋体"/>
              </a:rPr>
              <a:t>控制。构建三自由度机器人末端执行器沿直线运动</a:t>
            </a:r>
            <a:r>
              <a:rPr sz="1800" spc="10" dirty="0">
                <a:latin typeface="宋体"/>
                <a:cs typeface="宋体"/>
              </a:rPr>
              <a:t>的</a:t>
            </a:r>
            <a:r>
              <a:rPr sz="1800" dirty="0">
                <a:latin typeface="Arial"/>
                <a:cs typeface="Arial"/>
              </a:rPr>
              <a:t>SimMechanics</a:t>
            </a:r>
            <a:r>
              <a:rPr sz="1800" dirty="0">
                <a:latin typeface="宋体"/>
                <a:cs typeface="宋体"/>
              </a:rPr>
              <a:t>模型。</a:t>
            </a:r>
            <a:endParaRPr sz="1800">
              <a:latin typeface="宋体"/>
              <a:cs typeface="宋体"/>
            </a:endParaRPr>
          </a:p>
        </p:txBody>
      </p:sp>
      <p:sp>
        <p:nvSpPr>
          <p:cNvPr id="4" name="object 4"/>
          <p:cNvSpPr/>
          <p:nvPr/>
        </p:nvSpPr>
        <p:spPr>
          <a:xfrm>
            <a:off x="2008632" y="2606038"/>
            <a:ext cx="5285232" cy="4206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155305" cy="1534795"/>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三自由度</a:t>
            </a:r>
            <a:r>
              <a:rPr sz="2800" b="1" spc="-5" dirty="0">
                <a:solidFill>
                  <a:srgbClr val="333399"/>
                </a:solidFill>
                <a:latin typeface="宋体"/>
                <a:cs typeface="宋体"/>
              </a:rPr>
              <a:t>机器人</a:t>
            </a:r>
            <a:r>
              <a:rPr sz="2800" b="1" spc="25" dirty="0">
                <a:solidFill>
                  <a:srgbClr val="333399"/>
                </a:solidFill>
                <a:latin typeface="宋体"/>
                <a:cs typeface="宋体"/>
              </a:rPr>
              <a:t>点</a:t>
            </a:r>
            <a:r>
              <a:rPr sz="2800" b="1" spc="-5" dirty="0">
                <a:solidFill>
                  <a:srgbClr val="333399"/>
                </a:solidFill>
                <a:latin typeface="宋体"/>
                <a:cs typeface="宋体"/>
              </a:rPr>
              <a:t>位控制</a:t>
            </a:r>
            <a:r>
              <a:rPr sz="2800" b="1" dirty="0">
                <a:solidFill>
                  <a:srgbClr val="333399"/>
                </a:solidFill>
                <a:latin typeface="宋体"/>
                <a:cs typeface="宋体"/>
              </a:rPr>
              <a:t>与</a:t>
            </a:r>
            <a:r>
              <a:rPr sz="2800" b="1" spc="-5" dirty="0">
                <a:solidFill>
                  <a:srgbClr val="333399"/>
                </a:solidFill>
                <a:latin typeface="宋体"/>
                <a:cs typeface="宋体"/>
              </a:rPr>
              <a:t>连</a:t>
            </a:r>
            <a:r>
              <a:rPr sz="2800" b="1" spc="20" dirty="0">
                <a:solidFill>
                  <a:srgbClr val="333399"/>
                </a:solidFill>
                <a:latin typeface="宋体"/>
                <a:cs typeface="宋体"/>
              </a:rPr>
              <a:t>续</a:t>
            </a:r>
            <a:r>
              <a:rPr sz="2800" b="1" spc="-5" dirty="0">
                <a:solidFill>
                  <a:srgbClr val="333399"/>
                </a:solidFill>
                <a:latin typeface="宋体"/>
                <a:cs typeface="宋体"/>
              </a:rPr>
              <a:t>轨迹控制</a:t>
            </a:r>
            <a:endParaRPr sz="2800">
              <a:latin typeface="宋体"/>
              <a:cs typeface="宋体"/>
            </a:endParaRPr>
          </a:p>
          <a:p>
            <a:pPr marL="12700" marR="5080">
              <a:lnSpc>
                <a:spcPct val="100000"/>
              </a:lnSpc>
              <a:spcBef>
                <a:spcPts val="790"/>
              </a:spcBef>
            </a:pPr>
            <a:r>
              <a:rPr sz="1800" dirty="0">
                <a:latin typeface="宋体"/>
                <a:cs typeface="宋体"/>
              </a:rPr>
              <a:t>若要求机器人在</a:t>
            </a:r>
            <a:r>
              <a:rPr sz="1800" dirty="0">
                <a:latin typeface="Arial"/>
                <a:cs typeface="Arial"/>
              </a:rPr>
              <a:t>5</a:t>
            </a:r>
            <a:r>
              <a:rPr sz="1800" dirty="0">
                <a:latin typeface="宋体"/>
                <a:cs typeface="宋体"/>
              </a:rPr>
              <a:t>秒内匀速地从初始位置沿直线运动</a:t>
            </a:r>
            <a:r>
              <a:rPr sz="1800" spc="10" dirty="0">
                <a:latin typeface="宋体"/>
                <a:cs typeface="宋体"/>
              </a:rPr>
              <a:t>到</a:t>
            </a:r>
            <a:r>
              <a:rPr sz="1800" spc="-5" dirty="0">
                <a:latin typeface="Arial"/>
                <a:cs typeface="Arial"/>
              </a:rPr>
              <a:t>x=0.7</a:t>
            </a:r>
            <a:r>
              <a:rPr sz="1800" dirty="0">
                <a:latin typeface="宋体"/>
                <a:cs typeface="宋体"/>
              </a:rPr>
              <a:t>、</a:t>
            </a:r>
            <a:r>
              <a:rPr sz="1800" dirty="0">
                <a:latin typeface="Arial"/>
                <a:cs typeface="Arial"/>
              </a:rPr>
              <a:t>y=0.7</a:t>
            </a:r>
            <a:r>
              <a:rPr sz="1800" dirty="0">
                <a:latin typeface="宋体"/>
                <a:cs typeface="宋体"/>
              </a:rPr>
              <a:t>、</a:t>
            </a:r>
            <a:r>
              <a:rPr sz="1800" dirty="0">
                <a:latin typeface="Arial"/>
                <a:cs typeface="Arial"/>
              </a:rPr>
              <a:t>theta=pi/4  </a:t>
            </a:r>
            <a:r>
              <a:rPr sz="1800" spc="-5" dirty="0">
                <a:latin typeface="宋体"/>
                <a:cs typeface="宋体"/>
              </a:rPr>
              <a:t>的目标位置，则</a:t>
            </a:r>
            <a:r>
              <a:rPr sz="1800" dirty="0">
                <a:latin typeface="宋体"/>
                <a:cs typeface="宋体"/>
              </a:rPr>
              <a:t>从</a:t>
            </a:r>
            <a:r>
              <a:rPr sz="1800" spc="5" dirty="0">
                <a:latin typeface="Arial"/>
                <a:cs typeface="Arial"/>
              </a:rPr>
              <a:t>Simulink</a:t>
            </a:r>
            <a:r>
              <a:rPr sz="1800" spc="-5" dirty="0">
                <a:latin typeface="宋体"/>
                <a:cs typeface="宋体"/>
              </a:rPr>
              <a:t>平台中调入</a:t>
            </a:r>
            <a:r>
              <a:rPr sz="1800" dirty="0">
                <a:latin typeface="Arial"/>
                <a:cs typeface="Arial"/>
              </a:rPr>
              <a:t>Clock</a:t>
            </a:r>
            <a:r>
              <a:rPr sz="1800" spc="-5" dirty="0">
                <a:latin typeface="宋体"/>
                <a:cs typeface="宋体"/>
              </a:rPr>
              <a:t>时钟模块，再调</a:t>
            </a:r>
            <a:r>
              <a:rPr sz="1800" dirty="0">
                <a:latin typeface="宋体"/>
                <a:cs typeface="宋体"/>
              </a:rPr>
              <a:t>入</a:t>
            </a:r>
            <a:r>
              <a:rPr sz="1800" spc="5" dirty="0">
                <a:latin typeface="Arial"/>
                <a:cs typeface="Arial"/>
              </a:rPr>
              <a:t>3</a:t>
            </a:r>
            <a:r>
              <a:rPr sz="1800" spc="-5" dirty="0">
                <a:latin typeface="宋体"/>
                <a:cs typeface="宋体"/>
              </a:rPr>
              <a:t>个</a:t>
            </a:r>
            <a:r>
              <a:rPr sz="1800" spc="-5" dirty="0">
                <a:latin typeface="Arial"/>
                <a:cs typeface="Arial"/>
              </a:rPr>
              <a:t>Fcn</a:t>
            </a:r>
            <a:r>
              <a:rPr sz="1800" dirty="0">
                <a:latin typeface="宋体"/>
                <a:cs typeface="宋体"/>
              </a:rPr>
              <a:t>函数模块，  分别表示</a:t>
            </a:r>
            <a:r>
              <a:rPr sz="1800" spc="-40" dirty="0">
                <a:latin typeface="Arial"/>
                <a:cs typeface="Arial"/>
              </a:rPr>
              <a:t>x</a:t>
            </a:r>
            <a:r>
              <a:rPr sz="1800" dirty="0">
                <a:latin typeface="宋体"/>
                <a:cs typeface="宋体"/>
              </a:rPr>
              <a:t>、</a:t>
            </a:r>
            <a:r>
              <a:rPr sz="1800" spc="-15" dirty="0">
                <a:latin typeface="Arial"/>
                <a:cs typeface="Arial"/>
              </a:rPr>
              <a:t>y</a:t>
            </a:r>
            <a:r>
              <a:rPr sz="1800" dirty="0">
                <a:latin typeface="宋体"/>
                <a:cs typeface="宋体"/>
              </a:rPr>
              <a:t>、</a:t>
            </a:r>
            <a:r>
              <a:rPr sz="1800" dirty="0">
                <a:latin typeface="Arial"/>
                <a:cs typeface="Arial"/>
              </a:rPr>
              <a:t>theta</a:t>
            </a:r>
            <a:r>
              <a:rPr sz="1800" dirty="0">
                <a:latin typeface="宋体"/>
                <a:cs typeface="宋体"/>
              </a:rPr>
              <a:t>与时间变量</a:t>
            </a:r>
            <a:r>
              <a:rPr sz="1800" dirty="0">
                <a:latin typeface="Arial"/>
                <a:cs typeface="Arial"/>
              </a:rPr>
              <a:t>u</a:t>
            </a:r>
            <a:r>
              <a:rPr sz="1800" dirty="0">
                <a:latin typeface="宋体"/>
                <a:cs typeface="宋体"/>
              </a:rPr>
              <a:t>之间的函数关系：</a:t>
            </a:r>
            <a:endParaRPr sz="1800">
              <a:latin typeface="宋体"/>
              <a:cs typeface="宋体"/>
            </a:endParaRPr>
          </a:p>
        </p:txBody>
      </p:sp>
      <p:sp>
        <p:nvSpPr>
          <p:cNvPr id="4" name="object 4"/>
          <p:cNvSpPr txBox="1"/>
          <p:nvPr/>
        </p:nvSpPr>
        <p:spPr>
          <a:xfrm>
            <a:off x="561543" y="2501900"/>
            <a:ext cx="3187700"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x = 1.325 + (0.7 – 1.325) / </a:t>
            </a:r>
            <a:r>
              <a:rPr sz="1800" spc="-5" dirty="0">
                <a:latin typeface="Arial"/>
                <a:cs typeface="Arial"/>
              </a:rPr>
              <a:t>5 *</a:t>
            </a:r>
            <a:r>
              <a:rPr sz="1800" spc="-130" dirty="0">
                <a:latin typeface="Arial"/>
                <a:cs typeface="Arial"/>
              </a:rPr>
              <a:t> </a:t>
            </a:r>
            <a:r>
              <a:rPr sz="1800" spc="-5" dirty="0">
                <a:latin typeface="Arial"/>
                <a:cs typeface="Arial"/>
              </a:rPr>
              <a:t>u</a:t>
            </a:r>
            <a:endParaRPr sz="1800">
              <a:latin typeface="Arial"/>
              <a:cs typeface="Arial"/>
            </a:endParaRPr>
          </a:p>
          <a:p>
            <a:pPr marL="12700">
              <a:lnSpc>
                <a:spcPct val="100000"/>
              </a:lnSpc>
            </a:pPr>
            <a:r>
              <a:rPr sz="1800" dirty="0">
                <a:latin typeface="Arial"/>
                <a:cs typeface="Arial"/>
              </a:rPr>
              <a:t>y = 0.7 / 5 *</a:t>
            </a:r>
            <a:r>
              <a:rPr sz="1800" spc="-60" dirty="0">
                <a:latin typeface="Arial"/>
                <a:cs typeface="Arial"/>
              </a:rPr>
              <a:t> </a:t>
            </a:r>
            <a:r>
              <a:rPr sz="1800" dirty="0">
                <a:latin typeface="Arial"/>
                <a:cs typeface="Arial"/>
              </a:rPr>
              <a:t>u</a:t>
            </a:r>
            <a:endParaRPr sz="1800">
              <a:latin typeface="Arial"/>
              <a:cs typeface="Arial"/>
            </a:endParaRPr>
          </a:p>
          <a:p>
            <a:pPr marL="12700">
              <a:lnSpc>
                <a:spcPct val="100000"/>
              </a:lnSpc>
            </a:pPr>
            <a:r>
              <a:rPr sz="1800" dirty="0">
                <a:latin typeface="Arial"/>
                <a:cs typeface="Arial"/>
              </a:rPr>
              <a:t>theta = pi /4 /5 </a:t>
            </a:r>
            <a:r>
              <a:rPr sz="1800" spc="-5" dirty="0">
                <a:latin typeface="Arial"/>
                <a:cs typeface="Arial"/>
              </a:rPr>
              <a:t>*</a:t>
            </a:r>
            <a:r>
              <a:rPr sz="1800" spc="-80" dirty="0">
                <a:latin typeface="Arial"/>
                <a:cs typeface="Arial"/>
              </a:rPr>
              <a:t> </a:t>
            </a:r>
            <a:r>
              <a:rPr sz="1800" spc="-5" dirty="0">
                <a:latin typeface="Arial"/>
                <a:cs typeface="Arial"/>
              </a:rPr>
              <a:t>u</a:t>
            </a:r>
            <a:endParaRPr sz="1800">
              <a:latin typeface="Arial"/>
              <a:cs typeface="Arial"/>
            </a:endParaRPr>
          </a:p>
        </p:txBody>
      </p:sp>
      <p:sp>
        <p:nvSpPr>
          <p:cNvPr id="5" name="object 5"/>
          <p:cNvSpPr txBox="1"/>
          <p:nvPr/>
        </p:nvSpPr>
        <p:spPr>
          <a:xfrm>
            <a:off x="4220336" y="2501900"/>
            <a:ext cx="4410075"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0" dirty="0">
                <a:latin typeface="Arial"/>
                <a:cs typeface="Arial"/>
              </a:rPr>
              <a:t> </a:t>
            </a:r>
            <a:r>
              <a:rPr sz="1800" dirty="0">
                <a:latin typeface="宋体"/>
                <a:cs typeface="宋体"/>
              </a:rPr>
              <a:t>其中</a:t>
            </a:r>
            <a:r>
              <a:rPr sz="1800" dirty="0">
                <a:latin typeface="Arial"/>
                <a:cs typeface="Arial"/>
              </a:rPr>
              <a:t>1.325</a:t>
            </a:r>
            <a:r>
              <a:rPr sz="1800" dirty="0">
                <a:latin typeface="宋体"/>
                <a:cs typeface="宋体"/>
              </a:rPr>
              <a:t>是末端执行器初始时刻</a:t>
            </a:r>
            <a:r>
              <a:rPr sz="1800" spc="5" dirty="0">
                <a:latin typeface="宋体"/>
                <a:cs typeface="宋体"/>
              </a:rPr>
              <a:t>的</a:t>
            </a:r>
            <a:r>
              <a:rPr sz="1800" spc="-40" dirty="0">
                <a:latin typeface="Arial"/>
                <a:cs typeface="Arial"/>
              </a:rPr>
              <a:t>x</a:t>
            </a:r>
            <a:r>
              <a:rPr sz="1800" dirty="0">
                <a:latin typeface="宋体"/>
                <a:cs typeface="宋体"/>
              </a:rPr>
              <a:t>坐标</a:t>
            </a:r>
            <a:endParaRPr sz="1800">
              <a:latin typeface="宋体"/>
              <a:cs typeface="宋体"/>
            </a:endParaRPr>
          </a:p>
          <a:p>
            <a:pPr marL="12700">
              <a:lnSpc>
                <a:spcPct val="100000"/>
              </a:lnSpc>
            </a:pPr>
            <a:r>
              <a:rPr sz="1800" dirty="0">
                <a:latin typeface="Arial"/>
                <a:cs typeface="Arial"/>
              </a:rPr>
              <a:t>% </a:t>
            </a:r>
            <a:r>
              <a:rPr sz="1800" spc="-5" dirty="0">
                <a:latin typeface="宋体"/>
                <a:cs typeface="宋体"/>
              </a:rPr>
              <a:t>其</a:t>
            </a:r>
            <a:r>
              <a:rPr sz="1800" dirty="0">
                <a:latin typeface="宋体"/>
                <a:cs typeface="宋体"/>
              </a:rPr>
              <a:t>中</a:t>
            </a:r>
            <a:r>
              <a:rPr sz="1800" spc="5" dirty="0">
                <a:latin typeface="Arial"/>
                <a:cs typeface="Arial"/>
              </a:rPr>
              <a:t>5</a:t>
            </a:r>
            <a:r>
              <a:rPr sz="1800" spc="-5" dirty="0">
                <a:latin typeface="宋体"/>
                <a:cs typeface="宋体"/>
              </a:rPr>
              <a:t>是指</a:t>
            </a:r>
            <a:r>
              <a:rPr sz="1800" spc="5" dirty="0">
                <a:latin typeface="Arial"/>
                <a:cs typeface="Arial"/>
              </a:rPr>
              <a:t>5</a:t>
            </a:r>
            <a:r>
              <a:rPr sz="1800" dirty="0">
                <a:latin typeface="宋体"/>
                <a:cs typeface="宋体"/>
              </a:rPr>
              <a:t>秒到达指定位置</a:t>
            </a:r>
            <a:endParaRPr sz="1800">
              <a:latin typeface="宋体"/>
              <a:cs typeface="宋体"/>
            </a:endParaRPr>
          </a:p>
          <a:p>
            <a:pPr marL="12700">
              <a:lnSpc>
                <a:spcPct val="100000"/>
              </a:lnSpc>
            </a:pPr>
            <a:r>
              <a:rPr sz="1800" spc="-5" dirty="0">
                <a:latin typeface="Arial"/>
                <a:cs typeface="Arial"/>
              </a:rPr>
              <a:t>% </a:t>
            </a:r>
            <a:r>
              <a:rPr sz="1800" dirty="0">
                <a:latin typeface="宋体"/>
                <a:cs typeface="宋体"/>
              </a:rPr>
              <a:t>其中</a:t>
            </a:r>
            <a:r>
              <a:rPr sz="1800" spc="-434" dirty="0">
                <a:latin typeface="宋体"/>
                <a:cs typeface="宋体"/>
              </a:rPr>
              <a:t> </a:t>
            </a:r>
            <a:r>
              <a:rPr sz="1800" dirty="0">
                <a:latin typeface="Arial"/>
                <a:cs typeface="Arial"/>
              </a:rPr>
              <a:t>pi</a:t>
            </a:r>
            <a:r>
              <a:rPr sz="1800" spc="-10" dirty="0">
                <a:latin typeface="Arial"/>
                <a:cs typeface="Arial"/>
              </a:rPr>
              <a:t> </a:t>
            </a:r>
            <a:r>
              <a:rPr sz="1800" dirty="0">
                <a:latin typeface="Arial"/>
                <a:cs typeface="Arial"/>
              </a:rPr>
              <a:t>/</a:t>
            </a:r>
            <a:r>
              <a:rPr sz="1800" spc="-25" dirty="0">
                <a:latin typeface="Arial"/>
                <a:cs typeface="Arial"/>
              </a:rPr>
              <a:t> </a:t>
            </a:r>
            <a:r>
              <a:rPr sz="1800" spc="5" dirty="0">
                <a:latin typeface="Arial"/>
                <a:cs typeface="Arial"/>
              </a:rPr>
              <a:t>4</a:t>
            </a:r>
            <a:r>
              <a:rPr sz="1800" dirty="0">
                <a:latin typeface="宋体"/>
                <a:cs typeface="宋体"/>
              </a:rPr>
              <a:t>是机器人在目标位置处的姿态</a:t>
            </a:r>
            <a:endParaRPr sz="1800">
              <a:latin typeface="宋体"/>
              <a:cs typeface="宋体"/>
            </a:endParaRPr>
          </a:p>
        </p:txBody>
      </p:sp>
      <p:sp>
        <p:nvSpPr>
          <p:cNvPr id="6" name="object 6"/>
          <p:cNvSpPr/>
          <p:nvPr/>
        </p:nvSpPr>
        <p:spPr>
          <a:xfrm>
            <a:off x="3121151" y="3788664"/>
            <a:ext cx="3057144" cy="28285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225155" cy="494665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三自由度</a:t>
            </a:r>
            <a:r>
              <a:rPr sz="2800" b="1" spc="-5" dirty="0">
                <a:solidFill>
                  <a:srgbClr val="333399"/>
                </a:solidFill>
                <a:latin typeface="宋体"/>
                <a:cs typeface="宋体"/>
              </a:rPr>
              <a:t>机器人</a:t>
            </a:r>
            <a:r>
              <a:rPr sz="2800" b="1" spc="25" dirty="0">
                <a:solidFill>
                  <a:srgbClr val="333399"/>
                </a:solidFill>
                <a:latin typeface="宋体"/>
                <a:cs typeface="宋体"/>
              </a:rPr>
              <a:t>点</a:t>
            </a:r>
            <a:r>
              <a:rPr sz="2800" b="1" spc="-5" dirty="0">
                <a:solidFill>
                  <a:srgbClr val="333399"/>
                </a:solidFill>
                <a:latin typeface="宋体"/>
                <a:cs typeface="宋体"/>
              </a:rPr>
              <a:t>位控制</a:t>
            </a:r>
            <a:r>
              <a:rPr sz="2800" b="1" dirty="0">
                <a:solidFill>
                  <a:srgbClr val="333399"/>
                </a:solidFill>
                <a:latin typeface="宋体"/>
                <a:cs typeface="宋体"/>
              </a:rPr>
              <a:t>与</a:t>
            </a:r>
            <a:r>
              <a:rPr sz="2800" b="1" spc="-5" dirty="0">
                <a:solidFill>
                  <a:srgbClr val="333399"/>
                </a:solidFill>
                <a:latin typeface="宋体"/>
                <a:cs typeface="宋体"/>
              </a:rPr>
              <a:t>连</a:t>
            </a:r>
            <a:r>
              <a:rPr sz="2800" b="1" spc="20" dirty="0">
                <a:solidFill>
                  <a:srgbClr val="333399"/>
                </a:solidFill>
                <a:latin typeface="宋体"/>
                <a:cs typeface="宋体"/>
              </a:rPr>
              <a:t>续</a:t>
            </a:r>
            <a:r>
              <a:rPr sz="2800" b="1" spc="-5" dirty="0">
                <a:solidFill>
                  <a:srgbClr val="333399"/>
                </a:solidFill>
                <a:latin typeface="宋体"/>
                <a:cs typeface="宋体"/>
              </a:rPr>
              <a:t>轨迹控制</a:t>
            </a:r>
            <a:endParaRPr sz="2800">
              <a:latin typeface="宋体"/>
              <a:cs typeface="宋体"/>
            </a:endParaRPr>
          </a:p>
          <a:p>
            <a:pPr marL="12700">
              <a:lnSpc>
                <a:spcPct val="100000"/>
              </a:lnSpc>
              <a:spcBef>
                <a:spcPts val="790"/>
              </a:spcBef>
            </a:pPr>
            <a:r>
              <a:rPr sz="1800" dirty="0">
                <a:latin typeface="宋体"/>
                <a:cs typeface="宋体"/>
              </a:rPr>
              <a:t>图</a:t>
            </a:r>
            <a:r>
              <a:rPr sz="1800" dirty="0">
                <a:latin typeface="Arial"/>
                <a:cs typeface="Arial"/>
              </a:rPr>
              <a:t>9.55</a:t>
            </a:r>
            <a:r>
              <a:rPr sz="1800" dirty="0">
                <a:latin typeface="宋体"/>
                <a:cs typeface="宋体"/>
              </a:rPr>
              <a:t>中</a:t>
            </a:r>
            <a:r>
              <a:rPr sz="1800" spc="-5" dirty="0">
                <a:latin typeface="Arial"/>
                <a:cs typeface="Arial"/>
              </a:rPr>
              <a:t>Switch</a:t>
            </a:r>
            <a:r>
              <a:rPr sz="1800" dirty="0">
                <a:latin typeface="宋体"/>
                <a:cs typeface="宋体"/>
              </a:rPr>
              <a:t>模块是为了使机器人</a:t>
            </a:r>
            <a:r>
              <a:rPr sz="1800" spc="5" dirty="0">
                <a:latin typeface="宋体"/>
                <a:cs typeface="宋体"/>
              </a:rPr>
              <a:t>在</a:t>
            </a:r>
            <a:r>
              <a:rPr sz="1800" dirty="0">
                <a:latin typeface="Arial"/>
                <a:cs typeface="Arial"/>
              </a:rPr>
              <a:t>5</a:t>
            </a:r>
            <a:r>
              <a:rPr sz="1800" dirty="0">
                <a:latin typeface="宋体"/>
                <a:cs typeface="宋体"/>
              </a:rPr>
              <a:t>秒以后停留</a:t>
            </a:r>
            <a:r>
              <a:rPr sz="1800" spc="5" dirty="0">
                <a:latin typeface="宋体"/>
                <a:cs typeface="宋体"/>
              </a:rPr>
              <a:t>在</a:t>
            </a:r>
            <a:r>
              <a:rPr sz="1800" dirty="0">
                <a:latin typeface="Arial"/>
                <a:cs typeface="Arial"/>
              </a:rPr>
              <a:t>5</a:t>
            </a:r>
            <a:r>
              <a:rPr sz="1800" dirty="0">
                <a:latin typeface="宋体"/>
                <a:cs typeface="宋体"/>
              </a:rPr>
              <a:t>秒时的</a:t>
            </a:r>
            <a:r>
              <a:rPr sz="1800" spc="-5" dirty="0">
                <a:latin typeface="Arial"/>
                <a:cs typeface="Arial"/>
              </a:rPr>
              <a:t>x=0.7</a:t>
            </a:r>
            <a:r>
              <a:rPr sz="1800" dirty="0">
                <a:latin typeface="宋体"/>
                <a:cs typeface="宋体"/>
              </a:rPr>
              <a:t>、</a:t>
            </a:r>
            <a:r>
              <a:rPr sz="1800" dirty="0">
                <a:latin typeface="Arial"/>
                <a:cs typeface="Arial"/>
              </a:rPr>
              <a:t>y=0.7</a:t>
            </a:r>
            <a:r>
              <a:rPr sz="1800" dirty="0">
                <a:latin typeface="宋体"/>
                <a:cs typeface="宋体"/>
              </a:rPr>
              <a:t>、</a:t>
            </a:r>
            <a:endParaRPr sz="1800">
              <a:latin typeface="宋体"/>
              <a:cs typeface="宋体"/>
            </a:endParaRPr>
          </a:p>
          <a:p>
            <a:pPr marL="12700">
              <a:lnSpc>
                <a:spcPct val="100000"/>
              </a:lnSpc>
            </a:pPr>
            <a:r>
              <a:rPr sz="1800" spc="5" dirty="0">
                <a:latin typeface="Arial"/>
                <a:cs typeface="Arial"/>
              </a:rPr>
              <a:t>theta=pi/4</a:t>
            </a:r>
            <a:r>
              <a:rPr sz="1800" spc="-5" dirty="0">
                <a:latin typeface="宋体"/>
                <a:cs typeface="宋体"/>
              </a:rPr>
              <a:t>的目标位置。关</a:t>
            </a:r>
            <a:r>
              <a:rPr sz="1800" dirty="0">
                <a:latin typeface="宋体"/>
                <a:cs typeface="宋体"/>
              </a:rPr>
              <a:t>节</a:t>
            </a:r>
            <a:r>
              <a:rPr sz="1800" spc="5" dirty="0">
                <a:latin typeface="Arial"/>
                <a:cs typeface="Arial"/>
              </a:rPr>
              <a:t>1</a:t>
            </a:r>
            <a:r>
              <a:rPr sz="1800" spc="-5" dirty="0">
                <a:latin typeface="宋体"/>
                <a:cs typeface="宋体"/>
              </a:rPr>
              <a:t>的</a:t>
            </a:r>
            <a:r>
              <a:rPr sz="1800" spc="-5" dirty="0">
                <a:latin typeface="Arial"/>
                <a:cs typeface="Arial"/>
              </a:rPr>
              <a:t>PID</a:t>
            </a:r>
            <a:r>
              <a:rPr sz="1800" spc="-5" dirty="0">
                <a:latin typeface="宋体"/>
                <a:cs typeface="宋体"/>
              </a:rPr>
              <a:t>控制器模块的参数设置</a:t>
            </a:r>
            <a:r>
              <a:rPr sz="1800" dirty="0">
                <a:latin typeface="宋体"/>
                <a:cs typeface="宋体"/>
              </a:rPr>
              <a:t>为</a:t>
            </a:r>
            <a:r>
              <a:rPr sz="1800" spc="-5" dirty="0">
                <a:latin typeface="Arial"/>
                <a:cs typeface="Arial"/>
              </a:rPr>
              <a:t>P=120</a:t>
            </a:r>
            <a:r>
              <a:rPr sz="1800" spc="-5" dirty="0">
                <a:latin typeface="宋体"/>
                <a:cs typeface="宋体"/>
              </a:rPr>
              <a:t>、</a:t>
            </a:r>
            <a:r>
              <a:rPr sz="1800" spc="-5" dirty="0">
                <a:latin typeface="Arial"/>
                <a:cs typeface="Arial"/>
              </a:rPr>
              <a:t>I=60</a:t>
            </a:r>
            <a:r>
              <a:rPr sz="1800" dirty="0">
                <a:latin typeface="宋体"/>
                <a:cs typeface="宋体"/>
              </a:rPr>
              <a:t>、</a:t>
            </a:r>
            <a:endParaRPr sz="1800">
              <a:latin typeface="宋体"/>
              <a:cs typeface="宋体"/>
            </a:endParaRPr>
          </a:p>
          <a:p>
            <a:pPr marL="12700" marR="5080">
              <a:lnSpc>
                <a:spcPct val="100000"/>
              </a:lnSpc>
              <a:spcBef>
                <a:spcPts val="5"/>
              </a:spcBef>
            </a:pPr>
            <a:r>
              <a:rPr sz="1800" dirty="0">
                <a:latin typeface="Arial"/>
                <a:cs typeface="Arial"/>
              </a:rPr>
              <a:t>D=80</a:t>
            </a:r>
            <a:r>
              <a:rPr sz="1800" dirty="0">
                <a:latin typeface="宋体"/>
                <a:cs typeface="宋体"/>
              </a:rPr>
              <a:t>，关节</a:t>
            </a:r>
            <a:r>
              <a:rPr sz="1800" dirty="0">
                <a:latin typeface="Arial"/>
                <a:cs typeface="Arial"/>
              </a:rPr>
              <a:t>2</a:t>
            </a:r>
            <a:r>
              <a:rPr sz="1800" dirty="0">
                <a:latin typeface="宋体"/>
                <a:cs typeface="宋体"/>
              </a:rPr>
              <a:t>的</a:t>
            </a:r>
            <a:r>
              <a:rPr sz="1800" spc="-5" dirty="0">
                <a:latin typeface="Arial"/>
                <a:cs typeface="Arial"/>
              </a:rPr>
              <a:t>PID</a:t>
            </a:r>
            <a:r>
              <a:rPr sz="1800" dirty="0">
                <a:latin typeface="宋体"/>
                <a:cs typeface="宋体"/>
              </a:rPr>
              <a:t>控制器模块的参数设置</a:t>
            </a:r>
            <a:r>
              <a:rPr sz="1800" spc="5" dirty="0">
                <a:latin typeface="宋体"/>
                <a:cs typeface="宋体"/>
              </a:rPr>
              <a:t>为</a:t>
            </a:r>
            <a:r>
              <a:rPr sz="1800" dirty="0">
                <a:latin typeface="Arial"/>
                <a:cs typeface="Arial"/>
              </a:rPr>
              <a:t>P=60</a:t>
            </a:r>
            <a:r>
              <a:rPr sz="1800" dirty="0">
                <a:latin typeface="宋体"/>
                <a:cs typeface="宋体"/>
              </a:rPr>
              <a:t>、</a:t>
            </a:r>
            <a:r>
              <a:rPr sz="1800" dirty="0">
                <a:latin typeface="Arial"/>
                <a:cs typeface="Arial"/>
              </a:rPr>
              <a:t>I=30</a:t>
            </a:r>
            <a:r>
              <a:rPr sz="1800" dirty="0">
                <a:latin typeface="宋体"/>
                <a:cs typeface="宋体"/>
              </a:rPr>
              <a:t>、</a:t>
            </a:r>
            <a:r>
              <a:rPr sz="1800" spc="-5" dirty="0">
                <a:latin typeface="Arial"/>
                <a:cs typeface="Arial"/>
              </a:rPr>
              <a:t>D=40</a:t>
            </a:r>
            <a:r>
              <a:rPr sz="1800" spc="-5" dirty="0">
                <a:latin typeface="宋体"/>
                <a:cs typeface="宋体"/>
              </a:rPr>
              <a:t>，</a:t>
            </a:r>
            <a:r>
              <a:rPr sz="1800" dirty="0">
                <a:latin typeface="宋体"/>
                <a:cs typeface="宋体"/>
              </a:rPr>
              <a:t>关节</a:t>
            </a:r>
            <a:r>
              <a:rPr sz="1800" dirty="0">
                <a:latin typeface="Arial"/>
                <a:cs typeface="Arial"/>
              </a:rPr>
              <a:t>3</a:t>
            </a:r>
            <a:r>
              <a:rPr sz="1800" dirty="0">
                <a:latin typeface="宋体"/>
                <a:cs typeface="宋体"/>
              </a:rPr>
              <a:t>的</a:t>
            </a:r>
            <a:r>
              <a:rPr sz="1800" spc="-5" dirty="0">
                <a:latin typeface="Arial"/>
                <a:cs typeface="Arial"/>
              </a:rPr>
              <a:t>PID</a:t>
            </a:r>
            <a:r>
              <a:rPr sz="1800" dirty="0">
                <a:latin typeface="宋体"/>
                <a:cs typeface="宋体"/>
              </a:rPr>
              <a:t>控 制器模块的参数设置为</a:t>
            </a:r>
            <a:r>
              <a:rPr sz="1800" dirty="0">
                <a:latin typeface="Arial"/>
                <a:cs typeface="Arial"/>
              </a:rPr>
              <a:t>P=30</a:t>
            </a:r>
            <a:r>
              <a:rPr sz="1800" dirty="0">
                <a:latin typeface="宋体"/>
                <a:cs typeface="宋体"/>
              </a:rPr>
              <a:t>、</a:t>
            </a:r>
            <a:r>
              <a:rPr sz="1800" dirty="0">
                <a:latin typeface="Arial"/>
                <a:cs typeface="Arial"/>
              </a:rPr>
              <a:t>I=15</a:t>
            </a:r>
            <a:r>
              <a:rPr sz="1800" dirty="0">
                <a:latin typeface="宋体"/>
                <a:cs typeface="宋体"/>
              </a:rPr>
              <a:t>、</a:t>
            </a:r>
            <a:r>
              <a:rPr sz="1800" dirty="0">
                <a:latin typeface="Arial"/>
                <a:cs typeface="Arial"/>
              </a:rPr>
              <a:t>D=20</a:t>
            </a:r>
            <a:r>
              <a:rPr sz="1800" dirty="0">
                <a:latin typeface="宋体"/>
                <a:cs typeface="宋体"/>
              </a:rPr>
              <a:t>。运行程序后，通过</a:t>
            </a:r>
            <a:r>
              <a:rPr sz="1800" spc="-15" dirty="0">
                <a:latin typeface="Arial"/>
                <a:cs typeface="Arial"/>
              </a:rPr>
              <a:t>XY</a:t>
            </a:r>
            <a:r>
              <a:rPr sz="1800" spc="-80" dirty="0">
                <a:latin typeface="Arial"/>
                <a:cs typeface="Arial"/>
              </a:rPr>
              <a:t> </a:t>
            </a:r>
            <a:r>
              <a:rPr sz="1800" dirty="0">
                <a:latin typeface="Arial"/>
                <a:cs typeface="Arial"/>
              </a:rPr>
              <a:t>Graph</a:t>
            </a:r>
            <a:r>
              <a:rPr sz="1800" dirty="0">
                <a:latin typeface="宋体"/>
                <a:cs typeface="宋体"/>
              </a:rPr>
              <a:t>模块观 </a:t>
            </a:r>
            <a:r>
              <a:rPr sz="1800" spc="-5" dirty="0">
                <a:latin typeface="宋体"/>
                <a:cs typeface="宋体"/>
              </a:rPr>
              <a:t>察到机器人末端执行器的运动路径如</a:t>
            </a:r>
            <a:r>
              <a:rPr sz="1800" spc="5" dirty="0">
                <a:latin typeface="宋体"/>
                <a:cs typeface="宋体"/>
              </a:rPr>
              <a:t>图</a:t>
            </a:r>
            <a:r>
              <a:rPr sz="1800" dirty="0">
                <a:latin typeface="Arial"/>
                <a:cs typeface="Arial"/>
              </a:rPr>
              <a:t>9.56</a:t>
            </a:r>
            <a:r>
              <a:rPr sz="1800" spc="-5" dirty="0">
                <a:latin typeface="宋体"/>
                <a:cs typeface="宋体"/>
              </a:rPr>
              <a:t>所示。对比图</a:t>
            </a:r>
            <a:r>
              <a:rPr sz="1800" spc="-10" dirty="0">
                <a:latin typeface="Arial"/>
                <a:cs typeface="Arial"/>
              </a:rPr>
              <a:t>9.56</a:t>
            </a:r>
            <a:r>
              <a:rPr sz="1800" dirty="0">
                <a:latin typeface="宋体"/>
                <a:cs typeface="宋体"/>
              </a:rPr>
              <a:t>与</a:t>
            </a:r>
            <a:r>
              <a:rPr sz="1800" spc="-5" dirty="0">
                <a:latin typeface="宋体"/>
                <a:cs typeface="宋体"/>
              </a:rPr>
              <a:t>图</a:t>
            </a:r>
            <a:r>
              <a:rPr sz="1800" dirty="0">
                <a:latin typeface="Arial"/>
                <a:cs typeface="Arial"/>
              </a:rPr>
              <a:t>9.54</a:t>
            </a:r>
            <a:r>
              <a:rPr sz="1800" dirty="0">
                <a:latin typeface="宋体"/>
                <a:cs typeface="宋体"/>
              </a:rPr>
              <a:t>可以看出，  连续轨迹控制避免了点位控制造成的运动路径杂乱的状况。</a:t>
            </a:r>
            <a:r>
              <a:rPr sz="1800" spc="15" dirty="0">
                <a:latin typeface="宋体"/>
                <a:cs typeface="宋体"/>
              </a:rPr>
              <a:t>图</a:t>
            </a:r>
            <a:r>
              <a:rPr sz="1800" dirty="0">
                <a:latin typeface="Arial"/>
                <a:cs typeface="Arial"/>
              </a:rPr>
              <a:t>9.56</a:t>
            </a:r>
            <a:r>
              <a:rPr sz="1800" dirty="0">
                <a:latin typeface="宋体"/>
                <a:cs typeface="宋体"/>
              </a:rPr>
              <a:t>中，初始阶段</a:t>
            </a:r>
            <a:endParaRPr sz="1800">
              <a:latin typeface="宋体"/>
              <a:cs typeface="宋体"/>
            </a:endParaRPr>
          </a:p>
          <a:p>
            <a:pPr marL="12700" marR="203200">
              <a:lnSpc>
                <a:spcPct val="98900"/>
              </a:lnSpc>
              <a:spcBef>
                <a:spcPts val="95"/>
              </a:spcBef>
            </a:pPr>
            <a:r>
              <a:rPr sz="1800" spc="-5" dirty="0">
                <a:latin typeface="宋体"/>
                <a:cs typeface="宋体"/>
              </a:rPr>
              <a:t>和末尾阶段的运动路径不是直线，这是由于初始和末尾阶段处机器人运动速度发 </a:t>
            </a:r>
            <a:r>
              <a:rPr sz="1800" dirty="0">
                <a:latin typeface="宋体"/>
                <a:cs typeface="宋体"/>
              </a:rPr>
              <a:t>生突变，末端执行器受到机器人惯性力影响而不能沿直线运动。这也说明，为了 取得较好的轨迹跟踪效果，机器人连续轨迹控制不能采用简单</a:t>
            </a:r>
            <a:r>
              <a:rPr sz="1800" spc="15" dirty="0">
                <a:latin typeface="宋体"/>
                <a:cs typeface="宋体"/>
              </a:rPr>
              <a:t>的</a:t>
            </a:r>
            <a:r>
              <a:rPr sz="1800" spc="-5" dirty="0">
                <a:latin typeface="Arial"/>
                <a:cs typeface="Arial"/>
              </a:rPr>
              <a:t>PID</a:t>
            </a:r>
            <a:r>
              <a:rPr sz="1800" dirty="0">
                <a:latin typeface="宋体"/>
                <a:cs typeface="宋体"/>
              </a:rPr>
              <a:t>控制，而要 </a:t>
            </a:r>
            <a:r>
              <a:rPr sz="1800" spc="-5" dirty="0">
                <a:latin typeface="宋体"/>
                <a:cs typeface="宋体"/>
              </a:rPr>
              <a:t>设计更好的控制算法。</a:t>
            </a:r>
            <a:endParaRPr sz="1800">
              <a:latin typeface="宋体"/>
              <a:cs typeface="宋体"/>
            </a:endParaRPr>
          </a:p>
          <a:p>
            <a:pPr marL="12700" marR="203200" algn="just">
              <a:lnSpc>
                <a:spcPct val="99200"/>
              </a:lnSpc>
              <a:spcBef>
                <a:spcPts val="1030"/>
              </a:spcBef>
            </a:pPr>
            <a:r>
              <a:rPr sz="1800" dirty="0">
                <a:latin typeface="宋体"/>
                <a:cs typeface="宋体"/>
              </a:rPr>
              <a:t>从控制的角度看，机器人点位控制，属于控制理论中的镇定问题；机器人连续轨 迹控制，属于控制理论中的跟踪问题。机器人的目标位置或运动轨迹可以在任务 </a:t>
            </a:r>
            <a:r>
              <a:rPr sz="1800" spc="-5" dirty="0">
                <a:latin typeface="宋体"/>
                <a:cs typeface="宋体"/>
              </a:rPr>
              <a:t>空间中描述，也可以通过反向运动学映射到关节空间中描述。在工业应用中，为 </a:t>
            </a:r>
            <a:r>
              <a:rPr sz="1800" dirty="0">
                <a:latin typeface="宋体"/>
                <a:cs typeface="宋体"/>
              </a:rPr>
              <a:t>了使机器人能够精确地跟踪期望路径，通常将期望路径离散为若干路径点，使机 器人在相邻路径点之间做插补运动。</a:t>
            </a:r>
            <a:endParaRPr sz="1800">
              <a:latin typeface="宋体"/>
              <a:cs typeface="宋体"/>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151495" cy="5593080"/>
          </a:xfrm>
          <a:prstGeom prst="rect">
            <a:avLst/>
          </a:prstGeom>
        </p:spPr>
        <p:txBody>
          <a:bodyPr vert="horz" wrap="square" lIns="0" tIns="170815" rIns="0" bIns="0" rtlCol="0">
            <a:spAutoFit/>
          </a:bodyPr>
          <a:lstStyle/>
          <a:p>
            <a:pPr marL="13970">
              <a:lnSpc>
                <a:spcPct val="100000"/>
              </a:lnSpc>
              <a:spcBef>
                <a:spcPts val="1345"/>
              </a:spcBef>
            </a:pPr>
            <a:r>
              <a:rPr sz="2800" b="1" dirty="0">
                <a:solidFill>
                  <a:srgbClr val="333399"/>
                </a:solidFill>
                <a:latin typeface="Times New Roman"/>
                <a:cs typeface="Times New Roman"/>
              </a:rPr>
              <a:t>SimMechanics</a:t>
            </a:r>
            <a:r>
              <a:rPr sz="2800" b="1" spc="15" dirty="0">
                <a:solidFill>
                  <a:srgbClr val="333399"/>
                </a:solidFill>
                <a:latin typeface="宋体"/>
                <a:cs typeface="宋体"/>
              </a:rPr>
              <a:t>平</a:t>
            </a:r>
            <a:r>
              <a:rPr sz="2800" b="1" spc="-5" dirty="0">
                <a:solidFill>
                  <a:srgbClr val="333399"/>
                </a:solidFill>
                <a:latin typeface="宋体"/>
                <a:cs typeface="宋体"/>
              </a:rPr>
              <a:t>台与</a:t>
            </a:r>
            <a:r>
              <a:rPr sz="2800" b="1" spc="-10" dirty="0">
                <a:solidFill>
                  <a:srgbClr val="333399"/>
                </a:solidFill>
                <a:latin typeface="Times New Roman"/>
                <a:cs typeface="Times New Roman"/>
              </a:rPr>
              <a:t>CAD</a:t>
            </a:r>
            <a:r>
              <a:rPr sz="2800" b="1" spc="15" dirty="0">
                <a:solidFill>
                  <a:srgbClr val="333399"/>
                </a:solidFill>
                <a:latin typeface="宋体"/>
                <a:cs typeface="宋体"/>
              </a:rPr>
              <a:t>软件</a:t>
            </a:r>
            <a:r>
              <a:rPr sz="2800" b="1" spc="-5" dirty="0">
                <a:solidFill>
                  <a:srgbClr val="333399"/>
                </a:solidFill>
                <a:latin typeface="宋体"/>
                <a:cs typeface="宋体"/>
              </a:rPr>
              <a:t>关联</a:t>
            </a:r>
            <a:endParaRPr sz="2800">
              <a:latin typeface="宋体"/>
              <a:cs typeface="宋体"/>
            </a:endParaRPr>
          </a:p>
          <a:p>
            <a:pPr marL="12700">
              <a:lnSpc>
                <a:spcPct val="100000"/>
              </a:lnSpc>
              <a:spcBef>
                <a:spcPts val="790"/>
              </a:spcBef>
            </a:pPr>
            <a:r>
              <a:rPr sz="1800" dirty="0">
                <a:latin typeface="Arial"/>
                <a:cs typeface="Arial"/>
              </a:rPr>
              <a:t>SimMechanics</a:t>
            </a:r>
            <a:r>
              <a:rPr sz="1800" dirty="0">
                <a:latin typeface="宋体"/>
                <a:cs typeface="宋体"/>
              </a:rPr>
              <a:t>平台的优势在于机械系统的动力学仿真和控制系统分析，但目前</a:t>
            </a:r>
            <a:endParaRPr sz="1800">
              <a:latin typeface="宋体"/>
              <a:cs typeface="宋体"/>
            </a:endParaRPr>
          </a:p>
          <a:p>
            <a:pPr marL="12700" marR="5080" algn="just">
              <a:lnSpc>
                <a:spcPct val="100000"/>
              </a:lnSpc>
            </a:pPr>
            <a:r>
              <a:rPr sz="1800" dirty="0">
                <a:latin typeface="Arial"/>
                <a:cs typeface="Arial"/>
              </a:rPr>
              <a:t>SimMechanics</a:t>
            </a:r>
            <a:r>
              <a:rPr sz="1800" spc="-5" dirty="0">
                <a:latin typeface="宋体"/>
                <a:cs typeface="宋体"/>
              </a:rPr>
              <a:t>平台的三维建模能力相对于专</a:t>
            </a:r>
            <a:r>
              <a:rPr sz="1800" spc="5" dirty="0">
                <a:latin typeface="宋体"/>
                <a:cs typeface="宋体"/>
              </a:rPr>
              <a:t>业</a:t>
            </a:r>
            <a:r>
              <a:rPr sz="1800" spc="-10" dirty="0">
                <a:latin typeface="Arial"/>
                <a:cs typeface="Arial"/>
              </a:rPr>
              <a:t>CAD</a:t>
            </a:r>
            <a:r>
              <a:rPr sz="1800" dirty="0">
                <a:latin typeface="宋体"/>
                <a:cs typeface="宋体"/>
              </a:rPr>
              <a:t>软件来说比较薄弱</a:t>
            </a:r>
            <a:r>
              <a:rPr sz="1800" spc="-15" dirty="0">
                <a:latin typeface="宋体"/>
                <a:cs typeface="宋体"/>
              </a:rPr>
              <a:t>。</a:t>
            </a:r>
            <a:r>
              <a:rPr sz="1800" spc="-35" dirty="0">
                <a:latin typeface="Arial"/>
                <a:cs typeface="Arial"/>
              </a:rPr>
              <a:t>MATLAB  </a:t>
            </a:r>
            <a:r>
              <a:rPr sz="1800" dirty="0">
                <a:latin typeface="宋体"/>
                <a:cs typeface="宋体"/>
              </a:rPr>
              <a:t>提供了</a:t>
            </a:r>
            <a:r>
              <a:rPr sz="1800" dirty="0">
                <a:latin typeface="Arial"/>
                <a:cs typeface="Arial"/>
              </a:rPr>
              <a:t>SimMechanics</a:t>
            </a:r>
            <a:r>
              <a:rPr sz="1800" spc="-65" dirty="0">
                <a:latin typeface="Arial"/>
                <a:cs typeface="Arial"/>
              </a:rPr>
              <a:t> </a:t>
            </a:r>
            <a:r>
              <a:rPr sz="1800" spc="10" dirty="0">
                <a:latin typeface="Arial"/>
                <a:cs typeface="Arial"/>
              </a:rPr>
              <a:t>Link</a:t>
            </a:r>
            <a:r>
              <a:rPr sz="1800" dirty="0">
                <a:latin typeface="宋体"/>
                <a:cs typeface="宋体"/>
              </a:rPr>
              <a:t>插件，可以将</a:t>
            </a:r>
            <a:r>
              <a:rPr sz="1800" dirty="0">
                <a:latin typeface="Arial"/>
                <a:cs typeface="Arial"/>
              </a:rPr>
              <a:t>Solidworks</a:t>
            </a:r>
            <a:r>
              <a:rPr sz="1800" dirty="0">
                <a:latin typeface="宋体"/>
                <a:cs typeface="宋体"/>
              </a:rPr>
              <a:t>、</a:t>
            </a:r>
            <a:r>
              <a:rPr sz="1800" dirty="0">
                <a:latin typeface="Arial"/>
                <a:cs typeface="Arial"/>
              </a:rPr>
              <a:t>Creo</a:t>
            </a:r>
            <a:r>
              <a:rPr sz="1800" dirty="0">
                <a:latin typeface="宋体"/>
                <a:cs typeface="宋体"/>
              </a:rPr>
              <a:t>、</a:t>
            </a:r>
            <a:r>
              <a:rPr sz="1800" spc="-5" dirty="0">
                <a:latin typeface="Arial"/>
                <a:cs typeface="Arial"/>
              </a:rPr>
              <a:t>Inventor</a:t>
            </a:r>
            <a:r>
              <a:rPr sz="1800" dirty="0">
                <a:latin typeface="宋体"/>
                <a:cs typeface="宋体"/>
              </a:rPr>
              <a:t>软件中的装 配体模型导入</a:t>
            </a:r>
            <a:r>
              <a:rPr sz="1800" dirty="0">
                <a:latin typeface="Arial"/>
                <a:cs typeface="Arial"/>
              </a:rPr>
              <a:t>SimMechanics</a:t>
            </a:r>
            <a:r>
              <a:rPr sz="1800" dirty="0">
                <a:latin typeface="宋体"/>
                <a:cs typeface="宋体"/>
              </a:rPr>
              <a:t>平台。本节介</a:t>
            </a:r>
            <a:r>
              <a:rPr sz="1800" spc="5" dirty="0">
                <a:latin typeface="宋体"/>
                <a:cs typeface="宋体"/>
              </a:rPr>
              <a:t>绍</a:t>
            </a:r>
            <a:r>
              <a:rPr sz="1800" spc="-5" dirty="0">
                <a:latin typeface="Arial"/>
                <a:cs typeface="Arial"/>
              </a:rPr>
              <a:t>Solidworks</a:t>
            </a:r>
            <a:r>
              <a:rPr sz="1800" dirty="0">
                <a:latin typeface="宋体"/>
                <a:cs typeface="宋体"/>
              </a:rPr>
              <a:t>软件与</a:t>
            </a:r>
            <a:r>
              <a:rPr sz="1800" spc="-5" dirty="0">
                <a:latin typeface="Arial"/>
                <a:cs typeface="Arial"/>
              </a:rPr>
              <a:t>SimMechanics</a:t>
            </a:r>
            <a:r>
              <a:rPr sz="1800" dirty="0">
                <a:latin typeface="宋体"/>
                <a:cs typeface="宋体"/>
              </a:rPr>
              <a:t>平</a:t>
            </a:r>
            <a:endParaRPr sz="1800">
              <a:latin typeface="宋体"/>
              <a:cs typeface="宋体"/>
            </a:endParaRPr>
          </a:p>
          <a:p>
            <a:pPr marL="12700">
              <a:lnSpc>
                <a:spcPts val="2125"/>
              </a:lnSpc>
              <a:spcBef>
                <a:spcPts val="75"/>
              </a:spcBef>
            </a:pPr>
            <a:r>
              <a:rPr sz="1800" spc="-5" dirty="0">
                <a:latin typeface="宋体"/>
                <a:cs typeface="宋体"/>
              </a:rPr>
              <a:t>台关联的方法。首先需要在</a:t>
            </a:r>
            <a:endParaRPr sz="1800">
              <a:latin typeface="宋体"/>
              <a:cs typeface="宋体"/>
            </a:endParaRPr>
          </a:p>
          <a:p>
            <a:pPr marL="12700">
              <a:lnSpc>
                <a:spcPts val="2125"/>
              </a:lnSpc>
            </a:pPr>
            <a:r>
              <a:rPr sz="1800" spc="-5" dirty="0">
                <a:latin typeface="Arial"/>
                <a:cs typeface="Arial"/>
              </a:rPr>
              <a:t>https:/</a:t>
            </a:r>
            <a:r>
              <a:rPr sz="1800" spc="-5" dirty="0">
                <a:latin typeface="Arial"/>
                <a:cs typeface="Arial"/>
                <a:hlinkClick r:id="rId2"/>
              </a:rPr>
              <a:t>/w</a:t>
            </a:r>
            <a:r>
              <a:rPr sz="1800" spc="-5" dirty="0">
                <a:latin typeface="Arial"/>
                <a:cs typeface="Arial"/>
              </a:rPr>
              <a:t>w</a:t>
            </a:r>
            <a:r>
              <a:rPr sz="1800" spc="-5" dirty="0">
                <a:latin typeface="Arial"/>
                <a:cs typeface="Arial"/>
                <a:hlinkClick r:id="rId2"/>
              </a:rPr>
              <a:t>w.mathworks.cn/products/simmechanics/download_smlink.html</a:t>
            </a:r>
            <a:r>
              <a:rPr sz="1800" dirty="0">
                <a:latin typeface="宋体"/>
                <a:cs typeface="宋体"/>
                <a:hlinkClick r:id="rId2"/>
              </a:rPr>
              <a:t>网站中</a:t>
            </a:r>
            <a:endParaRPr sz="1800">
              <a:latin typeface="宋体"/>
              <a:cs typeface="宋体"/>
            </a:endParaRPr>
          </a:p>
          <a:p>
            <a:pPr marL="12700">
              <a:lnSpc>
                <a:spcPct val="100000"/>
              </a:lnSpc>
            </a:pPr>
            <a:r>
              <a:rPr sz="1800" spc="-5" dirty="0">
                <a:latin typeface="宋体"/>
                <a:cs typeface="宋体"/>
              </a:rPr>
              <a:t>下载</a:t>
            </a:r>
            <a:r>
              <a:rPr sz="1800" dirty="0">
                <a:latin typeface="宋体"/>
                <a:cs typeface="宋体"/>
              </a:rPr>
              <a:t>与</a:t>
            </a:r>
            <a:r>
              <a:rPr sz="1800" spc="-35" dirty="0">
                <a:latin typeface="Arial"/>
                <a:cs typeface="Arial"/>
              </a:rPr>
              <a:t>MATLAB</a:t>
            </a:r>
            <a:r>
              <a:rPr sz="1800" spc="-5" dirty="0">
                <a:latin typeface="宋体"/>
                <a:cs typeface="宋体"/>
              </a:rPr>
              <a:t>版本对应</a:t>
            </a:r>
            <a:r>
              <a:rPr sz="1800" dirty="0">
                <a:latin typeface="宋体"/>
                <a:cs typeface="宋体"/>
              </a:rPr>
              <a:t>的</a:t>
            </a:r>
            <a:r>
              <a:rPr sz="1800" spc="-5" dirty="0">
                <a:latin typeface="Arial"/>
                <a:cs typeface="Arial"/>
              </a:rPr>
              <a:t>SimMechanics</a:t>
            </a:r>
            <a:r>
              <a:rPr sz="1800" spc="10" dirty="0">
                <a:latin typeface="Arial"/>
                <a:cs typeface="Arial"/>
              </a:rPr>
              <a:t> Link</a:t>
            </a:r>
            <a:r>
              <a:rPr sz="1800" spc="-5" dirty="0">
                <a:latin typeface="宋体"/>
                <a:cs typeface="宋体"/>
              </a:rPr>
              <a:t>插件的安装文件（例如</a:t>
            </a:r>
            <a:endParaRPr sz="1800">
              <a:latin typeface="宋体"/>
              <a:cs typeface="宋体"/>
            </a:endParaRPr>
          </a:p>
          <a:p>
            <a:pPr marL="12700">
              <a:lnSpc>
                <a:spcPct val="100000"/>
              </a:lnSpc>
              <a:spcBef>
                <a:spcPts val="5"/>
              </a:spcBef>
            </a:pPr>
            <a:r>
              <a:rPr sz="1800" spc="10" dirty="0">
                <a:latin typeface="Arial"/>
                <a:cs typeface="Arial"/>
              </a:rPr>
              <a:t>sm</a:t>
            </a:r>
            <a:r>
              <a:rPr sz="1800" dirty="0">
                <a:latin typeface="Arial"/>
                <a:cs typeface="Arial"/>
              </a:rPr>
              <a:t>lin</a:t>
            </a:r>
            <a:r>
              <a:rPr sz="1800" spc="10" dirty="0">
                <a:latin typeface="Arial"/>
                <a:cs typeface="Arial"/>
              </a:rPr>
              <a:t>k</a:t>
            </a:r>
            <a:r>
              <a:rPr sz="1800" dirty="0">
                <a:latin typeface="Arial"/>
                <a:cs typeface="Arial"/>
              </a:rPr>
              <a:t>.r</a:t>
            </a:r>
            <a:r>
              <a:rPr sz="1800" spc="5" dirty="0">
                <a:latin typeface="Arial"/>
                <a:cs typeface="Arial"/>
              </a:rPr>
              <a:t>2</a:t>
            </a:r>
            <a:r>
              <a:rPr sz="1800" dirty="0">
                <a:latin typeface="Arial"/>
                <a:cs typeface="Arial"/>
              </a:rPr>
              <a:t>0</a:t>
            </a:r>
            <a:r>
              <a:rPr sz="1800" spc="-25" dirty="0">
                <a:latin typeface="Arial"/>
                <a:cs typeface="Arial"/>
              </a:rPr>
              <a:t>1</a:t>
            </a:r>
            <a:r>
              <a:rPr sz="1800" dirty="0">
                <a:latin typeface="Arial"/>
                <a:cs typeface="Arial"/>
              </a:rPr>
              <a:t>4a.</a:t>
            </a:r>
            <a:r>
              <a:rPr sz="1800" spc="-25" dirty="0">
                <a:latin typeface="Arial"/>
                <a:cs typeface="Arial"/>
              </a:rPr>
              <a:t>w</a:t>
            </a:r>
            <a:r>
              <a:rPr sz="1800" dirty="0">
                <a:latin typeface="Arial"/>
                <a:cs typeface="Arial"/>
              </a:rPr>
              <a:t>in6</a:t>
            </a:r>
            <a:r>
              <a:rPr sz="1800" spc="-25" dirty="0">
                <a:latin typeface="Arial"/>
                <a:cs typeface="Arial"/>
              </a:rPr>
              <a:t>4</a:t>
            </a:r>
            <a:r>
              <a:rPr sz="1800" dirty="0">
                <a:latin typeface="Arial"/>
                <a:cs typeface="Arial"/>
              </a:rPr>
              <a:t>.</a:t>
            </a:r>
            <a:r>
              <a:rPr sz="1800" spc="-10" dirty="0">
                <a:latin typeface="Arial"/>
                <a:cs typeface="Arial"/>
              </a:rPr>
              <a:t>z</a:t>
            </a:r>
            <a:r>
              <a:rPr sz="1800" dirty="0">
                <a:latin typeface="Arial"/>
                <a:cs typeface="Arial"/>
              </a:rPr>
              <a:t>i</a:t>
            </a:r>
            <a:r>
              <a:rPr sz="1800" spc="30" dirty="0">
                <a:latin typeface="Arial"/>
                <a:cs typeface="Arial"/>
              </a:rPr>
              <a:t>p</a:t>
            </a:r>
            <a:r>
              <a:rPr sz="1800" dirty="0">
                <a:latin typeface="宋体"/>
                <a:cs typeface="宋体"/>
              </a:rPr>
              <a:t>）以及</a:t>
            </a:r>
            <a:r>
              <a:rPr sz="1800" dirty="0">
                <a:latin typeface="Arial"/>
                <a:cs typeface="Arial"/>
              </a:rPr>
              <a:t>i</a:t>
            </a:r>
            <a:r>
              <a:rPr sz="1800" spc="-25" dirty="0">
                <a:latin typeface="Arial"/>
                <a:cs typeface="Arial"/>
              </a:rPr>
              <a:t>n</a:t>
            </a:r>
            <a:r>
              <a:rPr sz="1800" spc="10" dirty="0">
                <a:latin typeface="Arial"/>
                <a:cs typeface="Arial"/>
              </a:rPr>
              <a:t>s</a:t>
            </a:r>
            <a:r>
              <a:rPr sz="1800" dirty="0">
                <a:latin typeface="Arial"/>
                <a:cs typeface="Arial"/>
              </a:rPr>
              <a:t>t</a:t>
            </a:r>
            <a:r>
              <a:rPr sz="1800" spc="-15" dirty="0">
                <a:latin typeface="Arial"/>
                <a:cs typeface="Arial"/>
              </a:rPr>
              <a:t>a</a:t>
            </a:r>
            <a:r>
              <a:rPr sz="1800" dirty="0">
                <a:latin typeface="Arial"/>
                <a:cs typeface="Arial"/>
              </a:rPr>
              <a:t>ll</a:t>
            </a:r>
            <a:r>
              <a:rPr sz="1800" spc="-25" dirty="0">
                <a:latin typeface="Arial"/>
                <a:cs typeface="Arial"/>
              </a:rPr>
              <a:t>_</a:t>
            </a:r>
            <a:r>
              <a:rPr sz="1800" dirty="0">
                <a:latin typeface="Arial"/>
                <a:cs typeface="Arial"/>
              </a:rPr>
              <a:t>ad</a:t>
            </a:r>
            <a:r>
              <a:rPr sz="1800" spc="-25" dirty="0">
                <a:latin typeface="Arial"/>
                <a:cs typeface="Arial"/>
              </a:rPr>
              <a:t>d</a:t>
            </a:r>
            <a:r>
              <a:rPr sz="1800" dirty="0">
                <a:latin typeface="Arial"/>
                <a:cs typeface="Arial"/>
              </a:rPr>
              <a:t>on.</a:t>
            </a:r>
            <a:r>
              <a:rPr sz="1800" spc="5" dirty="0">
                <a:latin typeface="Arial"/>
                <a:cs typeface="Arial"/>
              </a:rPr>
              <a:t>m</a:t>
            </a:r>
            <a:r>
              <a:rPr sz="1800" dirty="0">
                <a:latin typeface="宋体"/>
                <a:cs typeface="宋体"/>
              </a:rPr>
              <a:t>文件，并将这两个文件放入</a:t>
            </a:r>
            <a:endParaRPr sz="1800">
              <a:latin typeface="宋体"/>
              <a:cs typeface="宋体"/>
            </a:endParaRPr>
          </a:p>
          <a:p>
            <a:pPr marL="12700">
              <a:lnSpc>
                <a:spcPct val="100000"/>
              </a:lnSpc>
            </a:pP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的当前工作文件夹中。</a:t>
            </a:r>
            <a:r>
              <a:rPr sz="1800" spc="5" dirty="0">
                <a:latin typeface="宋体"/>
                <a:cs typeface="宋体"/>
              </a:rPr>
              <a:t>在</a:t>
            </a: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命令窗口运行安装插件的命令：</a:t>
            </a:r>
            <a:endParaRPr sz="1800">
              <a:latin typeface="宋体"/>
              <a:cs typeface="宋体"/>
            </a:endParaRPr>
          </a:p>
          <a:p>
            <a:pPr marL="12700">
              <a:lnSpc>
                <a:spcPct val="100000"/>
              </a:lnSpc>
              <a:spcBef>
                <a:spcPts val="900"/>
              </a:spcBef>
            </a:pPr>
            <a:r>
              <a:rPr sz="1800" dirty="0">
                <a:latin typeface="Arial"/>
                <a:cs typeface="Arial"/>
              </a:rPr>
              <a:t>&gt;&gt;</a:t>
            </a:r>
            <a:r>
              <a:rPr sz="1800" spc="-15" dirty="0">
                <a:latin typeface="Arial"/>
                <a:cs typeface="Arial"/>
              </a:rPr>
              <a:t> </a:t>
            </a:r>
            <a:r>
              <a:rPr sz="1800" spc="-5" dirty="0">
                <a:latin typeface="Arial"/>
                <a:cs typeface="Arial"/>
              </a:rPr>
              <a:t>install_addon('smlink.r2014a.win64.zip')</a:t>
            </a:r>
            <a:endParaRPr sz="1800">
              <a:latin typeface="Arial"/>
              <a:cs typeface="Arial"/>
            </a:endParaRPr>
          </a:p>
          <a:p>
            <a:pPr marL="12700">
              <a:lnSpc>
                <a:spcPts val="2150"/>
              </a:lnSpc>
              <a:spcBef>
                <a:spcPts val="25"/>
              </a:spcBef>
            </a:pPr>
            <a:r>
              <a:rPr sz="1800" spc="-5" dirty="0">
                <a:latin typeface="宋体"/>
                <a:cs typeface="宋体"/>
              </a:rPr>
              <a:t>待</a:t>
            </a:r>
            <a:r>
              <a:rPr sz="1800" spc="-35" dirty="0">
                <a:latin typeface="Arial"/>
                <a:cs typeface="Arial"/>
              </a:rPr>
              <a:t>MATLAB</a:t>
            </a:r>
            <a:r>
              <a:rPr sz="1800" spc="-5" dirty="0">
                <a:latin typeface="宋体"/>
                <a:cs typeface="宋体"/>
              </a:rPr>
              <a:t>提示插件安装成功后，再运行命令将插件</a:t>
            </a:r>
            <a:r>
              <a:rPr sz="1800" spc="5" dirty="0">
                <a:latin typeface="宋体"/>
                <a:cs typeface="宋体"/>
              </a:rPr>
              <a:t>与</a:t>
            </a:r>
            <a:r>
              <a:rPr sz="1800" dirty="0">
                <a:latin typeface="Arial"/>
                <a:cs typeface="Arial"/>
              </a:rPr>
              <a:t>Solidworks</a:t>
            </a:r>
            <a:r>
              <a:rPr sz="1800" spc="-5" dirty="0">
                <a:latin typeface="宋体"/>
                <a:cs typeface="宋体"/>
              </a:rPr>
              <a:t>关联：</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smlink_linksw</a:t>
            </a:r>
            <a:endParaRPr sz="1800">
              <a:latin typeface="Arial"/>
              <a:cs typeface="Arial"/>
            </a:endParaRPr>
          </a:p>
          <a:p>
            <a:pPr marL="12700" marR="66040">
              <a:lnSpc>
                <a:spcPct val="100000"/>
              </a:lnSpc>
              <a:spcBef>
                <a:spcPts val="805"/>
              </a:spcBef>
            </a:pPr>
            <a:r>
              <a:rPr sz="1800" spc="-5" dirty="0">
                <a:latin typeface="宋体"/>
                <a:cs typeface="宋体"/>
              </a:rPr>
              <a:t>运行</a:t>
            </a:r>
            <a:r>
              <a:rPr sz="1800" dirty="0">
                <a:latin typeface="Arial"/>
                <a:cs typeface="Arial"/>
              </a:rPr>
              <a:t>Solidworks</a:t>
            </a:r>
            <a:r>
              <a:rPr sz="1800" spc="-5" dirty="0">
                <a:latin typeface="宋体"/>
                <a:cs typeface="宋体"/>
              </a:rPr>
              <a:t>软件，在“工具”菜单的“插件”子菜单中，勾选 </a:t>
            </a:r>
            <a:r>
              <a:rPr sz="1800" dirty="0">
                <a:latin typeface="宋体"/>
                <a:cs typeface="宋体"/>
              </a:rPr>
              <a:t>“</a:t>
            </a:r>
            <a:r>
              <a:rPr sz="1800" dirty="0">
                <a:latin typeface="Arial"/>
                <a:cs typeface="Arial"/>
              </a:rPr>
              <a:t>SimMechanics</a:t>
            </a:r>
            <a:r>
              <a:rPr sz="1800" spc="-65" dirty="0">
                <a:latin typeface="Arial"/>
                <a:cs typeface="Arial"/>
              </a:rPr>
              <a:t> </a:t>
            </a:r>
            <a:r>
              <a:rPr sz="1800" spc="5" dirty="0">
                <a:latin typeface="Arial"/>
                <a:cs typeface="Arial"/>
              </a:rPr>
              <a:t>Link</a:t>
            </a:r>
            <a:r>
              <a:rPr sz="1800" spc="5" dirty="0">
                <a:latin typeface="宋体"/>
                <a:cs typeface="宋体"/>
              </a:rPr>
              <a:t>”</a:t>
            </a:r>
            <a:r>
              <a:rPr sz="1800" dirty="0">
                <a:latin typeface="宋体"/>
                <a:cs typeface="宋体"/>
              </a:rPr>
              <a:t>项目。这样</a:t>
            </a:r>
            <a:r>
              <a:rPr sz="1800" spc="5" dirty="0">
                <a:latin typeface="宋体"/>
                <a:cs typeface="宋体"/>
              </a:rPr>
              <a:t>在</a:t>
            </a:r>
            <a:r>
              <a:rPr sz="1800" dirty="0">
                <a:latin typeface="Arial"/>
                <a:cs typeface="Arial"/>
              </a:rPr>
              <a:t>Solidworks</a:t>
            </a:r>
            <a:r>
              <a:rPr sz="1800" dirty="0">
                <a:latin typeface="宋体"/>
                <a:cs typeface="宋体"/>
              </a:rPr>
              <a:t>主菜单中会增加 “</a:t>
            </a:r>
            <a:r>
              <a:rPr sz="1800" dirty="0">
                <a:latin typeface="Arial"/>
                <a:cs typeface="Arial"/>
              </a:rPr>
              <a:t>SimMechanics</a:t>
            </a:r>
            <a:r>
              <a:rPr sz="1800" spc="-60" dirty="0">
                <a:latin typeface="Arial"/>
                <a:cs typeface="Arial"/>
              </a:rPr>
              <a:t> </a:t>
            </a:r>
            <a:r>
              <a:rPr sz="1800" spc="5" dirty="0">
                <a:latin typeface="Arial"/>
                <a:cs typeface="Arial"/>
              </a:rPr>
              <a:t>Link</a:t>
            </a:r>
            <a:r>
              <a:rPr sz="1800" spc="5" dirty="0">
                <a:latin typeface="宋体"/>
                <a:cs typeface="宋体"/>
              </a:rPr>
              <a:t>”</a:t>
            </a:r>
            <a:r>
              <a:rPr sz="1800" dirty="0">
                <a:latin typeface="宋体"/>
                <a:cs typeface="宋体"/>
              </a:rPr>
              <a:t>菜单。在“</a:t>
            </a:r>
            <a:r>
              <a:rPr sz="1800" dirty="0">
                <a:latin typeface="Arial"/>
                <a:cs typeface="Arial"/>
              </a:rPr>
              <a:t>SimMechanics</a:t>
            </a:r>
            <a:r>
              <a:rPr sz="1800" spc="-80" dirty="0">
                <a:latin typeface="Arial"/>
                <a:cs typeface="Arial"/>
              </a:rPr>
              <a:t> </a:t>
            </a:r>
            <a:r>
              <a:rPr sz="1800" spc="5" dirty="0">
                <a:latin typeface="Arial"/>
                <a:cs typeface="Arial"/>
              </a:rPr>
              <a:t>Link</a:t>
            </a:r>
            <a:r>
              <a:rPr sz="1800" spc="5" dirty="0">
                <a:latin typeface="宋体"/>
                <a:cs typeface="宋体"/>
              </a:rPr>
              <a:t>”</a:t>
            </a:r>
            <a:r>
              <a:rPr sz="1800" dirty="0">
                <a:latin typeface="宋体"/>
                <a:cs typeface="宋体"/>
              </a:rPr>
              <a:t>菜单的</a:t>
            </a:r>
            <a:r>
              <a:rPr sz="1800" spc="-5" dirty="0">
                <a:latin typeface="宋体"/>
                <a:cs typeface="宋体"/>
              </a:rPr>
              <a:t>“</a:t>
            </a:r>
            <a:r>
              <a:rPr sz="1800" spc="-5" dirty="0">
                <a:latin typeface="Arial"/>
                <a:cs typeface="Arial"/>
              </a:rPr>
              <a:t>Export</a:t>
            </a:r>
            <a:r>
              <a:rPr sz="1800" spc="-5" dirty="0">
                <a:latin typeface="宋体"/>
                <a:cs typeface="宋体"/>
              </a:rPr>
              <a:t>”</a:t>
            </a:r>
            <a:r>
              <a:rPr sz="1800" dirty="0">
                <a:latin typeface="宋体"/>
                <a:cs typeface="宋体"/>
              </a:rPr>
              <a:t>子菜 </a:t>
            </a:r>
            <a:r>
              <a:rPr sz="1800" spc="-5" dirty="0">
                <a:latin typeface="宋体"/>
                <a:cs typeface="宋体"/>
              </a:rPr>
              <a:t>单中选择“</a:t>
            </a:r>
            <a:r>
              <a:rPr sz="1800" spc="-5" dirty="0">
                <a:latin typeface="Arial"/>
                <a:cs typeface="Arial"/>
              </a:rPr>
              <a:t>SimMechanics</a:t>
            </a:r>
            <a:r>
              <a:rPr sz="1800" spc="-30" dirty="0">
                <a:latin typeface="Arial"/>
                <a:cs typeface="Arial"/>
              </a:rPr>
              <a:t> </a:t>
            </a:r>
            <a:r>
              <a:rPr sz="1800" dirty="0">
                <a:latin typeface="Arial"/>
                <a:cs typeface="Arial"/>
              </a:rPr>
              <a:t>Second</a:t>
            </a:r>
            <a:r>
              <a:rPr sz="1800" spc="-10" dirty="0">
                <a:latin typeface="Arial"/>
                <a:cs typeface="Arial"/>
              </a:rPr>
              <a:t> </a:t>
            </a:r>
            <a:r>
              <a:rPr sz="1800" dirty="0">
                <a:latin typeface="Arial"/>
                <a:cs typeface="Arial"/>
              </a:rPr>
              <a:t>Generation</a:t>
            </a:r>
            <a:r>
              <a:rPr sz="1800" dirty="0">
                <a:latin typeface="宋体"/>
                <a:cs typeface="宋体"/>
              </a:rPr>
              <a:t>”，</a:t>
            </a:r>
            <a:r>
              <a:rPr sz="1800" spc="-5" dirty="0">
                <a:latin typeface="宋体"/>
                <a:cs typeface="宋体"/>
              </a:rPr>
              <a:t>就可以把</a:t>
            </a:r>
            <a:r>
              <a:rPr sz="1800" dirty="0">
                <a:latin typeface="Arial"/>
                <a:cs typeface="Arial"/>
              </a:rPr>
              <a:t>Solidworks</a:t>
            </a:r>
            <a:r>
              <a:rPr sz="1800" spc="-5" dirty="0">
                <a:latin typeface="宋体"/>
                <a:cs typeface="宋体"/>
              </a:rPr>
              <a:t>装配体文 </a:t>
            </a:r>
            <a:r>
              <a:rPr sz="1800" dirty="0">
                <a:latin typeface="宋体"/>
                <a:cs typeface="宋体"/>
              </a:rPr>
              <a:t>件导出为一个</a:t>
            </a:r>
            <a:r>
              <a:rPr sz="1800" spc="-25" dirty="0">
                <a:latin typeface="Arial"/>
                <a:cs typeface="Arial"/>
              </a:rPr>
              <a:t>XML</a:t>
            </a:r>
            <a:r>
              <a:rPr sz="1800" dirty="0">
                <a:latin typeface="宋体"/>
                <a:cs typeface="宋体"/>
              </a:rPr>
              <a:t>文件（对应于装配体）和若干</a:t>
            </a:r>
            <a:r>
              <a:rPr sz="1800" spc="5" dirty="0">
                <a:latin typeface="宋体"/>
                <a:cs typeface="宋体"/>
              </a:rPr>
              <a:t>个</a:t>
            </a:r>
            <a:r>
              <a:rPr sz="1800" spc="-5" dirty="0">
                <a:latin typeface="Arial"/>
                <a:cs typeface="Arial"/>
              </a:rPr>
              <a:t>STL</a:t>
            </a:r>
            <a:r>
              <a:rPr sz="1800" dirty="0">
                <a:latin typeface="宋体"/>
                <a:cs typeface="宋体"/>
              </a:rPr>
              <a:t>文件（对应于零件）。</a:t>
            </a:r>
            <a:endParaRPr sz="1800">
              <a:latin typeface="宋体"/>
              <a:cs typeface="宋体"/>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373109" cy="2354580"/>
          </a:xfrm>
          <a:prstGeom prst="rect">
            <a:avLst/>
          </a:prstGeom>
        </p:spPr>
        <p:txBody>
          <a:bodyPr vert="horz" wrap="square" lIns="0" tIns="170815" rIns="0" bIns="0" rtlCol="0">
            <a:spAutoFit/>
          </a:bodyPr>
          <a:lstStyle/>
          <a:p>
            <a:pPr marL="13970">
              <a:lnSpc>
                <a:spcPct val="100000"/>
              </a:lnSpc>
              <a:spcBef>
                <a:spcPts val="1345"/>
              </a:spcBef>
            </a:pPr>
            <a:r>
              <a:rPr sz="2800" b="1" dirty="0">
                <a:solidFill>
                  <a:srgbClr val="333399"/>
                </a:solidFill>
                <a:latin typeface="Times New Roman"/>
                <a:cs typeface="Times New Roman"/>
              </a:rPr>
              <a:t>SimMechanics</a:t>
            </a:r>
            <a:r>
              <a:rPr sz="2800" b="1" spc="15" dirty="0">
                <a:solidFill>
                  <a:srgbClr val="333399"/>
                </a:solidFill>
                <a:latin typeface="宋体"/>
                <a:cs typeface="宋体"/>
              </a:rPr>
              <a:t>平</a:t>
            </a:r>
            <a:r>
              <a:rPr sz="2800" b="1" spc="-5" dirty="0">
                <a:solidFill>
                  <a:srgbClr val="333399"/>
                </a:solidFill>
                <a:latin typeface="宋体"/>
                <a:cs typeface="宋体"/>
              </a:rPr>
              <a:t>台与</a:t>
            </a:r>
            <a:r>
              <a:rPr sz="2800" b="1" spc="-10" dirty="0">
                <a:solidFill>
                  <a:srgbClr val="333399"/>
                </a:solidFill>
                <a:latin typeface="Times New Roman"/>
                <a:cs typeface="Times New Roman"/>
              </a:rPr>
              <a:t>CAD</a:t>
            </a:r>
            <a:r>
              <a:rPr sz="2800" b="1" spc="15" dirty="0">
                <a:solidFill>
                  <a:srgbClr val="333399"/>
                </a:solidFill>
                <a:latin typeface="宋体"/>
                <a:cs typeface="宋体"/>
              </a:rPr>
              <a:t>软件</a:t>
            </a:r>
            <a:r>
              <a:rPr sz="2800" b="1" spc="-5" dirty="0">
                <a:solidFill>
                  <a:srgbClr val="333399"/>
                </a:solidFill>
                <a:latin typeface="宋体"/>
                <a:cs typeface="宋体"/>
              </a:rPr>
              <a:t>关联</a:t>
            </a:r>
            <a:endParaRPr sz="2800">
              <a:latin typeface="宋体"/>
              <a:cs typeface="宋体"/>
            </a:endParaRPr>
          </a:p>
          <a:p>
            <a:pPr marL="12700">
              <a:lnSpc>
                <a:spcPct val="100000"/>
              </a:lnSpc>
              <a:spcBef>
                <a:spcPts val="790"/>
              </a:spcBef>
            </a:pPr>
            <a:r>
              <a:rPr sz="1800" dirty="0">
                <a:latin typeface="宋体"/>
                <a:cs typeface="宋体"/>
              </a:rPr>
              <a:t>例如，在</a:t>
            </a:r>
            <a:r>
              <a:rPr sz="1800" dirty="0">
                <a:latin typeface="Arial"/>
                <a:cs typeface="Arial"/>
              </a:rPr>
              <a:t>Solidworks</a:t>
            </a:r>
            <a:r>
              <a:rPr sz="1800" dirty="0">
                <a:latin typeface="宋体"/>
                <a:cs typeface="宋体"/>
              </a:rPr>
              <a:t>平台中</a:t>
            </a:r>
            <a:r>
              <a:rPr sz="1800" spc="-25" dirty="0">
                <a:latin typeface="宋体"/>
                <a:cs typeface="宋体"/>
              </a:rPr>
              <a:t>建</a:t>
            </a:r>
            <a:r>
              <a:rPr sz="1800" dirty="0">
                <a:latin typeface="宋体"/>
                <a:cs typeface="宋体"/>
              </a:rPr>
              <a:t>立如图</a:t>
            </a:r>
            <a:r>
              <a:rPr sz="1800" dirty="0">
                <a:latin typeface="Arial"/>
                <a:cs typeface="Arial"/>
              </a:rPr>
              <a:t>9.57</a:t>
            </a:r>
            <a:r>
              <a:rPr sz="1800" dirty="0">
                <a:latin typeface="宋体"/>
                <a:cs typeface="宋体"/>
              </a:rPr>
              <a:t>所示的六自由</a:t>
            </a:r>
            <a:r>
              <a:rPr sz="1800" spc="5" dirty="0">
                <a:latin typeface="宋体"/>
                <a:cs typeface="宋体"/>
              </a:rPr>
              <a:t>度</a:t>
            </a:r>
            <a:r>
              <a:rPr sz="1800" spc="-10" dirty="0">
                <a:latin typeface="Arial"/>
                <a:cs typeface="Arial"/>
              </a:rPr>
              <a:t>KUKA</a:t>
            </a:r>
            <a:r>
              <a:rPr sz="1800" dirty="0">
                <a:latin typeface="宋体"/>
                <a:cs typeface="宋体"/>
              </a:rPr>
              <a:t>机器人的三维模型，</a:t>
            </a:r>
            <a:endParaRPr sz="1800">
              <a:latin typeface="宋体"/>
              <a:cs typeface="宋体"/>
            </a:endParaRPr>
          </a:p>
          <a:p>
            <a:pPr marL="12700">
              <a:lnSpc>
                <a:spcPct val="100000"/>
              </a:lnSpc>
            </a:pPr>
            <a:r>
              <a:rPr sz="1800" spc="-5" dirty="0">
                <a:latin typeface="宋体"/>
                <a:cs typeface="宋体"/>
              </a:rPr>
              <a:t>有</a:t>
            </a:r>
            <a:r>
              <a:rPr sz="1800" spc="5" dirty="0">
                <a:latin typeface="Arial"/>
                <a:cs typeface="Arial"/>
              </a:rPr>
              <a:t>1</a:t>
            </a:r>
            <a:r>
              <a:rPr sz="1800" dirty="0">
                <a:latin typeface="宋体"/>
                <a:cs typeface="宋体"/>
              </a:rPr>
              <a:t>个装配体文件</a:t>
            </a:r>
            <a:r>
              <a:rPr sz="1800" spc="-15" dirty="0">
                <a:latin typeface="宋体"/>
                <a:cs typeface="宋体"/>
              </a:rPr>
              <a:t>和</a:t>
            </a:r>
            <a:r>
              <a:rPr sz="1800" spc="5" dirty="0">
                <a:latin typeface="Arial"/>
                <a:cs typeface="Arial"/>
              </a:rPr>
              <a:t>7</a:t>
            </a:r>
            <a:r>
              <a:rPr sz="1800" spc="-5" dirty="0">
                <a:latin typeface="宋体"/>
                <a:cs typeface="宋体"/>
              </a:rPr>
              <a:t>个零件文件，那么将导</a:t>
            </a:r>
            <a:r>
              <a:rPr sz="1800" spc="5" dirty="0">
                <a:latin typeface="宋体"/>
                <a:cs typeface="宋体"/>
              </a:rPr>
              <a:t>出</a:t>
            </a:r>
            <a:r>
              <a:rPr sz="1800" spc="5" dirty="0">
                <a:latin typeface="Arial"/>
                <a:cs typeface="Arial"/>
              </a:rPr>
              <a:t>1</a:t>
            </a:r>
            <a:r>
              <a:rPr sz="1800" spc="-5" dirty="0">
                <a:latin typeface="宋体"/>
                <a:cs typeface="宋体"/>
              </a:rPr>
              <a:t>个</a:t>
            </a:r>
            <a:r>
              <a:rPr sz="1800" spc="-25" dirty="0">
                <a:latin typeface="Arial"/>
                <a:cs typeface="Arial"/>
              </a:rPr>
              <a:t>XML</a:t>
            </a:r>
            <a:r>
              <a:rPr sz="1800" spc="-5" dirty="0">
                <a:latin typeface="宋体"/>
                <a:cs typeface="宋体"/>
              </a:rPr>
              <a:t>文件</a:t>
            </a:r>
            <a:r>
              <a:rPr sz="1800" dirty="0">
                <a:latin typeface="宋体"/>
                <a:cs typeface="宋体"/>
              </a:rPr>
              <a:t>（</a:t>
            </a:r>
            <a:r>
              <a:rPr sz="1800" dirty="0">
                <a:latin typeface="Arial"/>
                <a:cs typeface="Arial"/>
              </a:rPr>
              <a:t>KukaRobot.xml</a:t>
            </a:r>
            <a:r>
              <a:rPr sz="1800" dirty="0">
                <a:latin typeface="宋体"/>
                <a:cs typeface="宋体"/>
              </a:rPr>
              <a:t>）</a:t>
            </a:r>
            <a:r>
              <a:rPr sz="1800" spc="-5" dirty="0">
                <a:latin typeface="宋体"/>
                <a:cs typeface="宋体"/>
              </a:rPr>
              <a:t>和</a:t>
            </a:r>
            <a:endParaRPr sz="1800">
              <a:latin typeface="宋体"/>
              <a:cs typeface="宋体"/>
            </a:endParaRPr>
          </a:p>
          <a:p>
            <a:pPr marL="12700" marR="275590" algn="just">
              <a:lnSpc>
                <a:spcPct val="100000"/>
              </a:lnSpc>
              <a:spcBef>
                <a:spcPts val="5"/>
              </a:spcBef>
            </a:pPr>
            <a:r>
              <a:rPr sz="1800" dirty="0">
                <a:latin typeface="Arial"/>
                <a:cs typeface="Arial"/>
              </a:rPr>
              <a:t>7</a:t>
            </a:r>
            <a:r>
              <a:rPr sz="1800" dirty="0">
                <a:latin typeface="宋体"/>
                <a:cs typeface="宋体"/>
              </a:rPr>
              <a:t>个</a:t>
            </a:r>
            <a:r>
              <a:rPr sz="1800" dirty="0">
                <a:latin typeface="Arial"/>
                <a:cs typeface="Arial"/>
              </a:rPr>
              <a:t>S</a:t>
            </a:r>
            <a:r>
              <a:rPr sz="1800" spc="-20" dirty="0">
                <a:latin typeface="Arial"/>
                <a:cs typeface="Arial"/>
              </a:rPr>
              <a:t>T</a:t>
            </a:r>
            <a:r>
              <a:rPr sz="1800" dirty="0">
                <a:latin typeface="Arial"/>
                <a:cs typeface="Arial"/>
              </a:rPr>
              <a:t>L</a:t>
            </a:r>
            <a:r>
              <a:rPr sz="1800" dirty="0">
                <a:latin typeface="宋体"/>
                <a:cs typeface="宋体"/>
              </a:rPr>
              <a:t>文件。然后在</a:t>
            </a: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命令窗口中运行以</a:t>
            </a:r>
            <a:r>
              <a:rPr sz="1800" spc="5" dirty="0">
                <a:latin typeface="宋体"/>
                <a:cs typeface="宋体"/>
              </a:rPr>
              <a:t>下</a:t>
            </a:r>
            <a:r>
              <a:rPr sz="1800" spc="10" dirty="0">
                <a:latin typeface="Arial"/>
                <a:cs typeface="Arial"/>
              </a:rPr>
              <a:t>sm</a:t>
            </a:r>
            <a:r>
              <a:rPr sz="1800" dirty="0">
                <a:latin typeface="Arial"/>
                <a:cs typeface="Arial"/>
              </a:rPr>
              <a:t>i</a:t>
            </a:r>
            <a:r>
              <a:rPr sz="1800" spc="10" dirty="0">
                <a:latin typeface="Arial"/>
                <a:cs typeface="Arial"/>
              </a:rPr>
              <a:t>m</a:t>
            </a:r>
            <a:r>
              <a:rPr sz="1800" dirty="0">
                <a:latin typeface="Arial"/>
                <a:cs typeface="Arial"/>
              </a:rPr>
              <a:t>por</a:t>
            </a:r>
            <a:r>
              <a:rPr sz="1800" spc="10" dirty="0">
                <a:latin typeface="Arial"/>
                <a:cs typeface="Arial"/>
              </a:rPr>
              <a:t>t</a:t>
            </a:r>
            <a:r>
              <a:rPr sz="1800" dirty="0">
                <a:latin typeface="宋体"/>
                <a:cs typeface="宋体"/>
              </a:rPr>
              <a:t>命令</a:t>
            </a:r>
            <a:r>
              <a:rPr sz="1800" spc="-5" dirty="0">
                <a:latin typeface="宋体"/>
                <a:cs typeface="宋体"/>
              </a:rPr>
              <a:t>，</a:t>
            </a: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将读 取相应的</a:t>
            </a:r>
            <a:r>
              <a:rPr sz="1800" spc="-25" dirty="0">
                <a:latin typeface="Arial"/>
                <a:cs typeface="Arial"/>
              </a:rPr>
              <a:t>XML</a:t>
            </a:r>
            <a:r>
              <a:rPr sz="1800" dirty="0">
                <a:latin typeface="宋体"/>
                <a:cs typeface="宋体"/>
              </a:rPr>
              <a:t>文件</a:t>
            </a:r>
            <a:r>
              <a:rPr sz="1800" spc="-5" dirty="0">
                <a:latin typeface="宋体"/>
                <a:cs typeface="宋体"/>
              </a:rPr>
              <a:t>和</a:t>
            </a:r>
            <a:r>
              <a:rPr sz="1800" spc="-5" dirty="0">
                <a:latin typeface="Arial"/>
                <a:cs typeface="Arial"/>
              </a:rPr>
              <a:t>STL</a:t>
            </a:r>
            <a:r>
              <a:rPr sz="1800" dirty="0">
                <a:latin typeface="宋体"/>
                <a:cs typeface="宋体"/>
              </a:rPr>
              <a:t>文件，并自动构</a:t>
            </a:r>
            <a:r>
              <a:rPr sz="1800" spc="5" dirty="0">
                <a:latin typeface="宋体"/>
                <a:cs typeface="宋体"/>
              </a:rPr>
              <a:t>建</a:t>
            </a:r>
            <a:r>
              <a:rPr sz="1800" spc="-5" dirty="0">
                <a:latin typeface="Arial"/>
                <a:cs typeface="Arial"/>
              </a:rPr>
              <a:t>KUKA</a:t>
            </a:r>
            <a:r>
              <a:rPr sz="1800" dirty="0">
                <a:latin typeface="宋体"/>
                <a:cs typeface="宋体"/>
              </a:rPr>
              <a:t>机器人的</a:t>
            </a:r>
            <a:r>
              <a:rPr sz="1800" dirty="0">
                <a:latin typeface="Arial"/>
                <a:cs typeface="Arial"/>
              </a:rPr>
              <a:t>SimMechanics</a:t>
            </a:r>
            <a:r>
              <a:rPr sz="1800" dirty="0">
                <a:latin typeface="宋体"/>
                <a:cs typeface="宋体"/>
              </a:rPr>
              <a:t>模型，  </a:t>
            </a:r>
            <a:r>
              <a:rPr sz="1800" spc="-5" dirty="0">
                <a:latin typeface="宋体"/>
                <a:cs typeface="宋体"/>
              </a:rPr>
              <a:t>如图</a:t>
            </a:r>
            <a:r>
              <a:rPr sz="1800" dirty="0">
                <a:latin typeface="Arial"/>
                <a:cs typeface="Arial"/>
              </a:rPr>
              <a:t>9.58</a:t>
            </a:r>
            <a:r>
              <a:rPr sz="1800" spc="-5" dirty="0">
                <a:latin typeface="宋体"/>
                <a:cs typeface="宋体"/>
              </a:rPr>
              <a:t>所示。</a:t>
            </a:r>
            <a:endParaRPr sz="1800">
              <a:latin typeface="宋体"/>
              <a:cs typeface="宋体"/>
            </a:endParaRPr>
          </a:p>
          <a:p>
            <a:pPr marL="12700">
              <a:lnSpc>
                <a:spcPts val="2140"/>
              </a:lnSpc>
            </a:pPr>
            <a:r>
              <a:rPr sz="1800" dirty="0">
                <a:latin typeface="Arial"/>
                <a:cs typeface="Arial"/>
              </a:rPr>
              <a:t>&gt;&gt;</a:t>
            </a:r>
            <a:r>
              <a:rPr sz="1800" spc="-20" dirty="0">
                <a:latin typeface="Arial"/>
                <a:cs typeface="Arial"/>
              </a:rPr>
              <a:t> </a:t>
            </a:r>
            <a:r>
              <a:rPr sz="1800" dirty="0">
                <a:latin typeface="Arial"/>
                <a:cs typeface="Arial"/>
              </a:rPr>
              <a:t>smimport(‘KukaRobot.xml’)</a:t>
            </a:r>
            <a:endParaRPr sz="1800">
              <a:latin typeface="Arial"/>
              <a:cs typeface="Arial"/>
            </a:endParaRPr>
          </a:p>
        </p:txBody>
      </p:sp>
      <p:sp>
        <p:nvSpPr>
          <p:cNvPr id="4" name="object 4"/>
          <p:cNvSpPr/>
          <p:nvPr/>
        </p:nvSpPr>
        <p:spPr>
          <a:xfrm>
            <a:off x="972311" y="3941064"/>
            <a:ext cx="2008632" cy="21244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85488" y="3761232"/>
            <a:ext cx="4142232" cy="24841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pc="-5" dirty="0"/>
              <a:t>SimM</a:t>
            </a:r>
            <a:r>
              <a:rPr spc="-20" dirty="0"/>
              <a:t>e</a:t>
            </a:r>
            <a:r>
              <a:rPr spc="-5" dirty="0"/>
              <a:t>ch</a:t>
            </a:r>
            <a:r>
              <a:rPr spc="-25" dirty="0"/>
              <a:t>a</a:t>
            </a:r>
            <a:r>
              <a:rPr spc="-5" dirty="0"/>
              <a:t>n</a:t>
            </a:r>
            <a:r>
              <a:rPr spc="-25" dirty="0"/>
              <a:t>i</a:t>
            </a:r>
            <a:r>
              <a:rPr dirty="0"/>
              <a:t>c</a:t>
            </a:r>
            <a:r>
              <a:rPr spc="5" dirty="0"/>
              <a:t>s</a:t>
            </a:r>
            <a:r>
              <a:rPr dirty="0">
                <a:latin typeface="华文新魏"/>
                <a:cs typeface="华文新魏"/>
              </a:rPr>
              <a:t>机械系统仿真</a:t>
            </a:r>
          </a:p>
        </p:txBody>
      </p:sp>
      <p:sp>
        <p:nvSpPr>
          <p:cNvPr id="3" name="object 3"/>
          <p:cNvSpPr txBox="1"/>
          <p:nvPr/>
        </p:nvSpPr>
        <p:spPr>
          <a:xfrm>
            <a:off x="561543" y="993122"/>
            <a:ext cx="8181340" cy="4708525"/>
          </a:xfrm>
          <a:prstGeom prst="rect">
            <a:avLst/>
          </a:prstGeom>
        </p:spPr>
        <p:txBody>
          <a:bodyPr vert="horz" wrap="square" lIns="0" tIns="170815" rIns="0" bIns="0" rtlCol="0">
            <a:spAutoFit/>
          </a:bodyPr>
          <a:lstStyle/>
          <a:p>
            <a:pPr marL="13970">
              <a:lnSpc>
                <a:spcPct val="100000"/>
              </a:lnSpc>
              <a:spcBef>
                <a:spcPts val="1345"/>
              </a:spcBef>
            </a:pPr>
            <a:r>
              <a:rPr sz="2800" b="1" dirty="0">
                <a:solidFill>
                  <a:srgbClr val="333399"/>
                </a:solidFill>
                <a:latin typeface="Times New Roman"/>
                <a:cs typeface="Times New Roman"/>
              </a:rPr>
              <a:t>SimMechanics</a:t>
            </a:r>
            <a:r>
              <a:rPr sz="2800" b="1" spc="15" dirty="0">
                <a:solidFill>
                  <a:srgbClr val="333399"/>
                </a:solidFill>
                <a:latin typeface="宋体"/>
                <a:cs typeface="宋体"/>
              </a:rPr>
              <a:t>平</a:t>
            </a:r>
            <a:r>
              <a:rPr sz="2800" b="1" spc="-5" dirty="0">
                <a:solidFill>
                  <a:srgbClr val="333399"/>
                </a:solidFill>
                <a:latin typeface="宋体"/>
                <a:cs typeface="宋体"/>
              </a:rPr>
              <a:t>台与</a:t>
            </a:r>
            <a:r>
              <a:rPr sz="2800" b="1" spc="-10" dirty="0">
                <a:solidFill>
                  <a:srgbClr val="333399"/>
                </a:solidFill>
                <a:latin typeface="Times New Roman"/>
                <a:cs typeface="Times New Roman"/>
              </a:rPr>
              <a:t>CAD</a:t>
            </a:r>
            <a:r>
              <a:rPr sz="2800" b="1" spc="15" dirty="0">
                <a:solidFill>
                  <a:srgbClr val="333399"/>
                </a:solidFill>
                <a:latin typeface="宋体"/>
                <a:cs typeface="宋体"/>
              </a:rPr>
              <a:t>软件</a:t>
            </a:r>
            <a:r>
              <a:rPr sz="2800" b="1" spc="-5" dirty="0">
                <a:solidFill>
                  <a:srgbClr val="333399"/>
                </a:solidFill>
                <a:latin typeface="宋体"/>
                <a:cs typeface="宋体"/>
              </a:rPr>
              <a:t>关联</a:t>
            </a:r>
            <a:endParaRPr sz="2800">
              <a:latin typeface="宋体"/>
              <a:cs typeface="宋体"/>
            </a:endParaRPr>
          </a:p>
          <a:p>
            <a:pPr marL="12700">
              <a:lnSpc>
                <a:spcPct val="100000"/>
              </a:lnSpc>
              <a:spcBef>
                <a:spcPts val="790"/>
              </a:spcBef>
            </a:pPr>
            <a:r>
              <a:rPr sz="1800" dirty="0">
                <a:latin typeface="宋体"/>
                <a:cs typeface="宋体"/>
              </a:rPr>
              <a:t>图</a:t>
            </a:r>
            <a:r>
              <a:rPr sz="1800" dirty="0">
                <a:latin typeface="Arial"/>
                <a:cs typeface="Arial"/>
              </a:rPr>
              <a:t>9.58</a:t>
            </a:r>
            <a:r>
              <a:rPr sz="1800" dirty="0">
                <a:latin typeface="宋体"/>
                <a:cs typeface="宋体"/>
              </a:rPr>
              <a:t>中，</a:t>
            </a:r>
            <a:r>
              <a:rPr sz="1800" dirty="0">
                <a:latin typeface="Arial"/>
                <a:cs typeface="Arial"/>
              </a:rPr>
              <a:t>Joint0_1_RIGID</a:t>
            </a:r>
            <a:r>
              <a:rPr sz="1800" dirty="0">
                <a:latin typeface="宋体"/>
                <a:cs typeface="宋体"/>
              </a:rPr>
              <a:t>、</a:t>
            </a:r>
            <a:r>
              <a:rPr sz="1800" spc="-5" dirty="0">
                <a:latin typeface="Arial"/>
                <a:cs typeface="Arial"/>
              </a:rPr>
              <a:t>Joint1_1_RIGID</a:t>
            </a:r>
            <a:r>
              <a:rPr sz="1800" dirty="0">
                <a:latin typeface="宋体"/>
                <a:cs typeface="宋体"/>
              </a:rPr>
              <a:t>、</a:t>
            </a:r>
            <a:r>
              <a:rPr sz="1800" spc="-5" dirty="0">
                <a:latin typeface="Arial"/>
                <a:cs typeface="Arial"/>
              </a:rPr>
              <a:t>Joint2_1_RIGID</a:t>
            </a:r>
            <a:r>
              <a:rPr sz="1800" dirty="0">
                <a:latin typeface="宋体"/>
                <a:cs typeface="宋体"/>
              </a:rPr>
              <a:t>、</a:t>
            </a:r>
            <a:endParaRPr sz="1800">
              <a:latin typeface="宋体"/>
              <a:cs typeface="宋体"/>
            </a:endParaRPr>
          </a:p>
          <a:p>
            <a:pPr marL="12700" marR="5080">
              <a:lnSpc>
                <a:spcPct val="100000"/>
              </a:lnSpc>
            </a:pPr>
            <a:r>
              <a:rPr sz="1800" dirty="0">
                <a:latin typeface="Arial"/>
                <a:cs typeface="Arial"/>
              </a:rPr>
              <a:t>Joint3_1_RIGID</a:t>
            </a:r>
            <a:r>
              <a:rPr sz="1800" spc="-5" dirty="0">
                <a:latin typeface="宋体"/>
                <a:cs typeface="宋体"/>
              </a:rPr>
              <a:t>、</a:t>
            </a:r>
            <a:r>
              <a:rPr sz="1800" spc="-5" dirty="0">
                <a:latin typeface="Arial"/>
                <a:cs typeface="Arial"/>
              </a:rPr>
              <a:t>Joint4_1_RIGID</a:t>
            </a:r>
            <a:r>
              <a:rPr sz="1800" spc="-5" dirty="0">
                <a:latin typeface="宋体"/>
                <a:cs typeface="宋体"/>
              </a:rPr>
              <a:t>、</a:t>
            </a:r>
            <a:r>
              <a:rPr sz="1800" spc="-5" dirty="0">
                <a:latin typeface="Arial"/>
                <a:cs typeface="Arial"/>
              </a:rPr>
              <a:t>Joint5_1_RIGID</a:t>
            </a:r>
            <a:r>
              <a:rPr sz="1800" spc="-5" dirty="0">
                <a:latin typeface="宋体"/>
                <a:cs typeface="宋体"/>
              </a:rPr>
              <a:t>、</a:t>
            </a:r>
            <a:r>
              <a:rPr sz="1800" spc="-5" dirty="0">
                <a:latin typeface="Arial"/>
                <a:cs typeface="Arial"/>
              </a:rPr>
              <a:t>Joint6_1_RIGID</a:t>
            </a:r>
            <a:r>
              <a:rPr sz="1800" spc="-5" dirty="0">
                <a:latin typeface="宋体"/>
                <a:cs typeface="宋体"/>
              </a:rPr>
              <a:t>模块都是 </a:t>
            </a:r>
            <a:r>
              <a:rPr sz="1800" dirty="0">
                <a:latin typeface="宋体"/>
                <a:cs typeface="宋体"/>
              </a:rPr>
              <a:t>封装模块，双击封装模块图标可以进入模块内部，例</a:t>
            </a:r>
            <a:r>
              <a:rPr sz="1800" spc="10" dirty="0">
                <a:latin typeface="宋体"/>
                <a:cs typeface="宋体"/>
              </a:rPr>
              <a:t>如</a:t>
            </a:r>
            <a:r>
              <a:rPr sz="1800" dirty="0">
                <a:latin typeface="Arial"/>
                <a:cs typeface="Arial"/>
              </a:rPr>
              <a:t>Joint1_1_RIGID</a:t>
            </a:r>
            <a:r>
              <a:rPr sz="1800" dirty="0">
                <a:latin typeface="宋体"/>
                <a:cs typeface="宋体"/>
              </a:rPr>
              <a:t>模块的内 部结构如图</a:t>
            </a:r>
            <a:r>
              <a:rPr sz="1800" dirty="0">
                <a:latin typeface="Arial"/>
                <a:cs typeface="Arial"/>
              </a:rPr>
              <a:t>9.59</a:t>
            </a:r>
            <a:r>
              <a:rPr sz="1800" dirty="0">
                <a:latin typeface="宋体"/>
                <a:cs typeface="宋体"/>
              </a:rPr>
              <a:t>所示。其中</a:t>
            </a:r>
            <a:r>
              <a:rPr sz="1800" dirty="0">
                <a:latin typeface="Arial"/>
                <a:cs typeface="Arial"/>
              </a:rPr>
              <a:t>Solid</a:t>
            </a:r>
            <a:r>
              <a:rPr sz="1800" dirty="0">
                <a:latin typeface="宋体"/>
                <a:cs typeface="宋体"/>
              </a:rPr>
              <a:t>模块参数情况如</a:t>
            </a:r>
            <a:r>
              <a:rPr sz="1800" spc="-15" dirty="0">
                <a:latin typeface="宋体"/>
                <a:cs typeface="宋体"/>
              </a:rPr>
              <a:t>图</a:t>
            </a:r>
            <a:r>
              <a:rPr sz="1800" spc="-5" dirty="0">
                <a:latin typeface="Arial"/>
                <a:cs typeface="Arial"/>
              </a:rPr>
              <a:t>9.60</a:t>
            </a:r>
            <a:r>
              <a:rPr sz="1800" dirty="0">
                <a:latin typeface="宋体"/>
                <a:cs typeface="宋体"/>
              </a:rPr>
              <a:t>所示</a:t>
            </a:r>
            <a:r>
              <a:rPr sz="1800" spc="-10" dirty="0">
                <a:latin typeface="宋体"/>
                <a:cs typeface="宋体"/>
              </a:rPr>
              <a:t>，</a:t>
            </a:r>
            <a:r>
              <a:rPr sz="1800" spc="-10" dirty="0">
                <a:latin typeface="Arial"/>
                <a:cs typeface="Arial"/>
              </a:rPr>
              <a:t>Transform</a:t>
            </a:r>
            <a:r>
              <a:rPr sz="1800" dirty="0">
                <a:latin typeface="宋体"/>
                <a:cs typeface="宋体"/>
              </a:rPr>
              <a:t>模块参数 </a:t>
            </a:r>
            <a:r>
              <a:rPr sz="1800" spc="-5" dirty="0">
                <a:latin typeface="宋体"/>
                <a:cs typeface="宋体"/>
              </a:rPr>
              <a:t>情况如</a:t>
            </a:r>
            <a:r>
              <a:rPr sz="1800" dirty="0">
                <a:latin typeface="宋体"/>
                <a:cs typeface="宋体"/>
              </a:rPr>
              <a:t>图</a:t>
            </a:r>
            <a:r>
              <a:rPr sz="1800" dirty="0">
                <a:latin typeface="Arial"/>
                <a:cs typeface="Arial"/>
              </a:rPr>
              <a:t>9.61</a:t>
            </a:r>
            <a:r>
              <a:rPr sz="1800" dirty="0">
                <a:latin typeface="宋体"/>
                <a:cs typeface="宋体"/>
              </a:rPr>
              <a:t>所示</a:t>
            </a:r>
            <a:r>
              <a:rPr sz="1800" spc="-10" dirty="0">
                <a:latin typeface="宋体"/>
                <a:cs typeface="宋体"/>
              </a:rPr>
              <a:t>，</a:t>
            </a:r>
            <a:r>
              <a:rPr sz="1800" spc="-10" dirty="0">
                <a:latin typeface="Arial"/>
                <a:cs typeface="Arial"/>
              </a:rPr>
              <a:t>Transform1</a:t>
            </a:r>
            <a:r>
              <a:rPr sz="1800" dirty="0">
                <a:latin typeface="宋体"/>
                <a:cs typeface="宋体"/>
              </a:rPr>
              <a:t>模块参数情况如</a:t>
            </a:r>
            <a:r>
              <a:rPr sz="1800" spc="-15" dirty="0">
                <a:latin typeface="宋体"/>
                <a:cs typeface="宋体"/>
              </a:rPr>
              <a:t>图</a:t>
            </a:r>
            <a:r>
              <a:rPr sz="1800" spc="-5" dirty="0">
                <a:latin typeface="Arial"/>
                <a:cs typeface="Arial"/>
              </a:rPr>
              <a:t>9.62</a:t>
            </a:r>
            <a:r>
              <a:rPr sz="1800" spc="-5" dirty="0">
                <a:latin typeface="宋体"/>
                <a:cs typeface="宋体"/>
              </a:rPr>
              <a:t>所示。这些模块参数都是</a:t>
            </a:r>
            <a:endParaRPr sz="1800">
              <a:latin typeface="宋体"/>
              <a:cs typeface="宋体"/>
            </a:endParaRPr>
          </a:p>
          <a:p>
            <a:pPr marL="12700">
              <a:lnSpc>
                <a:spcPct val="100000"/>
              </a:lnSpc>
              <a:spcBef>
                <a:spcPts val="5"/>
              </a:spcBef>
            </a:pPr>
            <a:r>
              <a:rPr sz="1800" spc="-35" dirty="0">
                <a:latin typeface="Arial"/>
                <a:cs typeface="Arial"/>
              </a:rPr>
              <a:t>MATLAB</a:t>
            </a:r>
            <a:r>
              <a:rPr sz="1800" dirty="0">
                <a:latin typeface="宋体"/>
                <a:cs typeface="宋体"/>
              </a:rPr>
              <a:t>通过读取</a:t>
            </a:r>
            <a:r>
              <a:rPr sz="1800" spc="-25" dirty="0">
                <a:latin typeface="Arial"/>
                <a:cs typeface="Arial"/>
              </a:rPr>
              <a:t>XML</a:t>
            </a:r>
            <a:r>
              <a:rPr sz="1800" dirty="0">
                <a:latin typeface="宋体"/>
                <a:cs typeface="宋体"/>
              </a:rPr>
              <a:t>文件</a:t>
            </a:r>
            <a:r>
              <a:rPr sz="1800" spc="-5" dirty="0">
                <a:latin typeface="宋体"/>
                <a:cs typeface="宋体"/>
              </a:rPr>
              <a:t>和</a:t>
            </a:r>
            <a:r>
              <a:rPr sz="1800" spc="-5" dirty="0">
                <a:latin typeface="Arial"/>
                <a:cs typeface="Arial"/>
              </a:rPr>
              <a:t>STL</a:t>
            </a:r>
            <a:r>
              <a:rPr sz="1800" dirty="0">
                <a:latin typeface="宋体"/>
                <a:cs typeface="宋体"/>
              </a:rPr>
              <a:t>文件自动生成的。</a:t>
            </a:r>
            <a:r>
              <a:rPr sz="1800" spc="5" dirty="0">
                <a:latin typeface="宋体"/>
                <a:cs typeface="宋体"/>
              </a:rPr>
              <a:t>图</a:t>
            </a:r>
            <a:r>
              <a:rPr sz="1800" dirty="0">
                <a:latin typeface="Arial"/>
                <a:cs typeface="Arial"/>
              </a:rPr>
              <a:t>9.58</a:t>
            </a:r>
            <a:r>
              <a:rPr sz="1800" dirty="0">
                <a:latin typeface="宋体"/>
                <a:cs typeface="宋体"/>
              </a:rPr>
              <a:t>中，</a:t>
            </a:r>
            <a:r>
              <a:rPr sz="1800" dirty="0">
                <a:latin typeface="Arial"/>
                <a:cs typeface="Arial"/>
              </a:rPr>
              <a:t>6</a:t>
            </a:r>
            <a:r>
              <a:rPr sz="1800" dirty="0">
                <a:latin typeface="宋体"/>
                <a:cs typeface="宋体"/>
              </a:rPr>
              <a:t>个转动副是</a:t>
            </a:r>
            <a:endParaRPr sz="1800">
              <a:latin typeface="宋体"/>
              <a:cs typeface="宋体"/>
            </a:endParaRPr>
          </a:p>
          <a:p>
            <a:pPr marL="12700">
              <a:lnSpc>
                <a:spcPct val="100000"/>
              </a:lnSpc>
            </a:pPr>
            <a:r>
              <a:rPr sz="1800" spc="-35" dirty="0">
                <a:latin typeface="Arial"/>
                <a:cs typeface="Arial"/>
              </a:rPr>
              <a:t>MATLAB</a:t>
            </a:r>
            <a:r>
              <a:rPr sz="1800" spc="-5" dirty="0">
                <a:latin typeface="宋体"/>
                <a:cs typeface="宋体"/>
              </a:rPr>
              <a:t>根据</a:t>
            </a:r>
            <a:r>
              <a:rPr sz="1800" dirty="0">
                <a:latin typeface="Arial"/>
                <a:cs typeface="Arial"/>
              </a:rPr>
              <a:t>Solidworks</a:t>
            </a:r>
            <a:r>
              <a:rPr sz="1800" spc="-5" dirty="0">
                <a:latin typeface="宋体"/>
                <a:cs typeface="宋体"/>
              </a:rPr>
              <a:t>装配体文件中的轴孔配合约束而自动识别出的。</a:t>
            </a:r>
            <a:endParaRPr sz="1800">
              <a:latin typeface="宋体"/>
              <a:cs typeface="宋体"/>
            </a:endParaRPr>
          </a:p>
          <a:p>
            <a:pPr marL="12700" marR="175260">
              <a:lnSpc>
                <a:spcPct val="100000"/>
              </a:lnSpc>
              <a:spcBef>
                <a:spcPts val="5"/>
              </a:spcBef>
            </a:pPr>
            <a:r>
              <a:rPr sz="1800" dirty="0">
                <a:latin typeface="Arial"/>
                <a:cs typeface="Arial"/>
              </a:rPr>
              <a:t>Solidworks</a:t>
            </a:r>
            <a:r>
              <a:rPr sz="1800" dirty="0">
                <a:latin typeface="宋体"/>
                <a:cs typeface="宋体"/>
              </a:rPr>
              <a:t>装配体文件中作为固定件的零件（</a:t>
            </a:r>
            <a:r>
              <a:rPr sz="1800" spc="10" dirty="0">
                <a:latin typeface="宋体"/>
                <a:cs typeface="宋体"/>
              </a:rPr>
              <a:t>图</a:t>
            </a:r>
            <a:r>
              <a:rPr sz="1800" dirty="0">
                <a:latin typeface="Arial"/>
                <a:cs typeface="Arial"/>
              </a:rPr>
              <a:t>9.58</a:t>
            </a:r>
            <a:r>
              <a:rPr sz="1800" dirty="0">
                <a:latin typeface="宋体"/>
                <a:cs typeface="宋体"/>
              </a:rPr>
              <a:t>中</a:t>
            </a:r>
            <a:r>
              <a:rPr sz="1800" spc="-5" dirty="0">
                <a:latin typeface="宋体"/>
                <a:cs typeface="宋体"/>
              </a:rPr>
              <a:t>的</a:t>
            </a:r>
            <a:r>
              <a:rPr sz="1800" spc="-5" dirty="0">
                <a:latin typeface="Arial"/>
                <a:cs typeface="Arial"/>
              </a:rPr>
              <a:t>Joint0_1_RIGID</a:t>
            </a:r>
            <a:r>
              <a:rPr sz="1800" dirty="0">
                <a:latin typeface="宋体"/>
                <a:cs typeface="宋体"/>
              </a:rPr>
              <a:t>模块）  将与</a:t>
            </a:r>
            <a:r>
              <a:rPr sz="1800" dirty="0">
                <a:latin typeface="Arial"/>
                <a:cs typeface="Arial"/>
              </a:rPr>
              <a:t>SimMechanics</a:t>
            </a:r>
            <a:r>
              <a:rPr sz="1800" dirty="0">
                <a:latin typeface="宋体"/>
                <a:cs typeface="宋体"/>
              </a:rPr>
              <a:t>模型中</a:t>
            </a:r>
            <a:r>
              <a:rPr sz="1800" spc="-45" dirty="0">
                <a:latin typeface="宋体"/>
                <a:cs typeface="宋体"/>
              </a:rPr>
              <a:t>的</a:t>
            </a:r>
            <a:r>
              <a:rPr sz="1800" dirty="0">
                <a:latin typeface="Arial"/>
                <a:cs typeface="Arial"/>
              </a:rPr>
              <a:t>World</a:t>
            </a:r>
            <a:r>
              <a:rPr sz="1800" spc="-70" dirty="0">
                <a:latin typeface="Arial"/>
                <a:cs typeface="Arial"/>
              </a:rPr>
              <a:t> </a:t>
            </a:r>
            <a:r>
              <a:rPr sz="1800" spc="5" dirty="0">
                <a:latin typeface="Arial"/>
                <a:cs typeface="Arial"/>
              </a:rPr>
              <a:t>Frame</a:t>
            </a:r>
            <a:r>
              <a:rPr sz="1800" dirty="0">
                <a:latin typeface="宋体"/>
                <a:cs typeface="宋体"/>
              </a:rPr>
              <a:t>模块固连。</a:t>
            </a:r>
            <a:endParaRPr sz="1800">
              <a:latin typeface="宋体"/>
              <a:cs typeface="宋体"/>
            </a:endParaRPr>
          </a:p>
          <a:p>
            <a:pPr marL="12700">
              <a:lnSpc>
                <a:spcPct val="100000"/>
              </a:lnSpc>
              <a:spcBef>
                <a:spcPts val="1225"/>
              </a:spcBef>
            </a:pPr>
            <a:r>
              <a:rPr sz="1800" dirty="0">
                <a:latin typeface="宋体"/>
                <a:cs typeface="宋体"/>
              </a:rPr>
              <a:t>为了构建完整的六自由</a:t>
            </a:r>
            <a:r>
              <a:rPr sz="1800" spc="5" dirty="0">
                <a:latin typeface="宋体"/>
                <a:cs typeface="宋体"/>
              </a:rPr>
              <a:t>度</a:t>
            </a:r>
            <a:r>
              <a:rPr sz="1800" spc="-5" dirty="0">
                <a:latin typeface="Arial"/>
                <a:cs typeface="Arial"/>
              </a:rPr>
              <a:t>KUKA</a:t>
            </a:r>
            <a:r>
              <a:rPr sz="1800" dirty="0">
                <a:latin typeface="宋体"/>
                <a:cs typeface="宋体"/>
              </a:rPr>
              <a:t>机器人仿真模型，需要</a:t>
            </a:r>
            <a:r>
              <a:rPr sz="1800" spc="5" dirty="0">
                <a:latin typeface="宋体"/>
                <a:cs typeface="宋体"/>
              </a:rPr>
              <a:t>对</a:t>
            </a:r>
            <a:r>
              <a:rPr sz="1800" spc="-35" dirty="0">
                <a:latin typeface="Arial"/>
                <a:cs typeface="Arial"/>
              </a:rPr>
              <a:t>MATLAB</a:t>
            </a:r>
            <a:r>
              <a:rPr sz="1800" dirty="0">
                <a:latin typeface="宋体"/>
                <a:cs typeface="宋体"/>
              </a:rPr>
              <a:t>自动构建的</a:t>
            </a:r>
            <a:endParaRPr sz="1800">
              <a:latin typeface="宋体"/>
              <a:cs typeface="宋体"/>
            </a:endParaRPr>
          </a:p>
          <a:p>
            <a:pPr marL="12700">
              <a:lnSpc>
                <a:spcPct val="100000"/>
              </a:lnSpc>
            </a:pPr>
            <a:r>
              <a:rPr sz="1800" dirty="0">
                <a:latin typeface="Arial"/>
                <a:cs typeface="Arial"/>
              </a:rPr>
              <a:t>SimMechanics</a:t>
            </a:r>
            <a:r>
              <a:rPr sz="1800" spc="-5" dirty="0">
                <a:latin typeface="宋体"/>
                <a:cs typeface="宋体"/>
              </a:rPr>
              <a:t>模型作修改。把重力加速度方向改</a:t>
            </a:r>
            <a:r>
              <a:rPr sz="1800" spc="5" dirty="0">
                <a:latin typeface="宋体"/>
                <a:cs typeface="宋体"/>
              </a:rPr>
              <a:t>为</a:t>
            </a:r>
            <a:r>
              <a:rPr sz="1800" spc="-10" dirty="0">
                <a:latin typeface="Arial"/>
                <a:cs typeface="Arial"/>
              </a:rPr>
              <a:t>-z</a:t>
            </a:r>
            <a:r>
              <a:rPr sz="1800" spc="-5" dirty="0">
                <a:latin typeface="宋体"/>
                <a:cs typeface="宋体"/>
              </a:rPr>
              <a:t>轴方向，即在</a:t>
            </a:r>
            <a:r>
              <a:rPr sz="1800" spc="-5" dirty="0">
                <a:latin typeface="Arial"/>
                <a:cs typeface="Arial"/>
              </a:rPr>
              <a:t>Mechanism</a:t>
            </a:r>
            <a:endParaRPr sz="1800">
              <a:latin typeface="Arial"/>
              <a:cs typeface="Arial"/>
            </a:endParaRPr>
          </a:p>
          <a:p>
            <a:pPr marL="12700" marR="10795">
              <a:lnSpc>
                <a:spcPct val="100000"/>
              </a:lnSpc>
            </a:pPr>
            <a:r>
              <a:rPr sz="1800" dirty="0">
                <a:latin typeface="Arial"/>
                <a:cs typeface="Arial"/>
              </a:rPr>
              <a:t>Configuration</a:t>
            </a:r>
            <a:r>
              <a:rPr sz="1800" dirty="0">
                <a:latin typeface="宋体"/>
                <a:cs typeface="宋体"/>
              </a:rPr>
              <a:t>模块中</a:t>
            </a:r>
            <a:r>
              <a:rPr sz="1800" spc="-10" dirty="0">
                <a:latin typeface="宋体"/>
                <a:cs typeface="宋体"/>
              </a:rPr>
              <a:t>将</a:t>
            </a:r>
            <a:r>
              <a:rPr sz="1800" spc="-5" dirty="0">
                <a:latin typeface="Arial"/>
                <a:cs typeface="Arial"/>
              </a:rPr>
              <a:t>Gravity</a:t>
            </a:r>
            <a:r>
              <a:rPr sz="1800" dirty="0">
                <a:latin typeface="宋体"/>
                <a:cs typeface="宋体"/>
              </a:rPr>
              <a:t>属性修改为</a:t>
            </a:r>
            <a:r>
              <a:rPr sz="1800" dirty="0">
                <a:latin typeface="Arial"/>
                <a:cs typeface="Arial"/>
              </a:rPr>
              <a:t>[0</a:t>
            </a:r>
            <a:r>
              <a:rPr sz="1800" spc="-65" dirty="0">
                <a:latin typeface="Arial"/>
                <a:cs typeface="Arial"/>
              </a:rPr>
              <a:t> </a:t>
            </a:r>
            <a:r>
              <a:rPr sz="1800" spc="-5" dirty="0">
                <a:latin typeface="Arial"/>
                <a:cs typeface="Arial"/>
              </a:rPr>
              <a:t>0</a:t>
            </a:r>
            <a:r>
              <a:rPr sz="1800" spc="-10" dirty="0">
                <a:latin typeface="Arial"/>
                <a:cs typeface="Arial"/>
              </a:rPr>
              <a:t> </a:t>
            </a:r>
            <a:r>
              <a:rPr sz="1800" dirty="0">
                <a:latin typeface="Arial"/>
                <a:cs typeface="Arial"/>
              </a:rPr>
              <a:t>-9.81]</a:t>
            </a:r>
            <a:r>
              <a:rPr sz="1800" dirty="0">
                <a:latin typeface="宋体"/>
                <a:cs typeface="宋体"/>
              </a:rPr>
              <a:t>。再按照本章前几节介绍的方 法，为机器人的</a:t>
            </a:r>
            <a:r>
              <a:rPr sz="1800" dirty="0">
                <a:latin typeface="Arial"/>
                <a:cs typeface="Arial"/>
              </a:rPr>
              <a:t>6</a:t>
            </a:r>
            <a:r>
              <a:rPr sz="1800" dirty="0">
                <a:latin typeface="宋体"/>
                <a:cs typeface="宋体"/>
              </a:rPr>
              <a:t>个转动副添加驱动力矩和控制器，从而建立完整</a:t>
            </a:r>
            <a:r>
              <a:rPr sz="1800" spc="10" dirty="0">
                <a:latin typeface="宋体"/>
                <a:cs typeface="宋体"/>
              </a:rPr>
              <a:t>的</a:t>
            </a:r>
            <a:r>
              <a:rPr sz="1800" spc="-5" dirty="0">
                <a:latin typeface="Arial"/>
                <a:cs typeface="Arial"/>
              </a:rPr>
              <a:t>KUKA</a:t>
            </a:r>
            <a:r>
              <a:rPr sz="1800" dirty="0">
                <a:latin typeface="宋体"/>
                <a:cs typeface="宋体"/>
              </a:rPr>
              <a:t>机器人</a:t>
            </a:r>
            <a:endParaRPr sz="1800">
              <a:latin typeface="宋体"/>
              <a:cs typeface="宋体"/>
            </a:endParaRPr>
          </a:p>
          <a:p>
            <a:pPr marL="12700">
              <a:lnSpc>
                <a:spcPct val="100000"/>
              </a:lnSpc>
            </a:pPr>
            <a:r>
              <a:rPr sz="1800" dirty="0">
                <a:latin typeface="Arial"/>
                <a:cs typeface="Arial"/>
              </a:rPr>
              <a:t>SimMechanics</a:t>
            </a:r>
            <a:r>
              <a:rPr sz="1800" spc="-5" dirty="0">
                <a:latin typeface="宋体"/>
                <a:cs typeface="宋体"/>
              </a:rPr>
              <a:t>模型。</a:t>
            </a:r>
            <a:endParaRPr sz="1800">
              <a:latin typeface="宋体"/>
              <a:cs typeface="宋体"/>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04594" y="353695"/>
            <a:ext cx="5737225"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a:cs typeface="Arial"/>
              </a:rPr>
              <a:t>SimM</a:t>
            </a:r>
            <a:r>
              <a:rPr sz="3600" spc="-20" dirty="0">
                <a:latin typeface="Arial"/>
                <a:cs typeface="Arial"/>
              </a:rPr>
              <a:t>e</a:t>
            </a:r>
            <a:r>
              <a:rPr sz="3600" spc="-5" dirty="0">
                <a:latin typeface="Arial"/>
                <a:cs typeface="Arial"/>
              </a:rPr>
              <a:t>ch</a:t>
            </a:r>
            <a:r>
              <a:rPr sz="3600" spc="-25" dirty="0">
                <a:latin typeface="Arial"/>
                <a:cs typeface="Arial"/>
              </a:rPr>
              <a:t>a</a:t>
            </a:r>
            <a:r>
              <a:rPr sz="3600" spc="-5" dirty="0">
                <a:latin typeface="Arial"/>
                <a:cs typeface="Arial"/>
              </a:rPr>
              <a:t>n</a:t>
            </a:r>
            <a:r>
              <a:rPr sz="3600" spc="-25" dirty="0">
                <a:latin typeface="Arial"/>
                <a:cs typeface="Arial"/>
              </a:rPr>
              <a:t>i</a:t>
            </a:r>
            <a:r>
              <a:rPr sz="3600" dirty="0">
                <a:latin typeface="Arial"/>
                <a:cs typeface="Arial"/>
              </a:rPr>
              <a:t>c</a:t>
            </a:r>
            <a:r>
              <a:rPr sz="3600" spc="5" dirty="0">
                <a:latin typeface="Arial"/>
                <a:cs typeface="Arial"/>
              </a:rPr>
              <a:t>s</a:t>
            </a:r>
            <a:r>
              <a:rPr sz="3600" dirty="0">
                <a:latin typeface="华文新魏"/>
                <a:cs typeface="华文新魏"/>
              </a:rPr>
              <a:t>机械系统仿真</a:t>
            </a:r>
            <a:endParaRPr sz="3600">
              <a:latin typeface="华文新魏"/>
              <a:cs typeface="华文新魏"/>
            </a:endParaRPr>
          </a:p>
        </p:txBody>
      </p:sp>
      <p:sp>
        <p:nvSpPr>
          <p:cNvPr id="3" name="object 3"/>
          <p:cNvSpPr txBox="1"/>
          <p:nvPr/>
        </p:nvSpPr>
        <p:spPr>
          <a:xfrm>
            <a:off x="563067" y="1150112"/>
            <a:ext cx="5518785" cy="453390"/>
          </a:xfrm>
          <a:prstGeom prst="rect">
            <a:avLst/>
          </a:prstGeom>
        </p:spPr>
        <p:txBody>
          <a:bodyPr vert="horz" wrap="square" lIns="0" tIns="13335" rIns="0" bIns="0" rtlCol="0">
            <a:spAutoFit/>
          </a:bodyPr>
          <a:lstStyle/>
          <a:p>
            <a:pPr marL="12700">
              <a:lnSpc>
                <a:spcPct val="100000"/>
              </a:lnSpc>
              <a:spcBef>
                <a:spcPts val="105"/>
              </a:spcBef>
            </a:pPr>
            <a:r>
              <a:rPr sz="2800" b="1" dirty="0">
                <a:solidFill>
                  <a:srgbClr val="333399"/>
                </a:solidFill>
                <a:latin typeface="Times New Roman"/>
                <a:cs typeface="Times New Roman"/>
              </a:rPr>
              <a:t>SimMechanics</a:t>
            </a:r>
            <a:r>
              <a:rPr sz="2800" b="1" spc="15" dirty="0">
                <a:solidFill>
                  <a:srgbClr val="333399"/>
                </a:solidFill>
                <a:latin typeface="宋体"/>
                <a:cs typeface="宋体"/>
              </a:rPr>
              <a:t>平</a:t>
            </a:r>
            <a:r>
              <a:rPr sz="2800" b="1" spc="-5" dirty="0">
                <a:solidFill>
                  <a:srgbClr val="333399"/>
                </a:solidFill>
                <a:latin typeface="宋体"/>
                <a:cs typeface="宋体"/>
              </a:rPr>
              <a:t>台与</a:t>
            </a:r>
            <a:r>
              <a:rPr sz="2800" b="1" spc="-10" dirty="0">
                <a:solidFill>
                  <a:srgbClr val="333399"/>
                </a:solidFill>
                <a:latin typeface="Times New Roman"/>
                <a:cs typeface="Times New Roman"/>
              </a:rPr>
              <a:t>CAD</a:t>
            </a:r>
            <a:r>
              <a:rPr sz="2800" b="1" spc="15" dirty="0">
                <a:solidFill>
                  <a:srgbClr val="333399"/>
                </a:solidFill>
                <a:latin typeface="宋体"/>
                <a:cs typeface="宋体"/>
              </a:rPr>
              <a:t>软件</a:t>
            </a:r>
            <a:r>
              <a:rPr sz="2800" b="1" spc="-5" dirty="0">
                <a:solidFill>
                  <a:srgbClr val="333399"/>
                </a:solidFill>
                <a:latin typeface="宋体"/>
                <a:cs typeface="宋体"/>
              </a:rPr>
              <a:t>关联</a:t>
            </a:r>
            <a:endParaRPr sz="2800">
              <a:latin typeface="宋体"/>
              <a:cs typeface="宋体"/>
            </a:endParaRPr>
          </a:p>
        </p:txBody>
      </p:sp>
      <p:sp>
        <p:nvSpPr>
          <p:cNvPr id="4" name="object 4"/>
          <p:cNvSpPr/>
          <p:nvPr/>
        </p:nvSpPr>
        <p:spPr>
          <a:xfrm>
            <a:off x="484631" y="2042160"/>
            <a:ext cx="2103120" cy="11887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644896" y="2042160"/>
            <a:ext cx="3209544" cy="238963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84631" y="4005071"/>
            <a:ext cx="4828032" cy="14965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663184" y="4654296"/>
            <a:ext cx="3191256" cy="1493519"/>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8832" y="353695"/>
            <a:ext cx="4468495" cy="574040"/>
          </a:xfrm>
          <a:prstGeom prst="rect">
            <a:avLst/>
          </a:prstGeom>
        </p:spPr>
        <p:txBody>
          <a:bodyPr vert="horz" wrap="square" lIns="0" tIns="12700" rIns="0" bIns="0" rtlCol="0">
            <a:spAutoFit/>
          </a:bodyPr>
          <a:lstStyle/>
          <a:p>
            <a:pPr marL="12700">
              <a:lnSpc>
                <a:spcPct val="100000"/>
              </a:lnSpc>
              <a:spcBef>
                <a:spcPts val="100"/>
              </a:spcBef>
            </a:pPr>
            <a:r>
              <a:rPr spc="-5" dirty="0"/>
              <a:t>Mat</a:t>
            </a:r>
            <a:r>
              <a:rPr spc="-20" dirty="0"/>
              <a:t>h</a:t>
            </a:r>
            <a:r>
              <a:rPr spc="-5" dirty="0"/>
              <a:t>em</a:t>
            </a:r>
            <a:r>
              <a:rPr spc="-25" dirty="0"/>
              <a:t>a</a:t>
            </a:r>
            <a:r>
              <a:rPr spc="-5" dirty="0"/>
              <a:t>tic</a:t>
            </a:r>
            <a:r>
              <a:rPr spc="-10" dirty="0"/>
              <a:t>a</a:t>
            </a:r>
            <a:r>
              <a:rPr dirty="0">
                <a:latin typeface="华文新魏"/>
                <a:cs typeface="华文新魏"/>
              </a:rPr>
              <a:t>符号计算</a:t>
            </a:r>
          </a:p>
        </p:txBody>
      </p:sp>
      <p:sp>
        <p:nvSpPr>
          <p:cNvPr id="3" name="object 3"/>
          <p:cNvSpPr txBox="1"/>
          <p:nvPr/>
        </p:nvSpPr>
        <p:spPr>
          <a:xfrm>
            <a:off x="563067" y="1150112"/>
            <a:ext cx="8286115" cy="5262245"/>
          </a:xfrm>
          <a:prstGeom prst="rect">
            <a:avLst/>
          </a:prstGeom>
        </p:spPr>
        <p:txBody>
          <a:bodyPr vert="horz" wrap="square" lIns="0" tIns="13335" rIns="0" bIns="0" rtlCol="0">
            <a:spAutoFit/>
          </a:bodyPr>
          <a:lstStyle/>
          <a:p>
            <a:pPr marL="12700">
              <a:lnSpc>
                <a:spcPct val="100000"/>
              </a:lnSpc>
              <a:spcBef>
                <a:spcPts val="105"/>
              </a:spcBef>
            </a:pPr>
            <a:r>
              <a:rPr sz="2800" b="1" spc="-40" dirty="0">
                <a:solidFill>
                  <a:srgbClr val="333399"/>
                </a:solidFill>
                <a:latin typeface="Times New Roman"/>
                <a:cs typeface="Times New Roman"/>
              </a:rPr>
              <a:t>MATLAB</a:t>
            </a:r>
            <a:r>
              <a:rPr sz="2800" b="1" spc="-5" dirty="0">
                <a:solidFill>
                  <a:srgbClr val="333399"/>
                </a:solidFill>
                <a:latin typeface="Times New Roman"/>
                <a:cs typeface="Times New Roman"/>
              </a:rPr>
              <a:t> </a:t>
            </a:r>
            <a:r>
              <a:rPr sz="2800" b="1" dirty="0">
                <a:solidFill>
                  <a:srgbClr val="333399"/>
                </a:solidFill>
                <a:latin typeface="Times New Roman"/>
                <a:cs typeface="Times New Roman"/>
              </a:rPr>
              <a:t>/</a:t>
            </a:r>
            <a:r>
              <a:rPr sz="2800" b="1" spc="-25" dirty="0">
                <a:solidFill>
                  <a:srgbClr val="333399"/>
                </a:solidFill>
                <a:latin typeface="Times New Roman"/>
                <a:cs typeface="Times New Roman"/>
              </a:rPr>
              <a:t> </a:t>
            </a:r>
            <a:r>
              <a:rPr sz="2800" b="1" spc="-5" dirty="0">
                <a:solidFill>
                  <a:srgbClr val="333399"/>
                </a:solidFill>
                <a:latin typeface="Times New Roman"/>
                <a:cs typeface="Times New Roman"/>
              </a:rPr>
              <a:t>MuPad</a:t>
            </a:r>
            <a:r>
              <a:rPr sz="2800" b="1" spc="5" dirty="0">
                <a:solidFill>
                  <a:srgbClr val="333399"/>
                </a:solidFill>
                <a:latin typeface="Times New Roman"/>
                <a:cs typeface="Times New Roman"/>
              </a:rPr>
              <a:t> </a:t>
            </a:r>
            <a:r>
              <a:rPr sz="2800" b="1" spc="15" dirty="0">
                <a:solidFill>
                  <a:srgbClr val="333399"/>
                </a:solidFill>
                <a:latin typeface="宋体"/>
                <a:cs typeface="宋体"/>
              </a:rPr>
              <a:t>符号计算</a:t>
            </a:r>
            <a:r>
              <a:rPr sz="2800" b="1" spc="-5" dirty="0">
                <a:solidFill>
                  <a:srgbClr val="333399"/>
                </a:solidFill>
                <a:latin typeface="宋体"/>
                <a:cs typeface="宋体"/>
              </a:rPr>
              <a:t>的</a:t>
            </a:r>
            <a:r>
              <a:rPr sz="2800" b="1" spc="20" dirty="0">
                <a:solidFill>
                  <a:srgbClr val="333399"/>
                </a:solidFill>
                <a:latin typeface="宋体"/>
                <a:cs typeface="宋体"/>
              </a:rPr>
              <a:t>不</a:t>
            </a:r>
            <a:r>
              <a:rPr sz="2800" b="1" spc="-5" dirty="0">
                <a:solidFill>
                  <a:srgbClr val="333399"/>
                </a:solidFill>
                <a:latin typeface="宋体"/>
                <a:cs typeface="宋体"/>
              </a:rPr>
              <a:t>足之处</a:t>
            </a:r>
            <a:endParaRPr sz="2800">
              <a:latin typeface="宋体"/>
              <a:cs typeface="宋体"/>
            </a:endParaRPr>
          </a:p>
          <a:p>
            <a:pPr marL="38100" marR="5080">
              <a:lnSpc>
                <a:spcPct val="100000"/>
              </a:lnSpc>
              <a:spcBef>
                <a:spcPts val="1785"/>
              </a:spcBef>
            </a:pPr>
            <a:r>
              <a:rPr sz="1800" dirty="0">
                <a:latin typeface="宋体"/>
                <a:cs typeface="宋体"/>
              </a:rPr>
              <a:t>对于</a:t>
            </a:r>
            <a:r>
              <a:rPr sz="1800" dirty="0">
                <a:latin typeface="Arial"/>
                <a:cs typeface="Arial"/>
              </a:rPr>
              <a:t>3</a:t>
            </a:r>
            <a:r>
              <a:rPr sz="1800" dirty="0">
                <a:latin typeface="宋体"/>
                <a:cs typeface="宋体"/>
              </a:rPr>
              <a:t>自由度平面机械臂位置反解问题</a:t>
            </a:r>
            <a:r>
              <a:rPr sz="1800" spc="5" dirty="0">
                <a:latin typeface="宋体"/>
                <a:cs typeface="宋体"/>
              </a:rPr>
              <a:t>，</a:t>
            </a:r>
            <a:r>
              <a:rPr sz="1800" dirty="0">
                <a:latin typeface="宋体"/>
                <a:cs typeface="宋体"/>
              </a:rPr>
              <a:t>若</a:t>
            </a:r>
            <a:r>
              <a:rPr sz="1800" dirty="0">
                <a:latin typeface="Arial"/>
                <a:cs typeface="Arial"/>
              </a:rPr>
              <a:t>L1</a:t>
            </a:r>
            <a:r>
              <a:rPr sz="1800" dirty="0">
                <a:latin typeface="宋体"/>
                <a:cs typeface="宋体"/>
              </a:rPr>
              <a:t>、</a:t>
            </a:r>
            <a:r>
              <a:rPr sz="1800" dirty="0">
                <a:latin typeface="Arial"/>
                <a:cs typeface="Arial"/>
              </a:rPr>
              <a:t>L2</a:t>
            </a:r>
            <a:r>
              <a:rPr sz="1800" spc="-25" dirty="0">
                <a:latin typeface="宋体"/>
                <a:cs typeface="宋体"/>
              </a:rPr>
              <a:t>、</a:t>
            </a:r>
            <a:r>
              <a:rPr sz="1800" dirty="0">
                <a:latin typeface="Arial"/>
                <a:cs typeface="Arial"/>
              </a:rPr>
              <a:t>L3</a:t>
            </a:r>
            <a:r>
              <a:rPr sz="1800" dirty="0">
                <a:latin typeface="宋体"/>
                <a:cs typeface="宋体"/>
              </a:rPr>
              <a:t>表示</a:t>
            </a:r>
            <a:r>
              <a:rPr sz="1800" spc="-20" dirty="0">
                <a:latin typeface="宋体"/>
                <a:cs typeface="宋体"/>
              </a:rPr>
              <a:t>机</a:t>
            </a:r>
            <a:r>
              <a:rPr sz="1800" dirty="0">
                <a:latin typeface="宋体"/>
                <a:cs typeface="宋体"/>
              </a:rPr>
              <a:t>器人</a:t>
            </a:r>
            <a:r>
              <a:rPr sz="1800" spc="5" dirty="0">
                <a:latin typeface="宋体"/>
                <a:cs typeface="宋体"/>
              </a:rPr>
              <a:t>连</a:t>
            </a:r>
            <a:r>
              <a:rPr sz="1800" spc="-10" dirty="0">
                <a:latin typeface="宋体"/>
                <a:cs typeface="宋体"/>
              </a:rPr>
              <a:t>杆</a:t>
            </a:r>
            <a:r>
              <a:rPr sz="1800" dirty="0">
                <a:latin typeface="Arial"/>
                <a:cs typeface="Arial"/>
              </a:rPr>
              <a:t>1</a:t>
            </a:r>
            <a:r>
              <a:rPr sz="1800" dirty="0">
                <a:latin typeface="宋体"/>
                <a:cs typeface="宋体"/>
              </a:rPr>
              <a:t>、连杆</a:t>
            </a:r>
            <a:r>
              <a:rPr sz="1800" dirty="0">
                <a:latin typeface="Arial"/>
                <a:cs typeface="Arial"/>
              </a:rPr>
              <a:t>2</a:t>
            </a:r>
            <a:r>
              <a:rPr sz="1800" dirty="0">
                <a:latin typeface="宋体"/>
                <a:cs typeface="宋体"/>
              </a:rPr>
              <a:t>、 连杆</a:t>
            </a:r>
            <a:r>
              <a:rPr sz="1800" dirty="0">
                <a:latin typeface="Arial"/>
                <a:cs typeface="Arial"/>
              </a:rPr>
              <a:t>3</a:t>
            </a:r>
            <a:r>
              <a:rPr sz="1800" dirty="0">
                <a:latin typeface="宋体"/>
                <a:cs typeface="宋体"/>
              </a:rPr>
              <a:t>（从转动副</a:t>
            </a:r>
            <a:r>
              <a:rPr sz="1800" dirty="0">
                <a:latin typeface="Arial"/>
                <a:cs typeface="Arial"/>
              </a:rPr>
              <a:t>3</a:t>
            </a:r>
            <a:r>
              <a:rPr sz="1800" dirty="0">
                <a:latin typeface="宋体"/>
                <a:cs typeface="宋体"/>
              </a:rPr>
              <a:t>的轴线到末端执行器的几何中心）的长度</a:t>
            </a:r>
            <a:r>
              <a:rPr sz="1800" spc="5" dirty="0">
                <a:latin typeface="宋体"/>
                <a:cs typeface="宋体"/>
              </a:rPr>
              <a:t>，</a:t>
            </a:r>
            <a:r>
              <a:rPr sz="1800" spc="5" dirty="0">
                <a:latin typeface="Arial"/>
                <a:cs typeface="Arial"/>
              </a:rPr>
              <a:t>q1</a:t>
            </a:r>
            <a:r>
              <a:rPr sz="1800" dirty="0">
                <a:latin typeface="宋体"/>
                <a:cs typeface="宋体"/>
              </a:rPr>
              <a:t>、</a:t>
            </a:r>
            <a:r>
              <a:rPr sz="1800" dirty="0">
                <a:latin typeface="Arial"/>
                <a:cs typeface="Arial"/>
              </a:rPr>
              <a:t>q2</a:t>
            </a:r>
            <a:r>
              <a:rPr sz="1800" dirty="0">
                <a:latin typeface="宋体"/>
                <a:cs typeface="宋体"/>
              </a:rPr>
              <a:t>、</a:t>
            </a:r>
            <a:r>
              <a:rPr sz="1800" dirty="0">
                <a:latin typeface="Arial"/>
                <a:cs typeface="Arial"/>
              </a:rPr>
              <a:t>q3</a:t>
            </a:r>
            <a:r>
              <a:rPr sz="1800" dirty="0">
                <a:latin typeface="宋体"/>
                <a:cs typeface="宋体"/>
              </a:rPr>
              <a:t>表示机 </a:t>
            </a:r>
            <a:r>
              <a:rPr sz="1800" spc="-5" dirty="0">
                <a:latin typeface="宋体"/>
                <a:cs typeface="宋体"/>
              </a:rPr>
              <a:t>器人关</a:t>
            </a:r>
            <a:r>
              <a:rPr sz="1800" dirty="0">
                <a:latin typeface="宋体"/>
                <a:cs typeface="宋体"/>
              </a:rPr>
              <a:t>节</a:t>
            </a:r>
            <a:r>
              <a:rPr sz="1800" spc="5" dirty="0">
                <a:latin typeface="Arial"/>
                <a:cs typeface="Arial"/>
              </a:rPr>
              <a:t>1</a:t>
            </a:r>
            <a:r>
              <a:rPr sz="1800" spc="-5" dirty="0">
                <a:latin typeface="宋体"/>
                <a:cs typeface="宋体"/>
              </a:rPr>
              <a:t>、关节</a:t>
            </a:r>
            <a:r>
              <a:rPr sz="1800" spc="5" dirty="0">
                <a:latin typeface="Arial"/>
                <a:cs typeface="Arial"/>
              </a:rPr>
              <a:t>2</a:t>
            </a:r>
            <a:r>
              <a:rPr sz="1800" spc="-5" dirty="0">
                <a:latin typeface="宋体"/>
                <a:cs typeface="宋体"/>
              </a:rPr>
              <a:t>、关节</a:t>
            </a:r>
            <a:r>
              <a:rPr sz="1800" spc="5" dirty="0">
                <a:latin typeface="Arial"/>
                <a:cs typeface="Arial"/>
              </a:rPr>
              <a:t>3</a:t>
            </a:r>
            <a:r>
              <a:rPr sz="1800" dirty="0">
                <a:latin typeface="宋体"/>
                <a:cs typeface="宋体"/>
              </a:rPr>
              <a:t>的转角</a:t>
            </a:r>
            <a:r>
              <a:rPr sz="1800" spc="-25" dirty="0">
                <a:latin typeface="宋体"/>
                <a:cs typeface="宋体"/>
              </a:rPr>
              <a:t>，</a:t>
            </a:r>
            <a:r>
              <a:rPr sz="1800" spc="-25" dirty="0">
                <a:latin typeface="Arial"/>
                <a:cs typeface="Arial"/>
              </a:rPr>
              <a:t>x</a:t>
            </a:r>
            <a:r>
              <a:rPr sz="1800" dirty="0">
                <a:latin typeface="宋体"/>
                <a:cs typeface="宋体"/>
              </a:rPr>
              <a:t>和</a:t>
            </a:r>
            <a:r>
              <a:rPr sz="1800" spc="-15" dirty="0">
                <a:latin typeface="Arial"/>
                <a:cs typeface="Arial"/>
              </a:rPr>
              <a:t>y</a:t>
            </a:r>
            <a:r>
              <a:rPr sz="1800" spc="-5" dirty="0">
                <a:latin typeface="宋体"/>
                <a:cs typeface="宋体"/>
              </a:rPr>
              <a:t>表示机器人末端执行器的指定位置，</a:t>
            </a:r>
            <a:endParaRPr sz="1800">
              <a:latin typeface="宋体"/>
              <a:cs typeface="宋体"/>
            </a:endParaRPr>
          </a:p>
          <a:p>
            <a:pPr marL="38100" marR="892810">
              <a:lnSpc>
                <a:spcPts val="2140"/>
              </a:lnSpc>
              <a:spcBef>
                <a:spcPts val="90"/>
              </a:spcBef>
            </a:pPr>
            <a:r>
              <a:rPr sz="1800" dirty="0">
                <a:latin typeface="Arial"/>
                <a:cs typeface="Arial"/>
              </a:rPr>
              <a:t>t</a:t>
            </a:r>
            <a:r>
              <a:rPr sz="1800" spc="5" dirty="0">
                <a:latin typeface="Arial"/>
                <a:cs typeface="Arial"/>
              </a:rPr>
              <a:t>h</a:t>
            </a:r>
            <a:r>
              <a:rPr sz="1800" dirty="0">
                <a:latin typeface="Arial"/>
                <a:cs typeface="Arial"/>
              </a:rPr>
              <a:t>et</a:t>
            </a:r>
            <a:r>
              <a:rPr sz="1800" spc="10" dirty="0">
                <a:latin typeface="Arial"/>
                <a:cs typeface="Arial"/>
              </a:rPr>
              <a:t>a</a:t>
            </a:r>
            <a:r>
              <a:rPr sz="1800" dirty="0">
                <a:latin typeface="宋体"/>
                <a:cs typeface="宋体"/>
              </a:rPr>
              <a:t>表示机器人末端执行器的指定姿态，</a:t>
            </a:r>
            <a:r>
              <a:rPr sz="1800" spc="5" dirty="0">
                <a:latin typeface="宋体"/>
                <a:cs typeface="宋体"/>
              </a:rPr>
              <a:t>则</a:t>
            </a: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符号计算程序如下：  </a:t>
            </a:r>
            <a:r>
              <a:rPr sz="1800" dirty="0">
                <a:latin typeface="Arial"/>
                <a:cs typeface="Arial"/>
              </a:rPr>
              <a:t>syms L1 L2 L3 q1 q2 q3 x y</a:t>
            </a:r>
            <a:r>
              <a:rPr sz="1800" spc="-95" dirty="0">
                <a:latin typeface="Arial"/>
                <a:cs typeface="Arial"/>
              </a:rPr>
              <a:t> </a:t>
            </a:r>
            <a:r>
              <a:rPr sz="1800" dirty="0">
                <a:latin typeface="Arial"/>
                <a:cs typeface="Arial"/>
              </a:rPr>
              <a:t>theta</a:t>
            </a:r>
            <a:endParaRPr sz="1800">
              <a:latin typeface="Arial"/>
              <a:cs typeface="Arial"/>
            </a:endParaRPr>
          </a:p>
          <a:p>
            <a:pPr marL="38100" marR="1914525">
              <a:lnSpc>
                <a:spcPts val="2160"/>
              </a:lnSpc>
            </a:pPr>
            <a:r>
              <a:rPr sz="1800" dirty="0">
                <a:latin typeface="Arial"/>
                <a:cs typeface="Arial"/>
              </a:rPr>
              <a:t>eqn1 = x == L1 * cos(q1) + L2 * cos(q1 + q2) + L3 *</a:t>
            </a:r>
            <a:r>
              <a:rPr sz="1800" spc="-240" dirty="0">
                <a:latin typeface="Arial"/>
                <a:cs typeface="Arial"/>
              </a:rPr>
              <a:t> </a:t>
            </a:r>
            <a:r>
              <a:rPr sz="1800" dirty="0">
                <a:latin typeface="Arial"/>
                <a:cs typeface="Arial"/>
              </a:rPr>
              <a:t>cos(theta);  eqn2 = y == L1 </a:t>
            </a:r>
            <a:r>
              <a:rPr sz="1800" spc="-5" dirty="0">
                <a:latin typeface="Arial"/>
                <a:cs typeface="Arial"/>
              </a:rPr>
              <a:t>* </a:t>
            </a:r>
            <a:r>
              <a:rPr sz="1800" dirty="0">
                <a:latin typeface="Arial"/>
                <a:cs typeface="Arial"/>
              </a:rPr>
              <a:t>sin(q1) + L2 </a:t>
            </a:r>
            <a:r>
              <a:rPr sz="1800" spc="-5" dirty="0">
                <a:latin typeface="Arial"/>
                <a:cs typeface="Arial"/>
              </a:rPr>
              <a:t>* </a:t>
            </a:r>
            <a:r>
              <a:rPr sz="1800" dirty="0">
                <a:latin typeface="Arial"/>
                <a:cs typeface="Arial"/>
              </a:rPr>
              <a:t>sin(q1 + q2) + L3 </a:t>
            </a:r>
            <a:r>
              <a:rPr sz="1800" spc="-5" dirty="0">
                <a:latin typeface="Arial"/>
                <a:cs typeface="Arial"/>
              </a:rPr>
              <a:t>* </a:t>
            </a:r>
            <a:r>
              <a:rPr sz="1800" dirty="0">
                <a:latin typeface="Arial"/>
                <a:cs typeface="Arial"/>
              </a:rPr>
              <a:t>sin(theta);  eqn3 = theta == q1 + q2 +</a:t>
            </a:r>
            <a:r>
              <a:rPr sz="1800" spc="-140" dirty="0">
                <a:latin typeface="Arial"/>
                <a:cs typeface="Arial"/>
              </a:rPr>
              <a:t> </a:t>
            </a:r>
            <a:r>
              <a:rPr sz="1800" dirty="0">
                <a:latin typeface="Arial"/>
                <a:cs typeface="Arial"/>
              </a:rPr>
              <a:t>q3;</a:t>
            </a:r>
            <a:endParaRPr sz="1800">
              <a:latin typeface="Arial"/>
              <a:cs typeface="Arial"/>
            </a:endParaRPr>
          </a:p>
          <a:p>
            <a:pPr marL="38100">
              <a:lnSpc>
                <a:spcPts val="2095"/>
              </a:lnSpc>
            </a:pPr>
            <a:r>
              <a:rPr sz="1800" dirty="0">
                <a:latin typeface="Arial"/>
                <a:cs typeface="Arial"/>
              </a:rPr>
              <a:t>[q1, q2, q3] = solve(eqn1, eqn2, eqn3, q1, q2,</a:t>
            </a:r>
            <a:r>
              <a:rPr sz="1800" spc="-254" dirty="0">
                <a:latin typeface="Arial"/>
                <a:cs typeface="Arial"/>
              </a:rPr>
              <a:t> </a:t>
            </a:r>
            <a:r>
              <a:rPr sz="1800" dirty="0">
                <a:latin typeface="Arial"/>
                <a:cs typeface="Arial"/>
              </a:rPr>
              <a:t>q3)</a:t>
            </a:r>
            <a:endParaRPr sz="1800">
              <a:latin typeface="Arial"/>
              <a:cs typeface="Arial"/>
            </a:endParaRPr>
          </a:p>
          <a:p>
            <a:pPr marL="38100">
              <a:lnSpc>
                <a:spcPct val="100000"/>
              </a:lnSpc>
              <a:spcBef>
                <a:spcPts val="1560"/>
              </a:spcBef>
            </a:pPr>
            <a:r>
              <a:rPr sz="1800" dirty="0">
                <a:latin typeface="宋体"/>
                <a:cs typeface="宋体"/>
              </a:rPr>
              <a:t>需要注意的是，上述程序在</a:t>
            </a:r>
            <a:r>
              <a:rPr sz="1800" spc="-35" dirty="0">
                <a:latin typeface="Arial"/>
                <a:cs typeface="Arial"/>
              </a:rPr>
              <a:t>MATLAB</a:t>
            </a:r>
            <a:r>
              <a:rPr sz="1800" dirty="0">
                <a:latin typeface="宋体"/>
                <a:cs typeface="宋体"/>
              </a:rPr>
              <a:t>或者</a:t>
            </a:r>
            <a:r>
              <a:rPr sz="1800" spc="-5" dirty="0">
                <a:latin typeface="Arial"/>
                <a:cs typeface="Arial"/>
              </a:rPr>
              <a:t>MuPad</a:t>
            </a:r>
            <a:r>
              <a:rPr sz="1800" dirty="0">
                <a:latin typeface="宋体"/>
                <a:cs typeface="宋体"/>
              </a:rPr>
              <a:t>中都不容易求解。需要对方程做</a:t>
            </a:r>
            <a:endParaRPr sz="1800">
              <a:latin typeface="宋体"/>
              <a:cs typeface="宋体"/>
            </a:endParaRPr>
          </a:p>
          <a:p>
            <a:pPr marL="38100" marR="4874260">
              <a:lnSpc>
                <a:spcPct val="99500"/>
              </a:lnSpc>
              <a:spcBef>
                <a:spcPts val="10"/>
              </a:spcBef>
            </a:pPr>
            <a:r>
              <a:rPr sz="1800" spc="-5" dirty="0">
                <a:latin typeface="宋体"/>
                <a:cs typeface="宋体"/>
              </a:rPr>
              <a:t>些改动，便</a:t>
            </a:r>
            <a:r>
              <a:rPr sz="1800" dirty="0">
                <a:latin typeface="宋体"/>
                <a:cs typeface="宋体"/>
              </a:rPr>
              <a:t>于</a:t>
            </a:r>
            <a:r>
              <a:rPr sz="1800" spc="-35" dirty="0">
                <a:latin typeface="Arial"/>
                <a:cs typeface="Arial"/>
              </a:rPr>
              <a:t>MATLAB</a:t>
            </a:r>
            <a:r>
              <a:rPr sz="1800" spc="-5" dirty="0">
                <a:latin typeface="宋体"/>
                <a:cs typeface="宋体"/>
              </a:rPr>
              <a:t>求解：  </a:t>
            </a:r>
            <a:r>
              <a:rPr sz="1800" dirty="0">
                <a:latin typeface="Arial"/>
                <a:cs typeface="Arial"/>
              </a:rPr>
              <a:t>syms q1 q2 q3 L1 L2 L3 x y</a:t>
            </a:r>
            <a:r>
              <a:rPr sz="1800" spc="-145" dirty="0">
                <a:latin typeface="Arial"/>
                <a:cs typeface="Arial"/>
              </a:rPr>
              <a:t> </a:t>
            </a:r>
            <a:r>
              <a:rPr sz="1800" dirty="0">
                <a:latin typeface="Arial"/>
                <a:cs typeface="Arial"/>
              </a:rPr>
              <a:t>theta  syms </a:t>
            </a:r>
            <a:r>
              <a:rPr sz="1800" spc="-5" dirty="0">
                <a:latin typeface="Arial"/>
                <a:cs typeface="Arial"/>
              </a:rPr>
              <a:t>u</a:t>
            </a:r>
            <a:r>
              <a:rPr sz="1800" spc="-30" dirty="0">
                <a:latin typeface="Arial"/>
                <a:cs typeface="Arial"/>
              </a:rPr>
              <a:t> </a:t>
            </a:r>
            <a:r>
              <a:rPr sz="1800" dirty="0">
                <a:latin typeface="Arial"/>
                <a:cs typeface="Arial"/>
              </a:rPr>
              <a:t>v</a:t>
            </a:r>
            <a:endParaRPr sz="1800">
              <a:latin typeface="Arial"/>
              <a:cs typeface="Arial"/>
            </a:endParaRPr>
          </a:p>
          <a:p>
            <a:pPr marL="38100" marR="693420">
              <a:lnSpc>
                <a:spcPct val="99500"/>
              </a:lnSpc>
              <a:spcBef>
                <a:spcPts val="35"/>
              </a:spcBef>
              <a:tabLst>
                <a:tab pos="4739640" algn="l"/>
              </a:tabLst>
            </a:pPr>
            <a:r>
              <a:rPr sz="1800" dirty="0">
                <a:latin typeface="Arial"/>
                <a:cs typeface="Arial"/>
              </a:rPr>
              <a:t>eqn1</a:t>
            </a:r>
            <a:r>
              <a:rPr sz="1800" spc="-20"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L1</a:t>
            </a:r>
            <a:r>
              <a:rPr sz="1800" spc="-20" dirty="0">
                <a:latin typeface="Arial"/>
                <a:cs typeface="Arial"/>
              </a:rPr>
              <a:t> </a:t>
            </a:r>
            <a:r>
              <a:rPr sz="1800" dirty="0">
                <a:latin typeface="Arial"/>
                <a:cs typeface="Arial"/>
              </a:rPr>
              <a:t>* cos(q1)</a:t>
            </a:r>
            <a:r>
              <a:rPr sz="1800" spc="-45"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L2</a:t>
            </a:r>
            <a:r>
              <a:rPr sz="1800" spc="-20" dirty="0">
                <a:latin typeface="Arial"/>
                <a:cs typeface="Arial"/>
              </a:rPr>
              <a:t> </a:t>
            </a:r>
            <a:r>
              <a:rPr sz="1800" dirty="0">
                <a:latin typeface="Arial"/>
                <a:cs typeface="Arial"/>
              </a:rPr>
              <a:t>* cos(q1</a:t>
            </a:r>
            <a:r>
              <a:rPr sz="1800" spc="-45"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q2)</a:t>
            </a:r>
            <a:r>
              <a:rPr sz="1800" spc="-25"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u;</a:t>
            </a:r>
            <a:r>
              <a:rPr sz="1800" spc="480" dirty="0">
                <a:latin typeface="Arial"/>
                <a:cs typeface="Arial"/>
              </a:rPr>
              <a:t> </a:t>
            </a:r>
            <a:r>
              <a:rPr sz="1800" spc="65" dirty="0">
                <a:latin typeface="Arial"/>
                <a:cs typeface="Arial"/>
              </a:rPr>
              <a:t>%</a:t>
            </a:r>
            <a:r>
              <a:rPr sz="1800" spc="-5" dirty="0">
                <a:latin typeface="宋体"/>
                <a:cs typeface="宋体"/>
              </a:rPr>
              <a:t>其中</a:t>
            </a:r>
            <a:r>
              <a:rPr sz="1800" spc="5" dirty="0">
                <a:latin typeface="Arial"/>
                <a:cs typeface="Arial"/>
              </a:rPr>
              <a:t>u</a:t>
            </a:r>
            <a:r>
              <a:rPr sz="1800" dirty="0">
                <a:latin typeface="宋体"/>
                <a:cs typeface="宋体"/>
              </a:rPr>
              <a:t>为</a:t>
            </a:r>
            <a:r>
              <a:rPr sz="1800" dirty="0">
                <a:latin typeface="Arial"/>
                <a:cs typeface="Arial"/>
              </a:rPr>
              <a:t>x</a:t>
            </a:r>
            <a:r>
              <a:rPr sz="1800" spc="-10" dirty="0">
                <a:latin typeface="Arial"/>
                <a:cs typeface="Arial"/>
              </a:rPr>
              <a:t> </a:t>
            </a:r>
            <a:r>
              <a:rPr sz="1800" dirty="0">
                <a:latin typeface="Arial"/>
                <a:cs typeface="Arial"/>
              </a:rPr>
              <a:t>-</a:t>
            </a:r>
            <a:r>
              <a:rPr sz="1800" spc="-25" dirty="0">
                <a:latin typeface="Arial"/>
                <a:cs typeface="Arial"/>
              </a:rPr>
              <a:t> </a:t>
            </a:r>
            <a:r>
              <a:rPr sz="1800" dirty="0">
                <a:latin typeface="Arial"/>
                <a:cs typeface="Arial"/>
              </a:rPr>
              <a:t>L3</a:t>
            </a:r>
            <a:r>
              <a:rPr sz="1800" spc="5" dirty="0">
                <a:latin typeface="Arial"/>
                <a:cs typeface="Arial"/>
              </a:rPr>
              <a:t> </a:t>
            </a:r>
            <a:r>
              <a:rPr sz="1800" dirty="0">
                <a:latin typeface="Arial"/>
                <a:cs typeface="Arial"/>
              </a:rPr>
              <a:t>* cos(theta)  eqn2 = L1 </a:t>
            </a:r>
            <a:r>
              <a:rPr sz="1800" spc="-5" dirty="0">
                <a:latin typeface="Arial"/>
                <a:cs typeface="Arial"/>
              </a:rPr>
              <a:t>* </a:t>
            </a:r>
            <a:r>
              <a:rPr sz="1800" dirty="0">
                <a:latin typeface="Arial"/>
                <a:cs typeface="Arial"/>
              </a:rPr>
              <a:t>sin(q1) + L2 </a:t>
            </a:r>
            <a:r>
              <a:rPr sz="1800" spc="-5" dirty="0">
                <a:latin typeface="Arial"/>
                <a:cs typeface="Arial"/>
              </a:rPr>
              <a:t>* </a:t>
            </a:r>
            <a:r>
              <a:rPr sz="1800" dirty="0">
                <a:latin typeface="Arial"/>
                <a:cs typeface="Arial"/>
              </a:rPr>
              <a:t>sin(q1 + q2)</a:t>
            </a:r>
            <a:r>
              <a:rPr sz="1800" spc="-85" dirty="0">
                <a:latin typeface="Arial"/>
                <a:cs typeface="Arial"/>
              </a:rPr>
              <a:t> </a:t>
            </a:r>
            <a:r>
              <a:rPr sz="1800" dirty="0">
                <a:latin typeface="Arial"/>
                <a:cs typeface="Arial"/>
              </a:rPr>
              <a:t>==</a:t>
            </a:r>
            <a:r>
              <a:rPr sz="1800" spc="-10" dirty="0">
                <a:latin typeface="Arial"/>
                <a:cs typeface="Arial"/>
              </a:rPr>
              <a:t> v;	</a:t>
            </a:r>
            <a:r>
              <a:rPr sz="1800" dirty="0">
                <a:latin typeface="Arial"/>
                <a:cs typeface="Arial"/>
              </a:rPr>
              <a:t>%</a:t>
            </a:r>
            <a:r>
              <a:rPr sz="1800" dirty="0">
                <a:latin typeface="宋体"/>
                <a:cs typeface="宋体"/>
              </a:rPr>
              <a:t>其中</a:t>
            </a:r>
            <a:r>
              <a:rPr sz="1800" spc="-15" dirty="0">
                <a:latin typeface="Arial"/>
                <a:cs typeface="Arial"/>
              </a:rPr>
              <a:t>v</a:t>
            </a:r>
            <a:r>
              <a:rPr sz="1800" dirty="0">
                <a:latin typeface="宋体"/>
                <a:cs typeface="宋体"/>
              </a:rPr>
              <a:t>为</a:t>
            </a:r>
            <a:r>
              <a:rPr sz="1800" dirty="0">
                <a:latin typeface="Arial"/>
                <a:cs typeface="Arial"/>
              </a:rPr>
              <a:t>y</a:t>
            </a:r>
            <a:r>
              <a:rPr sz="1800" spc="-20" dirty="0">
                <a:latin typeface="Arial"/>
                <a:cs typeface="Arial"/>
              </a:rPr>
              <a:t> </a:t>
            </a:r>
            <a:r>
              <a:rPr sz="1800" dirty="0">
                <a:latin typeface="Arial"/>
                <a:cs typeface="Arial"/>
              </a:rPr>
              <a:t>-</a:t>
            </a:r>
            <a:r>
              <a:rPr sz="1800" spc="-10" dirty="0">
                <a:latin typeface="Arial"/>
                <a:cs typeface="Arial"/>
              </a:rPr>
              <a:t> </a:t>
            </a:r>
            <a:r>
              <a:rPr sz="1800" dirty="0">
                <a:latin typeface="Arial"/>
                <a:cs typeface="Arial"/>
              </a:rPr>
              <a:t>L3</a:t>
            </a:r>
            <a:r>
              <a:rPr sz="1800" spc="-25" dirty="0">
                <a:latin typeface="Arial"/>
                <a:cs typeface="Arial"/>
              </a:rPr>
              <a:t> </a:t>
            </a:r>
            <a:r>
              <a:rPr sz="1800" spc="-5" dirty="0">
                <a:latin typeface="Arial"/>
                <a:cs typeface="Arial"/>
              </a:rPr>
              <a:t>*</a:t>
            </a:r>
            <a:r>
              <a:rPr sz="1800" spc="-10" dirty="0">
                <a:latin typeface="Arial"/>
                <a:cs typeface="Arial"/>
              </a:rPr>
              <a:t> </a:t>
            </a:r>
            <a:r>
              <a:rPr sz="1800" dirty="0">
                <a:latin typeface="Arial"/>
                <a:cs typeface="Arial"/>
              </a:rPr>
              <a:t>sin(theta)  [q1, q2] = solve(eqn1, eqn2, q1,</a:t>
            </a:r>
            <a:r>
              <a:rPr sz="1800" spc="-175" dirty="0">
                <a:latin typeface="Arial"/>
                <a:cs typeface="Arial"/>
              </a:rPr>
              <a:t> </a:t>
            </a:r>
            <a:r>
              <a:rPr sz="1800" dirty="0">
                <a:latin typeface="Arial"/>
                <a:cs typeface="Arial"/>
              </a:rPr>
              <a:t>q2)</a:t>
            </a:r>
            <a:endParaRPr sz="18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8832" y="353695"/>
            <a:ext cx="4468495" cy="574040"/>
          </a:xfrm>
          <a:prstGeom prst="rect">
            <a:avLst/>
          </a:prstGeom>
        </p:spPr>
        <p:txBody>
          <a:bodyPr vert="horz" wrap="square" lIns="0" tIns="12700" rIns="0" bIns="0" rtlCol="0">
            <a:spAutoFit/>
          </a:bodyPr>
          <a:lstStyle/>
          <a:p>
            <a:pPr marL="12700">
              <a:lnSpc>
                <a:spcPct val="100000"/>
              </a:lnSpc>
              <a:spcBef>
                <a:spcPts val="100"/>
              </a:spcBef>
            </a:pPr>
            <a:r>
              <a:rPr spc="-5" dirty="0"/>
              <a:t>Mat</a:t>
            </a:r>
            <a:r>
              <a:rPr spc="-20" dirty="0"/>
              <a:t>h</a:t>
            </a:r>
            <a:r>
              <a:rPr spc="-5" dirty="0"/>
              <a:t>em</a:t>
            </a:r>
            <a:r>
              <a:rPr spc="-25" dirty="0"/>
              <a:t>a</a:t>
            </a:r>
            <a:r>
              <a:rPr spc="-5" dirty="0"/>
              <a:t>tic</a:t>
            </a:r>
            <a:r>
              <a:rPr spc="-10" dirty="0"/>
              <a:t>a</a:t>
            </a:r>
            <a:r>
              <a:rPr dirty="0">
                <a:latin typeface="华文新魏"/>
                <a:cs typeface="华文新魏"/>
              </a:rPr>
              <a:t>符号计算</a:t>
            </a:r>
          </a:p>
        </p:txBody>
      </p:sp>
      <p:sp>
        <p:nvSpPr>
          <p:cNvPr id="3" name="object 3"/>
          <p:cNvSpPr txBox="1"/>
          <p:nvPr/>
        </p:nvSpPr>
        <p:spPr>
          <a:xfrm>
            <a:off x="563067" y="1150112"/>
            <a:ext cx="7994650" cy="4330065"/>
          </a:xfrm>
          <a:prstGeom prst="rect">
            <a:avLst/>
          </a:prstGeom>
        </p:spPr>
        <p:txBody>
          <a:bodyPr vert="horz" wrap="square" lIns="0" tIns="13335" rIns="0" bIns="0" rtlCol="0">
            <a:spAutoFit/>
          </a:bodyPr>
          <a:lstStyle/>
          <a:p>
            <a:pPr marL="12700">
              <a:lnSpc>
                <a:spcPct val="100000"/>
              </a:lnSpc>
              <a:spcBef>
                <a:spcPts val="105"/>
              </a:spcBef>
            </a:pPr>
            <a:r>
              <a:rPr sz="2800" b="1" spc="20" dirty="0">
                <a:solidFill>
                  <a:srgbClr val="333399"/>
                </a:solidFill>
                <a:latin typeface="宋体"/>
                <a:cs typeface="宋体"/>
              </a:rPr>
              <a:t>使</a:t>
            </a:r>
            <a:r>
              <a:rPr sz="2800" b="1" spc="15" dirty="0">
                <a:solidFill>
                  <a:srgbClr val="333399"/>
                </a:solidFill>
                <a:latin typeface="宋体"/>
                <a:cs typeface="宋体"/>
              </a:rPr>
              <a:t>用</a:t>
            </a:r>
            <a:r>
              <a:rPr sz="2800" b="1" dirty="0">
                <a:solidFill>
                  <a:srgbClr val="333399"/>
                </a:solidFill>
                <a:latin typeface="Times New Roman"/>
                <a:cs typeface="Times New Roman"/>
              </a:rPr>
              <a:t>Mathematica</a:t>
            </a:r>
            <a:r>
              <a:rPr sz="2800" b="1" spc="15" dirty="0">
                <a:solidFill>
                  <a:srgbClr val="333399"/>
                </a:solidFill>
                <a:latin typeface="宋体"/>
                <a:cs typeface="宋体"/>
              </a:rPr>
              <a:t>软件</a:t>
            </a:r>
            <a:endParaRPr sz="2800">
              <a:latin typeface="宋体"/>
              <a:cs typeface="宋体"/>
            </a:endParaRPr>
          </a:p>
          <a:p>
            <a:pPr marL="38100" marR="1686560">
              <a:lnSpc>
                <a:spcPct val="100400"/>
              </a:lnSpc>
              <a:spcBef>
                <a:spcPts val="1605"/>
              </a:spcBef>
            </a:pPr>
            <a:r>
              <a:rPr sz="1800" b="1" spc="-10" dirty="0">
                <a:latin typeface="Courier New"/>
                <a:cs typeface="Courier New"/>
              </a:rPr>
              <a:t>eqn1=x</a:t>
            </a:r>
            <a:r>
              <a:rPr sz="1800" b="1" spc="-10" dirty="0">
                <a:latin typeface="Calibri"/>
                <a:cs typeface="Calibri"/>
              </a:rPr>
              <a:t>Š</a:t>
            </a:r>
            <a:r>
              <a:rPr sz="1800" b="1" spc="-10" dirty="0">
                <a:latin typeface="Courier New"/>
                <a:cs typeface="Courier New"/>
              </a:rPr>
              <a:t>L1*Cos[q1]+L2*Cos[q1+q2]+L3*Cos[theta];  eqn2=y</a:t>
            </a:r>
            <a:r>
              <a:rPr sz="1800" b="1" spc="-10" dirty="0">
                <a:latin typeface="Calibri"/>
                <a:cs typeface="Calibri"/>
              </a:rPr>
              <a:t>Š</a:t>
            </a:r>
            <a:r>
              <a:rPr sz="1800" b="1" spc="-10" dirty="0">
                <a:latin typeface="Courier New"/>
                <a:cs typeface="Courier New"/>
              </a:rPr>
              <a:t>L1*Sin[q1]+L2*Sin[q1+q2]+L3*Sin[theta];  </a:t>
            </a:r>
            <a:r>
              <a:rPr sz="1800" b="1" spc="-5" dirty="0">
                <a:latin typeface="Courier New"/>
                <a:cs typeface="Courier New"/>
              </a:rPr>
              <a:t>eqn3=theta</a:t>
            </a:r>
            <a:r>
              <a:rPr sz="1800" b="1" spc="-5" dirty="0">
                <a:latin typeface="Calibri"/>
                <a:cs typeface="Calibri"/>
              </a:rPr>
              <a:t>Š</a:t>
            </a:r>
            <a:r>
              <a:rPr sz="1800" b="1" spc="-5" dirty="0">
                <a:latin typeface="Courier New"/>
                <a:cs typeface="Courier New"/>
              </a:rPr>
              <a:t>q1+q2+q3;  </a:t>
            </a:r>
            <a:r>
              <a:rPr sz="1800" b="1" spc="-10" dirty="0">
                <a:latin typeface="Courier New"/>
                <a:cs typeface="Courier New"/>
              </a:rPr>
              <a:t>Solve[{eqn1,eqn2,eqn3},{q1,q2,q3}]</a:t>
            </a:r>
            <a:endParaRPr sz="1800">
              <a:latin typeface="Courier New"/>
              <a:cs typeface="Courier New"/>
            </a:endParaRPr>
          </a:p>
          <a:p>
            <a:pPr>
              <a:lnSpc>
                <a:spcPct val="100000"/>
              </a:lnSpc>
              <a:spcBef>
                <a:spcPts val="50"/>
              </a:spcBef>
            </a:pPr>
            <a:endParaRPr sz="2200">
              <a:latin typeface="Times New Roman"/>
              <a:cs typeface="Times New Roman"/>
            </a:endParaRPr>
          </a:p>
          <a:p>
            <a:pPr marL="38100">
              <a:lnSpc>
                <a:spcPct val="100000"/>
              </a:lnSpc>
            </a:pPr>
            <a:r>
              <a:rPr sz="1800" dirty="0">
                <a:latin typeface="Arial"/>
                <a:cs typeface="Arial"/>
              </a:rPr>
              <a:t>Mathematica</a:t>
            </a:r>
            <a:r>
              <a:rPr sz="1800" dirty="0">
                <a:latin typeface="宋体"/>
                <a:cs typeface="宋体"/>
              </a:rPr>
              <a:t>语法特点：</a:t>
            </a:r>
            <a:endParaRPr sz="1800">
              <a:latin typeface="宋体"/>
              <a:cs typeface="宋体"/>
            </a:endParaRPr>
          </a:p>
          <a:p>
            <a:pPr marL="38100">
              <a:lnSpc>
                <a:spcPct val="100000"/>
              </a:lnSpc>
            </a:pPr>
            <a:r>
              <a:rPr sz="1800" spc="5" dirty="0">
                <a:latin typeface="Arial"/>
                <a:cs typeface="Arial"/>
              </a:rPr>
              <a:t>1</a:t>
            </a:r>
            <a:r>
              <a:rPr sz="1800" spc="-5" dirty="0">
                <a:latin typeface="宋体"/>
                <a:cs typeface="宋体"/>
              </a:rPr>
              <a:t>、系统自带函数的首字母大写，</a:t>
            </a:r>
            <a:r>
              <a:rPr sz="1800" dirty="0">
                <a:latin typeface="宋体"/>
                <a:cs typeface="宋体"/>
              </a:rPr>
              <a:t>如</a:t>
            </a:r>
            <a:r>
              <a:rPr sz="1800" dirty="0">
                <a:latin typeface="Arial"/>
                <a:cs typeface="Arial"/>
              </a:rPr>
              <a:t>Cos</a:t>
            </a:r>
            <a:r>
              <a:rPr sz="1800" spc="-5" dirty="0">
                <a:latin typeface="宋体"/>
                <a:cs typeface="宋体"/>
              </a:rPr>
              <a:t>、</a:t>
            </a:r>
            <a:r>
              <a:rPr sz="1800" dirty="0">
                <a:latin typeface="Arial"/>
                <a:cs typeface="Arial"/>
              </a:rPr>
              <a:t>Sin</a:t>
            </a:r>
            <a:r>
              <a:rPr sz="1800" spc="-5" dirty="0">
                <a:latin typeface="宋体"/>
                <a:cs typeface="宋体"/>
              </a:rPr>
              <a:t>、</a:t>
            </a:r>
            <a:r>
              <a:rPr sz="1800" spc="-5" dirty="0">
                <a:latin typeface="Arial"/>
                <a:cs typeface="Arial"/>
              </a:rPr>
              <a:t>Solve</a:t>
            </a:r>
            <a:endParaRPr sz="1800">
              <a:latin typeface="Arial"/>
              <a:cs typeface="Arial"/>
            </a:endParaRPr>
          </a:p>
          <a:p>
            <a:pPr marL="38100">
              <a:lnSpc>
                <a:spcPct val="100000"/>
              </a:lnSpc>
              <a:spcBef>
                <a:spcPts val="5"/>
              </a:spcBef>
            </a:pPr>
            <a:r>
              <a:rPr sz="1800" dirty="0">
                <a:latin typeface="Arial"/>
                <a:cs typeface="Arial"/>
              </a:rPr>
              <a:t>2</a:t>
            </a:r>
            <a:r>
              <a:rPr sz="1800" dirty="0">
                <a:latin typeface="宋体"/>
                <a:cs typeface="宋体"/>
              </a:rPr>
              <a:t>、函数的输入参数用中括</a:t>
            </a:r>
            <a:r>
              <a:rPr sz="1800" spc="5" dirty="0">
                <a:latin typeface="宋体"/>
                <a:cs typeface="宋体"/>
              </a:rPr>
              <a:t>号</a:t>
            </a:r>
            <a:r>
              <a:rPr sz="1800" dirty="0">
                <a:latin typeface="Arial"/>
                <a:cs typeface="Arial"/>
              </a:rPr>
              <a:t>[]</a:t>
            </a:r>
            <a:r>
              <a:rPr sz="1800" dirty="0">
                <a:latin typeface="宋体"/>
                <a:cs typeface="宋体"/>
              </a:rPr>
              <a:t>，而不是小括号</a:t>
            </a:r>
            <a:r>
              <a:rPr sz="1800" dirty="0">
                <a:latin typeface="Arial"/>
                <a:cs typeface="Arial"/>
              </a:rPr>
              <a:t>()</a:t>
            </a:r>
            <a:endParaRPr sz="1800">
              <a:latin typeface="Arial"/>
              <a:cs typeface="Arial"/>
            </a:endParaRPr>
          </a:p>
          <a:p>
            <a:pPr marL="38100">
              <a:lnSpc>
                <a:spcPct val="100000"/>
              </a:lnSpc>
            </a:pPr>
            <a:r>
              <a:rPr sz="1800" spc="5" dirty="0">
                <a:latin typeface="Arial"/>
                <a:cs typeface="Arial"/>
              </a:rPr>
              <a:t>3</a:t>
            </a:r>
            <a:r>
              <a:rPr sz="1800" spc="-5" dirty="0">
                <a:latin typeface="宋体"/>
                <a:cs typeface="宋体"/>
              </a:rPr>
              <a:t>、乘号可以用空格代替，比如</a:t>
            </a:r>
            <a:r>
              <a:rPr sz="1800" dirty="0">
                <a:latin typeface="宋体"/>
                <a:cs typeface="宋体"/>
              </a:rPr>
              <a:t>用</a:t>
            </a:r>
            <a:r>
              <a:rPr sz="1800" dirty="0">
                <a:latin typeface="Arial"/>
                <a:cs typeface="Arial"/>
              </a:rPr>
              <a:t>L1</a:t>
            </a:r>
            <a:r>
              <a:rPr sz="1800" spc="-25" dirty="0">
                <a:latin typeface="Arial"/>
                <a:cs typeface="Arial"/>
              </a:rPr>
              <a:t> </a:t>
            </a:r>
            <a:r>
              <a:rPr sz="1800" dirty="0">
                <a:latin typeface="Arial"/>
                <a:cs typeface="Arial"/>
              </a:rPr>
              <a:t>Cos[q1]</a:t>
            </a:r>
            <a:r>
              <a:rPr sz="1800" spc="-5" dirty="0">
                <a:latin typeface="宋体"/>
                <a:cs typeface="宋体"/>
              </a:rPr>
              <a:t>代替</a:t>
            </a:r>
            <a:r>
              <a:rPr sz="1800" dirty="0">
                <a:latin typeface="Arial"/>
                <a:cs typeface="Arial"/>
              </a:rPr>
              <a:t>L1*Cos[q1]</a:t>
            </a:r>
            <a:endParaRPr sz="1800">
              <a:latin typeface="Arial"/>
              <a:cs typeface="Arial"/>
            </a:endParaRPr>
          </a:p>
          <a:p>
            <a:pPr marL="38100">
              <a:lnSpc>
                <a:spcPct val="100000"/>
              </a:lnSpc>
            </a:pPr>
            <a:r>
              <a:rPr sz="1800" dirty="0">
                <a:latin typeface="Arial"/>
                <a:cs typeface="Arial"/>
              </a:rPr>
              <a:t>4</a:t>
            </a:r>
            <a:r>
              <a:rPr sz="1800" dirty="0">
                <a:latin typeface="宋体"/>
                <a:cs typeface="宋体"/>
              </a:rPr>
              <a:t>、数组用大括号</a:t>
            </a:r>
            <a:r>
              <a:rPr sz="1800" spc="-5" dirty="0">
                <a:latin typeface="Arial"/>
                <a:cs typeface="Arial"/>
              </a:rPr>
              <a:t>{}</a:t>
            </a:r>
            <a:r>
              <a:rPr sz="1800" spc="-5" dirty="0">
                <a:latin typeface="宋体"/>
                <a:cs typeface="宋体"/>
              </a:rPr>
              <a:t>，</a:t>
            </a:r>
            <a:r>
              <a:rPr sz="1800" dirty="0">
                <a:latin typeface="宋体"/>
                <a:cs typeface="宋体"/>
              </a:rPr>
              <a:t>而不是中括号</a:t>
            </a:r>
            <a:r>
              <a:rPr sz="1800" dirty="0">
                <a:latin typeface="Arial"/>
                <a:cs typeface="Arial"/>
              </a:rPr>
              <a:t>[]</a:t>
            </a:r>
            <a:endParaRPr sz="1800">
              <a:latin typeface="Arial"/>
              <a:cs typeface="Arial"/>
            </a:endParaRPr>
          </a:p>
          <a:p>
            <a:pPr marL="38100">
              <a:lnSpc>
                <a:spcPct val="100000"/>
              </a:lnSpc>
            </a:pPr>
            <a:r>
              <a:rPr sz="1800" dirty="0">
                <a:latin typeface="Arial"/>
                <a:cs typeface="Arial"/>
              </a:rPr>
              <a:t>5</a:t>
            </a:r>
            <a:r>
              <a:rPr sz="1800" dirty="0">
                <a:latin typeface="宋体"/>
                <a:cs typeface="宋体"/>
              </a:rPr>
              <a:t>、</a:t>
            </a:r>
            <a:r>
              <a:rPr sz="1800" dirty="0">
                <a:latin typeface="Arial"/>
                <a:cs typeface="Arial"/>
              </a:rPr>
              <a:t>Solve</a:t>
            </a:r>
            <a:r>
              <a:rPr sz="1800" dirty="0">
                <a:latin typeface="宋体"/>
                <a:cs typeface="宋体"/>
              </a:rPr>
              <a:t>函数的输入参数分为两组，第一组是方程，第二组是未知数</a:t>
            </a:r>
            <a:endParaRPr sz="1800">
              <a:latin typeface="宋体"/>
              <a:cs typeface="宋体"/>
            </a:endParaRPr>
          </a:p>
          <a:p>
            <a:pPr>
              <a:lnSpc>
                <a:spcPct val="100000"/>
              </a:lnSpc>
              <a:spcBef>
                <a:spcPts val="10"/>
              </a:spcBef>
            </a:pPr>
            <a:endParaRPr sz="2200">
              <a:latin typeface="Times New Roman"/>
              <a:cs typeface="Times New Roman"/>
            </a:endParaRPr>
          </a:p>
          <a:p>
            <a:pPr marL="38100">
              <a:lnSpc>
                <a:spcPct val="100000"/>
              </a:lnSpc>
              <a:spcBef>
                <a:spcPts val="5"/>
              </a:spcBef>
            </a:pPr>
            <a:r>
              <a:rPr sz="1800" dirty="0">
                <a:latin typeface="Arial"/>
                <a:cs typeface="Arial"/>
              </a:rPr>
              <a:t>Mathematica</a:t>
            </a:r>
            <a:r>
              <a:rPr sz="1800" dirty="0">
                <a:latin typeface="宋体"/>
                <a:cs typeface="宋体"/>
              </a:rPr>
              <a:t>软件的符号计算功能十分强大，很容易自学，帮助文档十分全面。</a:t>
            </a:r>
            <a:endParaRPr sz="1800">
              <a:latin typeface="宋体"/>
              <a:cs typeface="宋体"/>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78857"/>
            <a:ext cx="8255000" cy="3177540"/>
          </a:xfrm>
          <a:prstGeom prst="rect">
            <a:avLst/>
          </a:prstGeom>
        </p:spPr>
        <p:txBody>
          <a:bodyPr vert="horz" wrap="square" lIns="0" tIns="184785" rIns="0" bIns="0" rtlCol="0">
            <a:spAutoFit/>
          </a:bodyPr>
          <a:lstStyle/>
          <a:p>
            <a:pPr marL="13970">
              <a:lnSpc>
                <a:spcPct val="100000"/>
              </a:lnSpc>
              <a:spcBef>
                <a:spcPts val="1455"/>
              </a:spcBef>
            </a:pPr>
            <a:r>
              <a:rPr sz="2800" b="1" spc="15" dirty="0">
                <a:solidFill>
                  <a:srgbClr val="333399"/>
                </a:solidFill>
                <a:latin typeface="宋体"/>
                <a:cs typeface="宋体"/>
              </a:rPr>
              <a:t>信号的生</a:t>
            </a:r>
            <a:r>
              <a:rPr sz="2800" b="1" spc="-5" dirty="0">
                <a:solidFill>
                  <a:srgbClr val="333399"/>
                </a:solidFill>
                <a:latin typeface="宋体"/>
                <a:cs typeface="宋体"/>
              </a:rPr>
              <a:t>成和运算</a:t>
            </a:r>
            <a:endParaRPr sz="2800">
              <a:latin typeface="宋体"/>
              <a:cs typeface="宋体"/>
            </a:endParaRPr>
          </a:p>
          <a:p>
            <a:pPr marL="12700" marR="233679" algn="just">
              <a:lnSpc>
                <a:spcPct val="98900"/>
              </a:lnSpc>
              <a:spcBef>
                <a:spcPts val="890"/>
              </a:spcBef>
            </a:pPr>
            <a:r>
              <a:rPr sz="1800" dirty="0">
                <a:latin typeface="宋体"/>
                <a:cs typeface="宋体"/>
              </a:rPr>
              <a:t>信号可以分为连续时间信号（也称为模拟信号）和离散时间信号（包括时间离散 </a:t>
            </a:r>
            <a:r>
              <a:rPr sz="1800" spc="-5" dirty="0">
                <a:latin typeface="宋体"/>
                <a:cs typeface="宋体"/>
              </a:rPr>
              <a:t>而幅值连续的采样信号和时间离散而幅值量化的数字信号）两大类。模拟信号在 </a:t>
            </a:r>
            <a:r>
              <a:rPr sz="1800" dirty="0">
                <a:latin typeface="宋体"/>
                <a:cs typeface="宋体"/>
              </a:rPr>
              <a:t>时间和幅值上都连续变化，包括确定信号、周期信号、能量信号等。数字信号在 某些不连续的时间点上有信号值，而在其它时间点上没有定义。</a:t>
            </a:r>
            <a:endParaRPr sz="1800">
              <a:latin typeface="宋体"/>
              <a:cs typeface="宋体"/>
            </a:endParaRPr>
          </a:p>
          <a:p>
            <a:pPr marL="12700" marR="5080">
              <a:lnSpc>
                <a:spcPct val="100099"/>
              </a:lnSpc>
              <a:spcBef>
                <a:spcPts val="810"/>
              </a:spcBef>
            </a:pPr>
            <a:r>
              <a:rPr sz="1800" dirty="0">
                <a:latin typeface="宋体"/>
                <a:cs typeface="宋体"/>
              </a:rPr>
              <a:t>严格来说</a:t>
            </a:r>
            <a:r>
              <a:rPr sz="1800" spc="-30" dirty="0">
                <a:latin typeface="宋体"/>
                <a:cs typeface="宋体"/>
              </a:rPr>
              <a:t>，</a:t>
            </a:r>
            <a:r>
              <a:rPr sz="1800" spc="-30" dirty="0">
                <a:latin typeface="Arial"/>
                <a:cs typeface="Arial"/>
              </a:rPr>
              <a:t>MATLAB</a:t>
            </a:r>
            <a:r>
              <a:rPr sz="1800" dirty="0">
                <a:latin typeface="宋体"/>
                <a:cs typeface="宋体"/>
              </a:rPr>
              <a:t>不能处理模拟信号。</a:t>
            </a:r>
            <a:r>
              <a:rPr sz="1800" spc="5" dirty="0">
                <a:latin typeface="宋体"/>
                <a:cs typeface="宋体"/>
              </a:rPr>
              <a:t>在</a:t>
            </a:r>
            <a:r>
              <a:rPr sz="1800" spc="-35" dirty="0">
                <a:latin typeface="Arial"/>
                <a:cs typeface="Arial"/>
              </a:rPr>
              <a:t>MATLAB</a:t>
            </a:r>
            <a:r>
              <a:rPr sz="1800" dirty="0">
                <a:latin typeface="宋体"/>
                <a:cs typeface="宋体"/>
              </a:rPr>
              <a:t>中，通过信号在足够小的时 </a:t>
            </a:r>
            <a:r>
              <a:rPr sz="1800" spc="-5" dirty="0">
                <a:latin typeface="宋体"/>
                <a:cs typeface="宋体"/>
              </a:rPr>
              <a:t>间间隔的采样值来近似地表达模拟信号。常用的模拟信号有直流信号、正弦信号、 </a:t>
            </a:r>
            <a:r>
              <a:rPr sz="1800" dirty="0">
                <a:latin typeface="宋体"/>
                <a:cs typeface="宋体"/>
              </a:rPr>
              <a:t>阶跃信号等。下文用</a:t>
            </a:r>
            <a:r>
              <a:rPr sz="1800" i="1" dirty="0">
                <a:latin typeface="Arial"/>
                <a:cs typeface="Arial"/>
              </a:rPr>
              <a:t>f</a:t>
            </a:r>
            <a:r>
              <a:rPr sz="1800" dirty="0">
                <a:latin typeface="Arial"/>
                <a:cs typeface="Arial"/>
              </a:rPr>
              <a:t>(</a:t>
            </a:r>
            <a:r>
              <a:rPr sz="1800" i="1" dirty="0">
                <a:latin typeface="Arial"/>
                <a:cs typeface="Arial"/>
              </a:rPr>
              <a:t>t</a:t>
            </a:r>
            <a:r>
              <a:rPr sz="1800" dirty="0">
                <a:latin typeface="Arial"/>
                <a:cs typeface="Arial"/>
              </a:rPr>
              <a:t>)</a:t>
            </a:r>
            <a:r>
              <a:rPr sz="1800" dirty="0">
                <a:latin typeface="宋体"/>
                <a:cs typeface="宋体"/>
              </a:rPr>
              <a:t>表示模拟信号，其</a:t>
            </a:r>
            <a:r>
              <a:rPr sz="1800" spc="-15" dirty="0">
                <a:latin typeface="宋体"/>
                <a:cs typeface="宋体"/>
              </a:rPr>
              <a:t>中</a:t>
            </a:r>
            <a:r>
              <a:rPr sz="1800" i="1" dirty="0">
                <a:latin typeface="Arial"/>
                <a:cs typeface="Arial"/>
              </a:rPr>
              <a:t>t</a:t>
            </a:r>
            <a:r>
              <a:rPr sz="1800" dirty="0">
                <a:latin typeface="宋体"/>
                <a:cs typeface="宋体"/>
              </a:rPr>
              <a:t>表示时间变量。</a:t>
            </a:r>
            <a:endParaRPr sz="1800">
              <a:latin typeface="宋体"/>
              <a:cs typeface="宋体"/>
            </a:endParaRPr>
          </a:p>
          <a:p>
            <a:pPr marL="12700">
              <a:lnSpc>
                <a:spcPct val="100000"/>
              </a:lnSpc>
              <a:spcBef>
                <a:spcPts val="1210"/>
              </a:spcBef>
            </a:pPr>
            <a:r>
              <a:rPr sz="1800" spc="-35" dirty="0">
                <a:latin typeface="Arial"/>
                <a:cs typeface="Arial"/>
              </a:rPr>
              <a:t>MATLAB</a:t>
            </a:r>
            <a:r>
              <a:rPr sz="1800" dirty="0">
                <a:latin typeface="宋体"/>
                <a:cs typeface="宋体"/>
              </a:rPr>
              <a:t>生成直流信号</a:t>
            </a:r>
            <a:r>
              <a:rPr sz="1800" i="1" dirty="0">
                <a:latin typeface="Arial"/>
                <a:cs typeface="Arial"/>
              </a:rPr>
              <a:t>f</a:t>
            </a:r>
            <a:r>
              <a:rPr sz="1800" dirty="0">
                <a:latin typeface="Arial"/>
                <a:cs typeface="Arial"/>
              </a:rPr>
              <a:t>(</a:t>
            </a:r>
            <a:r>
              <a:rPr sz="1800" i="1" dirty="0">
                <a:latin typeface="Arial"/>
                <a:cs typeface="Arial"/>
              </a:rPr>
              <a:t>t</a:t>
            </a:r>
            <a:r>
              <a:rPr sz="1800" dirty="0">
                <a:latin typeface="Arial"/>
                <a:cs typeface="Arial"/>
              </a:rPr>
              <a:t>)</a:t>
            </a:r>
            <a:r>
              <a:rPr sz="1800" spc="45" dirty="0">
                <a:latin typeface="Arial"/>
                <a:cs typeface="Arial"/>
              </a:rPr>
              <a:t> </a:t>
            </a:r>
            <a:r>
              <a:rPr sz="1800" dirty="0">
                <a:latin typeface="Arial"/>
                <a:cs typeface="Arial"/>
              </a:rPr>
              <a:t>=</a:t>
            </a:r>
            <a:r>
              <a:rPr sz="1800" spc="5" dirty="0">
                <a:latin typeface="Arial"/>
                <a:cs typeface="Arial"/>
              </a:rPr>
              <a:t> 5</a:t>
            </a:r>
            <a:r>
              <a:rPr sz="1800" dirty="0">
                <a:latin typeface="宋体"/>
                <a:cs typeface="宋体"/>
              </a:rPr>
              <a:t>的程序如下：</a:t>
            </a:r>
            <a:endParaRPr sz="1800">
              <a:latin typeface="宋体"/>
              <a:cs typeface="宋体"/>
            </a:endParaRPr>
          </a:p>
        </p:txBody>
      </p:sp>
      <p:sp>
        <p:nvSpPr>
          <p:cNvPr id="4" name="object 4"/>
          <p:cNvSpPr txBox="1"/>
          <p:nvPr/>
        </p:nvSpPr>
        <p:spPr>
          <a:xfrm>
            <a:off x="3305683" y="4130420"/>
            <a:ext cx="34493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时间</a:t>
            </a:r>
            <a:r>
              <a:rPr sz="1800" dirty="0">
                <a:latin typeface="Arial"/>
                <a:cs typeface="Arial"/>
              </a:rPr>
              <a:t>10</a:t>
            </a:r>
            <a:r>
              <a:rPr sz="1800" dirty="0">
                <a:latin typeface="宋体"/>
                <a:cs typeface="宋体"/>
              </a:rPr>
              <a:t>秒，采样时间间</a:t>
            </a:r>
            <a:r>
              <a:rPr sz="1800" spc="5" dirty="0">
                <a:latin typeface="宋体"/>
                <a:cs typeface="宋体"/>
              </a:rPr>
              <a:t>隔</a:t>
            </a:r>
            <a:r>
              <a:rPr sz="1800" dirty="0">
                <a:latin typeface="Arial"/>
                <a:cs typeface="Arial"/>
              </a:rPr>
              <a:t>0.01</a:t>
            </a:r>
            <a:r>
              <a:rPr sz="1800" dirty="0">
                <a:latin typeface="宋体"/>
                <a:cs typeface="宋体"/>
              </a:rPr>
              <a:t>秒</a:t>
            </a:r>
            <a:endParaRPr sz="1800">
              <a:latin typeface="宋体"/>
              <a:cs typeface="宋体"/>
            </a:endParaRPr>
          </a:p>
        </p:txBody>
      </p:sp>
      <p:sp>
        <p:nvSpPr>
          <p:cNvPr id="5" name="object 5"/>
          <p:cNvSpPr txBox="1"/>
          <p:nvPr/>
        </p:nvSpPr>
        <p:spPr>
          <a:xfrm>
            <a:off x="561543" y="4130420"/>
            <a:ext cx="1702435" cy="845819"/>
          </a:xfrm>
          <a:prstGeom prst="rect">
            <a:avLst/>
          </a:prstGeom>
        </p:spPr>
        <p:txBody>
          <a:bodyPr vert="horz" wrap="square" lIns="0" tIns="12700" rIns="0" bIns="0" rtlCol="0">
            <a:spAutoFit/>
          </a:bodyPr>
          <a:lstStyle/>
          <a:p>
            <a:pPr marL="12700">
              <a:lnSpc>
                <a:spcPts val="2150"/>
              </a:lnSpc>
              <a:spcBef>
                <a:spcPts val="100"/>
              </a:spcBef>
            </a:pPr>
            <a:r>
              <a:rPr sz="1800" dirty="0">
                <a:latin typeface="Arial"/>
                <a:cs typeface="Arial"/>
              </a:rPr>
              <a:t>&gt;&gt; t =</a:t>
            </a:r>
            <a:r>
              <a:rPr sz="1800" spc="-70" dirty="0">
                <a:latin typeface="Arial"/>
                <a:cs typeface="Arial"/>
              </a:rPr>
              <a:t> </a:t>
            </a:r>
            <a:r>
              <a:rPr sz="1800" dirty="0">
                <a:latin typeface="Arial"/>
                <a:cs typeface="Arial"/>
              </a:rPr>
              <a:t>0:0.01:10;</a:t>
            </a:r>
            <a:endParaRPr sz="1800">
              <a:latin typeface="Arial"/>
              <a:cs typeface="Arial"/>
            </a:endParaRPr>
          </a:p>
          <a:p>
            <a:pPr marL="12700">
              <a:lnSpc>
                <a:spcPts val="2150"/>
              </a:lnSpc>
            </a:pPr>
            <a:r>
              <a:rPr sz="1800" dirty="0">
                <a:latin typeface="Arial"/>
                <a:cs typeface="Arial"/>
              </a:rPr>
              <a:t>&gt;&gt; f =</a:t>
            </a:r>
            <a:r>
              <a:rPr sz="1800" spc="-35" dirty="0">
                <a:latin typeface="Arial"/>
                <a:cs typeface="Arial"/>
              </a:rPr>
              <a:t> </a:t>
            </a:r>
            <a:r>
              <a:rPr sz="1800" dirty="0">
                <a:latin typeface="Arial"/>
                <a:cs typeface="Arial"/>
              </a:rPr>
              <a:t>5;</a:t>
            </a:r>
            <a:endParaRPr sz="1800">
              <a:latin typeface="Arial"/>
              <a:cs typeface="Arial"/>
            </a:endParaRPr>
          </a:p>
          <a:p>
            <a:pPr marL="12700">
              <a:lnSpc>
                <a:spcPct val="100000"/>
              </a:lnSpc>
            </a:pPr>
            <a:r>
              <a:rPr sz="1800" dirty="0">
                <a:latin typeface="Arial"/>
                <a:cs typeface="Arial"/>
              </a:rPr>
              <a:t>&gt;&gt; plot(t, f,</a:t>
            </a:r>
            <a:r>
              <a:rPr sz="1800" spc="-90" dirty="0">
                <a:latin typeface="Arial"/>
                <a:cs typeface="Arial"/>
              </a:rPr>
              <a:t> </a:t>
            </a:r>
            <a:r>
              <a:rPr sz="1800" spc="15" dirty="0">
                <a:latin typeface="Arial"/>
                <a:cs typeface="Arial"/>
              </a:rPr>
              <a:t>‘r’);</a:t>
            </a:r>
            <a:endParaRPr sz="1800">
              <a:latin typeface="Arial"/>
              <a:cs typeface="Arial"/>
            </a:endParaRPr>
          </a:p>
        </p:txBody>
      </p:sp>
      <p:sp>
        <p:nvSpPr>
          <p:cNvPr id="6" name="object 6"/>
          <p:cNvSpPr txBox="1"/>
          <p:nvPr/>
        </p:nvSpPr>
        <p:spPr>
          <a:xfrm>
            <a:off x="561543" y="4953761"/>
            <a:ext cx="519620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MATLAB</a:t>
            </a:r>
            <a:r>
              <a:rPr sz="1800" dirty="0">
                <a:latin typeface="宋体"/>
                <a:cs typeface="宋体"/>
              </a:rPr>
              <a:t>生成正弦信号</a:t>
            </a:r>
            <a:r>
              <a:rPr sz="1800" i="1" dirty="0">
                <a:latin typeface="Arial"/>
                <a:cs typeface="Arial"/>
              </a:rPr>
              <a:t>f</a:t>
            </a:r>
            <a:r>
              <a:rPr sz="1800" dirty="0">
                <a:latin typeface="Arial"/>
                <a:cs typeface="Arial"/>
              </a:rPr>
              <a:t>(</a:t>
            </a:r>
            <a:r>
              <a:rPr sz="1800" i="1" dirty="0">
                <a:latin typeface="Arial"/>
                <a:cs typeface="Arial"/>
              </a:rPr>
              <a:t>t</a:t>
            </a:r>
            <a:r>
              <a:rPr sz="1800" dirty="0">
                <a:latin typeface="Arial"/>
                <a:cs typeface="Arial"/>
              </a:rPr>
              <a:t>)</a:t>
            </a:r>
            <a:r>
              <a:rPr sz="1800" spc="20"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10</a:t>
            </a:r>
            <a:r>
              <a:rPr sz="1800" spc="-40" dirty="0">
                <a:latin typeface="Arial"/>
                <a:cs typeface="Arial"/>
              </a:rPr>
              <a:t> </a:t>
            </a:r>
            <a:r>
              <a:rPr sz="1800" spc="5" dirty="0">
                <a:latin typeface="Arial"/>
                <a:cs typeface="Arial"/>
              </a:rPr>
              <a:t>sin(π</a:t>
            </a:r>
            <a:r>
              <a:rPr sz="1800" i="1" spc="5" dirty="0">
                <a:latin typeface="Arial"/>
                <a:cs typeface="Arial"/>
              </a:rPr>
              <a:t>t</a:t>
            </a:r>
            <a:r>
              <a:rPr sz="1800" spc="5" dirty="0">
                <a:latin typeface="Arial"/>
                <a:cs typeface="Arial"/>
              </a:rPr>
              <a:t>)</a:t>
            </a:r>
            <a:r>
              <a:rPr sz="1800" dirty="0">
                <a:latin typeface="宋体"/>
                <a:cs typeface="宋体"/>
              </a:rPr>
              <a:t>的程序如下：</a:t>
            </a:r>
            <a:endParaRPr sz="1800">
              <a:latin typeface="宋体"/>
              <a:cs typeface="宋体"/>
            </a:endParaRPr>
          </a:p>
        </p:txBody>
      </p:sp>
      <p:sp>
        <p:nvSpPr>
          <p:cNvPr id="7" name="object 7"/>
          <p:cNvSpPr txBox="1"/>
          <p:nvPr/>
        </p:nvSpPr>
        <p:spPr>
          <a:xfrm>
            <a:off x="3305683" y="5227777"/>
            <a:ext cx="3449954"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时间</a:t>
            </a:r>
            <a:r>
              <a:rPr sz="1800" spc="5" dirty="0">
                <a:latin typeface="Arial"/>
                <a:cs typeface="Arial"/>
              </a:rPr>
              <a:t>10</a:t>
            </a:r>
            <a:r>
              <a:rPr sz="1800" spc="-5" dirty="0">
                <a:latin typeface="宋体"/>
                <a:cs typeface="宋体"/>
              </a:rPr>
              <a:t>秒，采样时间间</a:t>
            </a:r>
            <a:r>
              <a:rPr sz="1800" dirty="0">
                <a:latin typeface="宋体"/>
                <a:cs typeface="宋体"/>
              </a:rPr>
              <a:t>隔</a:t>
            </a:r>
            <a:r>
              <a:rPr sz="1800" dirty="0">
                <a:latin typeface="Arial"/>
                <a:cs typeface="Arial"/>
              </a:rPr>
              <a:t>0.01</a:t>
            </a:r>
            <a:r>
              <a:rPr sz="1800" dirty="0">
                <a:latin typeface="宋体"/>
                <a:cs typeface="宋体"/>
              </a:rPr>
              <a:t>秒</a:t>
            </a:r>
            <a:endParaRPr sz="1800">
              <a:latin typeface="宋体"/>
              <a:cs typeface="宋体"/>
            </a:endParaRPr>
          </a:p>
        </p:txBody>
      </p:sp>
      <p:sp>
        <p:nvSpPr>
          <p:cNvPr id="8" name="object 8"/>
          <p:cNvSpPr txBox="1"/>
          <p:nvPr/>
        </p:nvSpPr>
        <p:spPr>
          <a:xfrm>
            <a:off x="561543" y="5227777"/>
            <a:ext cx="1866900" cy="846455"/>
          </a:xfrm>
          <a:prstGeom prst="rect">
            <a:avLst/>
          </a:prstGeom>
        </p:spPr>
        <p:txBody>
          <a:bodyPr vert="horz" wrap="square" lIns="0" tIns="12700" rIns="0" bIns="0" rtlCol="0">
            <a:spAutoFit/>
          </a:bodyPr>
          <a:lstStyle/>
          <a:p>
            <a:pPr marL="12700">
              <a:lnSpc>
                <a:spcPts val="2150"/>
              </a:lnSpc>
              <a:spcBef>
                <a:spcPts val="100"/>
              </a:spcBef>
            </a:pPr>
            <a:r>
              <a:rPr sz="1800" dirty="0">
                <a:latin typeface="Arial"/>
                <a:cs typeface="Arial"/>
              </a:rPr>
              <a:t>&gt;&gt; t =</a:t>
            </a:r>
            <a:r>
              <a:rPr sz="1800" spc="-55" dirty="0">
                <a:latin typeface="Arial"/>
                <a:cs typeface="Arial"/>
              </a:rPr>
              <a:t> </a:t>
            </a:r>
            <a:r>
              <a:rPr sz="1800" dirty="0">
                <a:latin typeface="Arial"/>
                <a:cs typeface="Arial"/>
              </a:rPr>
              <a:t>0:0.01:10;</a:t>
            </a:r>
            <a:endParaRPr sz="1800">
              <a:latin typeface="Arial"/>
              <a:cs typeface="Arial"/>
            </a:endParaRPr>
          </a:p>
          <a:p>
            <a:pPr marL="12700">
              <a:lnSpc>
                <a:spcPts val="2150"/>
              </a:lnSpc>
            </a:pPr>
            <a:r>
              <a:rPr sz="1800" dirty="0">
                <a:latin typeface="Arial"/>
                <a:cs typeface="Arial"/>
              </a:rPr>
              <a:t>&gt;&gt; f =</a:t>
            </a:r>
            <a:r>
              <a:rPr sz="1800" spc="-70" dirty="0">
                <a:latin typeface="Arial"/>
                <a:cs typeface="Arial"/>
              </a:rPr>
              <a:t> </a:t>
            </a:r>
            <a:r>
              <a:rPr sz="1800" dirty="0">
                <a:latin typeface="Arial"/>
                <a:cs typeface="Arial"/>
              </a:rPr>
              <a:t>10*sin(pi*t);</a:t>
            </a:r>
            <a:endParaRPr sz="1800">
              <a:latin typeface="Arial"/>
              <a:cs typeface="Arial"/>
            </a:endParaRPr>
          </a:p>
          <a:p>
            <a:pPr marL="12700">
              <a:lnSpc>
                <a:spcPct val="100000"/>
              </a:lnSpc>
            </a:pPr>
            <a:r>
              <a:rPr sz="1800" dirty="0">
                <a:latin typeface="Arial"/>
                <a:cs typeface="Arial"/>
              </a:rPr>
              <a:t>&gt;&gt; plot(t, f,</a:t>
            </a:r>
            <a:r>
              <a:rPr sz="1800" spc="-90" dirty="0">
                <a:latin typeface="Arial"/>
                <a:cs typeface="Arial"/>
              </a:rPr>
              <a:t> </a:t>
            </a:r>
            <a:r>
              <a:rPr sz="1800" spc="15" dirty="0">
                <a:latin typeface="Arial"/>
                <a:cs typeface="Arial"/>
              </a:rPr>
              <a:t>‘r’);</a:t>
            </a:r>
            <a:endParaRPr sz="1800">
              <a:latin typeface="Arial"/>
              <a:cs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4116704" cy="985519"/>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信号的生</a:t>
            </a:r>
            <a:r>
              <a:rPr sz="2800" b="1" spc="-5" dirty="0">
                <a:solidFill>
                  <a:srgbClr val="333399"/>
                </a:solidFill>
                <a:latin typeface="宋体"/>
                <a:cs typeface="宋体"/>
              </a:rPr>
              <a:t>成和运算</a:t>
            </a:r>
            <a:endParaRPr sz="2800">
              <a:latin typeface="宋体"/>
              <a:cs typeface="宋体"/>
            </a:endParaRPr>
          </a:p>
          <a:p>
            <a:pPr marL="12700">
              <a:lnSpc>
                <a:spcPct val="100000"/>
              </a:lnSpc>
              <a:spcBef>
                <a:spcPts val="790"/>
              </a:spcBef>
            </a:pP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生成单位阶跃信号的程序如下：</a:t>
            </a:r>
            <a:endParaRPr sz="1800">
              <a:latin typeface="宋体"/>
              <a:cs typeface="宋体"/>
            </a:endParaRPr>
          </a:p>
        </p:txBody>
      </p:sp>
      <p:sp>
        <p:nvSpPr>
          <p:cNvPr id="4" name="object 4"/>
          <p:cNvSpPr txBox="1"/>
          <p:nvPr/>
        </p:nvSpPr>
        <p:spPr>
          <a:xfrm>
            <a:off x="3305683" y="1952701"/>
            <a:ext cx="3449954"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时间</a:t>
            </a:r>
            <a:r>
              <a:rPr sz="1800" spc="5" dirty="0">
                <a:latin typeface="Arial"/>
                <a:cs typeface="Arial"/>
              </a:rPr>
              <a:t>10</a:t>
            </a:r>
            <a:r>
              <a:rPr sz="1800" spc="-5" dirty="0">
                <a:latin typeface="宋体"/>
                <a:cs typeface="宋体"/>
              </a:rPr>
              <a:t>秒，采样时间间</a:t>
            </a:r>
            <a:r>
              <a:rPr sz="1800" dirty="0">
                <a:latin typeface="宋体"/>
                <a:cs typeface="宋体"/>
              </a:rPr>
              <a:t>隔</a:t>
            </a:r>
            <a:r>
              <a:rPr sz="1800" dirty="0">
                <a:latin typeface="Arial"/>
                <a:cs typeface="Arial"/>
              </a:rPr>
              <a:t>0.01</a:t>
            </a:r>
            <a:r>
              <a:rPr sz="1800" dirty="0">
                <a:latin typeface="宋体"/>
                <a:cs typeface="宋体"/>
              </a:rPr>
              <a:t>秒</a:t>
            </a:r>
            <a:endParaRPr sz="1800">
              <a:latin typeface="宋体"/>
              <a:cs typeface="宋体"/>
            </a:endParaRPr>
          </a:p>
        </p:txBody>
      </p:sp>
      <p:sp>
        <p:nvSpPr>
          <p:cNvPr id="5" name="object 5"/>
          <p:cNvSpPr txBox="1"/>
          <p:nvPr/>
        </p:nvSpPr>
        <p:spPr>
          <a:xfrm>
            <a:off x="561543" y="1952701"/>
            <a:ext cx="1652270" cy="846455"/>
          </a:xfrm>
          <a:prstGeom prst="rect">
            <a:avLst/>
          </a:prstGeom>
        </p:spPr>
        <p:txBody>
          <a:bodyPr vert="horz" wrap="square" lIns="0" tIns="12700" rIns="0" bIns="0" rtlCol="0">
            <a:spAutoFit/>
          </a:bodyPr>
          <a:lstStyle/>
          <a:p>
            <a:pPr marL="12700">
              <a:lnSpc>
                <a:spcPts val="2150"/>
              </a:lnSpc>
              <a:spcBef>
                <a:spcPts val="100"/>
              </a:spcBef>
            </a:pPr>
            <a:r>
              <a:rPr sz="1800" dirty="0">
                <a:latin typeface="Arial"/>
                <a:cs typeface="Arial"/>
              </a:rPr>
              <a:t>&gt;&gt; t =</a:t>
            </a:r>
            <a:r>
              <a:rPr sz="1800" spc="-80" dirty="0">
                <a:latin typeface="Arial"/>
                <a:cs typeface="Arial"/>
              </a:rPr>
              <a:t> </a:t>
            </a:r>
            <a:r>
              <a:rPr sz="1800" dirty="0">
                <a:latin typeface="Arial"/>
                <a:cs typeface="Arial"/>
              </a:rPr>
              <a:t>-5:0.01:5;</a:t>
            </a:r>
            <a:endParaRPr sz="1800">
              <a:latin typeface="Arial"/>
              <a:cs typeface="Arial"/>
            </a:endParaRPr>
          </a:p>
          <a:p>
            <a:pPr marL="12700">
              <a:lnSpc>
                <a:spcPts val="2150"/>
              </a:lnSpc>
            </a:pPr>
            <a:r>
              <a:rPr sz="1800" dirty="0">
                <a:latin typeface="Arial"/>
                <a:cs typeface="Arial"/>
              </a:rPr>
              <a:t>&gt;&gt; f =</a:t>
            </a:r>
            <a:r>
              <a:rPr sz="1800" spc="-40" dirty="0">
                <a:latin typeface="Arial"/>
                <a:cs typeface="Arial"/>
              </a:rPr>
              <a:t> </a:t>
            </a:r>
            <a:r>
              <a:rPr sz="1800" dirty="0">
                <a:latin typeface="Arial"/>
                <a:cs typeface="Arial"/>
              </a:rPr>
              <a:t>(t&gt;=0);</a:t>
            </a:r>
            <a:endParaRPr sz="1800">
              <a:latin typeface="Arial"/>
              <a:cs typeface="Arial"/>
            </a:endParaRPr>
          </a:p>
          <a:p>
            <a:pPr marL="12700">
              <a:lnSpc>
                <a:spcPct val="100000"/>
              </a:lnSpc>
            </a:pPr>
            <a:r>
              <a:rPr sz="1800" dirty="0">
                <a:latin typeface="Arial"/>
                <a:cs typeface="Arial"/>
              </a:rPr>
              <a:t>&gt;&gt; plot(t, f,</a:t>
            </a:r>
            <a:r>
              <a:rPr sz="1800" spc="-95" dirty="0">
                <a:latin typeface="Arial"/>
                <a:cs typeface="Arial"/>
              </a:rPr>
              <a:t> </a:t>
            </a:r>
            <a:r>
              <a:rPr sz="1800" spc="15" dirty="0">
                <a:latin typeface="Arial"/>
                <a:cs typeface="Arial"/>
              </a:rPr>
              <a:t>‘r’);</a:t>
            </a:r>
            <a:endParaRPr sz="1800">
              <a:latin typeface="Arial"/>
              <a:cs typeface="Arial"/>
            </a:endParaRPr>
          </a:p>
        </p:txBody>
      </p:sp>
      <p:sp>
        <p:nvSpPr>
          <p:cNvPr id="6" name="object 6"/>
          <p:cNvSpPr txBox="1"/>
          <p:nvPr/>
        </p:nvSpPr>
        <p:spPr>
          <a:xfrm>
            <a:off x="561543" y="2775915"/>
            <a:ext cx="4116704" cy="300355"/>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MATLAB</a:t>
            </a:r>
            <a:r>
              <a:rPr sz="1800" spc="-5" dirty="0">
                <a:latin typeface="宋体"/>
                <a:cs typeface="宋体"/>
              </a:rPr>
              <a:t>生成单位脉冲信号的程序如下：</a:t>
            </a:r>
            <a:endParaRPr sz="1800">
              <a:latin typeface="宋体"/>
              <a:cs typeface="宋体"/>
            </a:endParaRPr>
          </a:p>
        </p:txBody>
      </p:sp>
      <p:sp>
        <p:nvSpPr>
          <p:cNvPr id="7" name="object 7"/>
          <p:cNvSpPr txBox="1"/>
          <p:nvPr/>
        </p:nvSpPr>
        <p:spPr>
          <a:xfrm>
            <a:off x="561543" y="3050794"/>
            <a:ext cx="1703070" cy="16719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t =</a:t>
            </a:r>
            <a:r>
              <a:rPr sz="1800" spc="-70" dirty="0">
                <a:latin typeface="Arial"/>
                <a:cs typeface="Arial"/>
              </a:rPr>
              <a:t> </a:t>
            </a:r>
            <a:r>
              <a:rPr sz="1800" dirty="0">
                <a:latin typeface="Arial"/>
                <a:cs typeface="Arial"/>
              </a:rPr>
              <a:t>-5:0.01:5;</a:t>
            </a:r>
            <a:endParaRPr sz="1800">
              <a:latin typeface="Arial"/>
              <a:cs typeface="Arial"/>
            </a:endParaRPr>
          </a:p>
          <a:p>
            <a:pPr marL="12700">
              <a:lnSpc>
                <a:spcPct val="100000"/>
              </a:lnSpc>
            </a:pPr>
            <a:r>
              <a:rPr sz="1800" dirty="0">
                <a:latin typeface="Arial"/>
                <a:cs typeface="Arial"/>
              </a:rPr>
              <a:t>n =</a:t>
            </a:r>
            <a:r>
              <a:rPr sz="1800" spc="-100" dirty="0">
                <a:latin typeface="Arial"/>
                <a:cs typeface="Arial"/>
              </a:rPr>
              <a:t> </a:t>
            </a:r>
            <a:r>
              <a:rPr sz="1800" dirty="0">
                <a:latin typeface="Arial"/>
                <a:cs typeface="Arial"/>
              </a:rPr>
              <a:t>length(t);</a:t>
            </a:r>
            <a:endParaRPr sz="1800">
              <a:latin typeface="Arial"/>
              <a:cs typeface="Arial"/>
            </a:endParaRPr>
          </a:p>
          <a:p>
            <a:pPr marL="12700" marR="5080">
              <a:lnSpc>
                <a:spcPct val="100000"/>
              </a:lnSpc>
            </a:pPr>
            <a:r>
              <a:rPr sz="1800" dirty="0">
                <a:latin typeface="Arial"/>
                <a:cs typeface="Arial"/>
              </a:rPr>
              <a:t>x = zeros(1, n);  k =</a:t>
            </a:r>
            <a:r>
              <a:rPr sz="1800" spc="-65" dirty="0">
                <a:latin typeface="Arial"/>
                <a:cs typeface="Arial"/>
              </a:rPr>
              <a:t> </a:t>
            </a:r>
            <a:r>
              <a:rPr sz="1800" dirty="0">
                <a:latin typeface="Arial"/>
                <a:cs typeface="Arial"/>
              </a:rPr>
              <a:t>floor(5/0.01);  </a:t>
            </a:r>
            <a:r>
              <a:rPr sz="1800" spc="-10" dirty="0">
                <a:latin typeface="Arial"/>
                <a:cs typeface="Arial"/>
              </a:rPr>
              <a:t>x(k) </a:t>
            </a:r>
            <a:r>
              <a:rPr sz="1800" dirty="0">
                <a:latin typeface="Arial"/>
                <a:cs typeface="Arial"/>
              </a:rPr>
              <a:t>=</a:t>
            </a:r>
            <a:r>
              <a:rPr sz="1800" spc="-5" dirty="0">
                <a:latin typeface="Arial"/>
                <a:cs typeface="Arial"/>
              </a:rPr>
              <a:t> </a:t>
            </a:r>
            <a:r>
              <a:rPr sz="1800" dirty="0">
                <a:latin typeface="Arial"/>
                <a:cs typeface="Arial"/>
              </a:rPr>
              <a:t>1/0.01;</a:t>
            </a:r>
            <a:endParaRPr sz="1800">
              <a:latin typeface="Arial"/>
              <a:cs typeface="Arial"/>
            </a:endParaRPr>
          </a:p>
          <a:p>
            <a:pPr marL="12700">
              <a:lnSpc>
                <a:spcPct val="100000"/>
              </a:lnSpc>
              <a:spcBef>
                <a:spcPts val="5"/>
              </a:spcBef>
            </a:pPr>
            <a:r>
              <a:rPr sz="1800" dirty="0">
                <a:latin typeface="Arial"/>
                <a:cs typeface="Arial"/>
              </a:rPr>
              <a:t>stairs(t,</a:t>
            </a:r>
            <a:r>
              <a:rPr sz="1800" spc="-50" dirty="0">
                <a:latin typeface="Arial"/>
                <a:cs typeface="Arial"/>
              </a:rPr>
              <a:t> </a:t>
            </a:r>
            <a:r>
              <a:rPr sz="1800" spc="-15" dirty="0">
                <a:latin typeface="Arial"/>
                <a:cs typeface="Arial"/>
              </a:rPr>
              <a:t>x);</a:t>
            </a:r>
            <a:endParaRPr sz="1800">
              <a:latin typeface="Arial"/>
              <a:cs typeface="Arial"/>
            </a:endParaRPr>
          </a:p>
        </p:txBody>
      </p:sp>
      <p:sp>
        <p:nvSpPr>
          <p:cNvPr id="8" name="object 8"/>
          <p:cNvSpPr txBox="1"/>
          <p:nvPr/>
        </p:nvSpPr>
        <p:spPr>
          <a:xfrm>
            <a:off x="3305683" y="3050794"/>
            <a:ext cx="4644390" cy="16719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时间</a:t>
            </a:r>
            <a:r>
              <a:rPr sz="1800" dirty="0">
                <a:latin typeface="Arial"/>
                <a:cs typeface="Arial"/>
              </a:rPr>
              <a:t>10</a:t>
            </a:r>
            <a:r>
              <a:rPr sz="1800" dirty="0">
                <a:latin typeface="宋体"/>
                <a:cs typeface="宋体"/>
              </a:rPr>
              <a:t>秒，采样时间间</a:t>
            </a:r>
            <a:r>
              <a:rPr sz="1800" spc="5" dirty="0">
                <a:latin typeface="宋体"/>
                <a:cs typeface="宋体"/>
              </a:rPr>
              <a:t>隔</a:t>
            </a:r>
            <a:r>
              <a:rPr sz="1800" dirty="0">
                <a:latin typeface="Arial"/>
                <a:cs typeface="Arial"/>
              </a:rPr>
              <a:t>0.01</a:t>
            </a:r>
            <a:r>
              <a:rPr sz="1800" dirty="0">
                <a:latin typeface="宋体"/>
                <a:cs typeface="宋体"/>
              </a:rPr>
              <a:t>秒</a:t>
            </a:r>
            <a:endParaRPr sz="1800">
              <a:latin typeface="宋体"/>
              <a:cs typeface="宋体"/>
            </a:endParaRPr>
          </a:p>
          <a:p>
            <a:pPr marL="12700">
              <a:lnSpc>
                <a:spcPct val="100000"/>
              </a:lnSpc>
            </a:pPr>
            <a:r>
              <a:rPr sz="1800" spc="5" dirty="0">
                <a:latin typeface="Arial"/>
                <a:cs typeface="Arial"/>
              </a:rPr>
              <a:t>%</a:t>
            </a:r>
            <a:r>
              <a:rPr sz="1800" spc="-5" dirty="0">
                <a:latin typeface="宋体"/>
                <a:cs typeface="宋体"/>
              </a:rPr>
              <a:t>时间样本的长度</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各采样点信号赋初值</a:t>
            </a:r>
            <a:r>
              <a:rPr sz="1800" spc="5" dirty="0">
                <a:latin typeface="宋体"/>
                <a:cs typeface="宋体"/>
              </a:rPr>
              <a:t>为</a:t>
            </a:r>
            <a:r>
              <a:rPr sz="1800" spc="-5" dirty="0">
                <a:latin typeface="Arial"/>
                <a:cs typeface="Arial"/>
              </a:rPr>
              <a:t>0</a:t>
            </a:r>
            <a:endParaRPr sz="1800">
              <a:latin typeface="Arial"/>
              <a:cs typeface="Arial"/>
            </a:endParaRPr>
          </a:p>
          <a:p>
            <a:pPr marL="12700">
              <a:lnSpc>
                <a:spcPct val="100000"/>
              </a:lnSpc>
            </a:pPr>
            <a:r>
              <a:rPr sz="1800" dirty="0">
                <a:latin typeface="Arial"/>
                <a:cs typeface="Arial"/>
              </a:rPr>
              <a:t>%</a:t>
            </a:r>
            <a:r>
              <a:rPr sz="1800" dirty="0">
                <a:latin typeface="宋体"/>
                <a:cs typeface="宋体"/>
              </a:rPr>
              <a:t>浮点数表示</a:t>
            </a:r>
            <a:r>
              <a:rPr sz="1800" dirty="0">
                <a:latin typeface="Arial"/>
                <a:cs typeface="Arial"/>
              </a:rPr>
              <a:t>k</a:t>
            </a:r>
            <a:endParaRPr sz="1800">
              <a:latin typeface="Arial"/>
              <a:cs typeface="Arial"/>
            </a:endParaRPr>
          </a:p>
          <a:p>
            <a:pPr marL="12700">
              <a:lnSpc>
                <a:spcPct val="100000"/>
              </a:lnSpc>
            </a:pPr>
            <a:r>
              <a:rPr sz="1800" spc="5" dirty="0">
                <a:latin typeface="Arial"/>
                <a:cs typeface="Arial"/>
              </a:rPr>
              <a:t>%</a:t>
            </a:r>
            <a:r>
              <a:rPr sz="1800" spc="-5" dirty="0">
                <a:latin typeface="宋体"/>
                <a:cs typeface="宋体"/>
              </a:rPr>
              <a:t>第</a:t>
            </a:r>
            <a:r>
              <a:rPr sz="1800" spc="10" dirty="0">
                <a:latin typeface="Arial"/>
                <a:cs typeface="Arial"/>
              </a:rPr>
              <a:t>k</a:t>
            </a:r>
            <a:r>
              <a:rPr sz="1800" dirty="0">
                <a:latin typeface="宋体"/>
                <a:cs typeface="宋体"/>
              </a:rPr>
              <a:t>个采样点处赋</a:t>
            </a:r>
            <a:r>
              <a:rPr sz="1800" spc="-15" dirty="0">
                <a:latin typeface="宋体"/>
                <a:cs typeface="宋体"/>
              </a:rPr>
              <a:t>值</a:t>
            </a:r>
            <a:r>
              <a:rPr sz="1800" dirty="0">
                <a:latin typeface="Arial"/>
                <a:cs typeface="Arial"/>
              </a:rPr>
              <a:t>1/0.01</a:t>
            </a:r>
            <a:r>
              <a:rPr sz="1800" dirty="0">
                <a:latin typeface="宋体"/>
                <a:cs typeface="宋体"/>
              </a:rPr>
              <a:t>，</a:t>
            </a:r>
            <a:r>
              <a:rPr sz="1800" spc="-5" dirty="0">
                <a:latin typeface="宋体"/>
                <a:cs typeface="宋体"/>
              </a:rPr>
              <a:t>近似表达无穷大</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绘图</a:t>
            </a:r>
            <a:endParaRPr sz="1800">
              <a:latin typeface="宋体"/>
              <a:cs typeface="宋体"/>
            </a:endParaRPr>
          </a:p>
        </p:txBody>
      </p:sp>
      <p:sp>
        <p:nvSpPr>
          <p:cNvPr id="9" name="object 9"/>
          <p:cNvSpPr txBox="1"/>
          <p:nvPr/>
        </p:nvSpPr>
        <p:spPr>
          <a:xfrm>
            <a:off x="561543" y="4697348"/>
            <a:ext cx="4848860"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MATLAB</a:t>
            </a:r>
            <a:r>
              <a:rPr sz="1800" dirty="0">
                <a:latin typeface="宋体"/>
                <a:cs typeface="宋体"/>
              </a:rPr>
              <a:t>生成符号信号</a:t>
            </a:r>
            <a:r>
              <a:rPr sz="1800" i="1" dirty="0">
                <a:latin typeface="Arial"/>
                <a:cs typeface="Arial"/>
              </a:rPr>
              <a:t>f</a:t>
            </a:r>
            <a:r>
              <a:rPr sz="1800" dirty="0">
                <a:latin typeface="Arial"/>
                <a:cs typeface="Arial"/>
              </a:rPr>
              <a:t>(</a:t>
            </a:r>
            <a:r>
              <a:rPr sz="1800" i="1" dirty="0">
                <a:latin typeface="Arial"/>
                <a:cs typeface="Arial"/>
              </a:rPr>
              <a:t>t</a:t>
            </a:r>
            <a:r>
              <a:rPr sz="1800" dirty="0">
                <a:latin typeface="Arial"/>
                <a:cs typeface="Arial"/>
              </a:rPr>
              <a:t>)</a:t>
            </a:r>
            <a:r>
              <a:rPr sz="1800" spc="20" dirty="0">
                <a:latin typeface="Arial"/>
                <a:cs typeface="Arial"/>
              </a:rPr>
              <a:t> </a:t>
            </a:r>
            <a:r>
              <a:rPr sz="1800" dirty="0">
                <a:latin typeface="Arial"/>
                <a:cs typeface="Arial"/>
              </a:rPr>
              <a:t>=</a:t>
            </a:r>
            <a:r>
              <a:rPr sz="1800" spc="-15" dirty="0">
                <a:latin typeface="Arial"/>
                <a:cs typeface="Arial"/>
              </a:rPr>
              <a:t> </a:t>
            </a:r>
            <a:r>
              <a:rPr sz="1800" dirty="0">
                <a:latin typeface="Arial"/>
                <a:cs typeface="Arial"/>
              </a:rPr>
              <a:t>sign(</a:t>
            </a:r>
            <a:r>
              <a:rPr sz="1800" i="1" dirty="0">
                <a:latin typeface="Arial"/>
                <a:cs typeface="Arial"/>
              </a:rPr>
              <a:t>t</a:t>
            </a:r>
            <a:r>
              <a:rPr sz="1800" dirty="0">
                <a:latin typeface="Arial"/>
                <a:cs typeface="Arial"/>
              </a:rPr>
              <a:t>)</a:t>
            </a:r>
            <a:r>
              <a:rPr sz="1800" dirty="0">
                <a:latin typeface="宋体"/>
                <a:cs typeface="宋体"/>
              </a:rPr>
              <a:t>的程序如下：</a:t>
            </a:r>
            <a:endParaRPr sz="1800">
              <a:latin typeface="宋体"/>
              <a:cs typeface="宋体"/>
            </a:endParaRPr>
          </a:p>
        </p:txBody>
      </p:sp>
      <p:sp>
        <p:nvSpPr>
          <p:cNvPr id="10" name="object 10"/>
          <p:cNvSpPr txBox="1"/>
          <p:nvPr/>
        </p:nvSpPr>
        <p:spPr>
          <a:xfrm>
            <a:off x="3305683" y="4972050"/>
            <a:ext cx="3449320" cy="57404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时间</a:t>
            </a:r>
            <a:r>
              <a:rPr sz="1800" dirty="0">
                <a:latin typeface="Arial"/>
                <a:cs typeface="Arial"/>
              </a:rPr>
              <a:t>10</a:t>
            </a:r>
            <a:r>
              <a:rPr sz="1800" dirty="0">
                <a:latin typeface="宋体"/>
                <a:cs typeface="宋体"/>
              </a:rPr>
              <a:t>秒，采样时间间</a:t>
            </a:r>
            <a:r>
              <a:rPr sz="1800" spc="5" dirty="0">
                <a:latin typeface="宋体"/>
                <a:cs typeface="宋体"/>
              </a:rPr>
              <a:t>隔</a:t>
            </a:r>
            <a:r>
              <a:rPr sz="1800" dirty="0">
                <a:latin typeface="Arial"/>
                <a:cs typeface="Arial"/>
              </a:rPr>
              <a:t>0.01</a:t>
            </a:r>
            <a:r>
              <a:rPr sz="1800" dirty="0">
                <a:latin typeface="宋体"/>
                <a:cs typeface="宋体"/>
              </a:rPr>
              <a:t>秒</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直接调用</a:t>
            </a:r>
            <a:r>
              <a:rPr sz="1800" spc="-35" dirty="0">
                <a:latin typeface="Arial"/>
                <a:cs typeface="Arial"/>
              </a:rPr>
              <a:t>MATLAB</a:t>
            </a:r>
            <a:r>
              <a:rPr sz="1800" dirty="0">
                <a:latin typeface="宋体"/>
                <a:cs typeface="宋体"/>
              </a:rPr>
              <a:t>函数</a:t>
            </a:r>
            <a:endParaRPr sz="1800">
              <a:latin typeface="宋体"/>
              <a:cs typeface="宋体"/>
            </a:endParaRPr>
          </a:p>
        </p:txBody>
      </p:sp>
      <p:sp>
        <p:nvSpPr>
          <p:cNvPr id="11" name="object 11"/>
          <p:cNvSpPr txBox="1"/>
          <p:nvPr/>
        </p:nvSpPr>
        <p:spPr>
          <a:xfrm>
            <a:off x="561543" y="4972050"/>
            <a:ext cx="1652270" cy="845819"/>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t =</a:t>
            </a:r>
            <a:r>
              <a:rPr sz="1800" spc="-70" dirty="0">
                <a:latin typeface="Arial"/>
                <a:cs typeface="Arial"/>
              </a:rPr>
              <a:t> </a:t>
            </a:r>
            <a:r>
              <a:rPr sz="1800" dirty="0">
                <a:latin typeface="Arial"/>
                <a:cs typeface="Arial"/>
              </a:rPr>
              <a:t>-5:0.01:5;</a:t>
            </a:r>
            <a:endParaRPr sz="1800">
              <a:latin typeface="Arial"/>
              <a:cs typeface="Arial"/>
            </a:endParaRPr>
          </a:p>
          <a:p>
            <a:pPr marL="12700">
              <a:lnSpc>
                <a:spcPts val="2150"/>
              </a:lnSpc>
            </a:pPr>
            <a:r>
              <a:rPr sz="1800" dirty="0">
                <a:latin typeface="Arial"/>
                <a:cs typeface="Arial"/>
              </a:rPr>
              <a:t>&gt;&gt; f =</a:t>
            </a:r>
            <a:r>
              <a:rPr sz="1800" spc="-35" dirty="0">
                <a:latin typeface="Arial"/>
                <a:cs typeface="Arial"/>
              </a:rPr>
              <a:t> </a:t>
            </a:r>
            <a:r>
              <a:rPr sz="1800" dirty="0">
                <a:latin typeface="Arial"/>
                <a:cs typeface="Arial"/>
              </a:rPr>
              <a:t>sign(t);</a:t>
            </a:r>
            <a:endParaRPr sz="1800">
              <a:latin typeface="Arial"/>
              <a:cs typeface="Arial"/>
            </a:endParaRPr>
          </a:p>
          <a:p>
            <a:pPr marL="12700">
              <a:lnSpc>
                <a:spcPts val="2150"/>
              </a:lnSpc>
            </a:pPr>
            <a:r>
              <a:rPr sz="1800" dirty="0">
                <a:latin typeface="Arial"/>
                <a:cs typeface="Arial"/>
              </a:rPr>
              <a:t>&gt;&gt; plot(t, f,</a:t>
            </a:r>
            <a:r>
              <a:rPr sz="1800" spc="-105" dirty="0">
                <a:latin typeface="Arial"/>
                <a:cs typeface="Arial"/>
              </a:rPr>
              <a:t> </a:t>
            </a:r>
            <a:r>
              <a:rPr sz="1800" spc="15" dirty="0">
                <a:latin typeface="Arial"/>
                <a:cs typeface="Arial"/>
              </a:rPr>
              <a:t>‘r’);</a:t>
            </a:r>
            <a:endParaRPr sz="1800">
              <a:latin typeface="Arial"/>
              <a:cs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8122284" cy="300736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信号的生</a:t>
            </a:r>
            <a:r>
              <a:rPr sz="2800" b="1" spc="-5" dirty="0">
                <a:solidFill>
                  <a:srgbClr val="333399"/>
                </a:solidFill>
                <a:latin typeface="宋体"/>
                <a:cs typeface="宋体"/>
              </a:rPr>
              <a:t>成和运算</a:t>
            </a:r>
            <a:endParaRPr sz="2800">
              <a:latin typeface="宋体"/>
              <a:cs typeface="宋体"/>
            </a:endParaRPr>
          </a:p>
          <a:p>
            <a:pPr marL="12700" marR="5080">
              <a:lnSpc>
                <a:spcPct val="100000"/>
              </a:lnSpc>
              <a:spcBef>
                <a:spcPts val="790"/>
              </a:spcBef>
            </a:pPr>
            <a:r>
              <a:rPr sz="1800" dirty="0">
                <a:latin typeface="宋体"/>
                <a:cs typeface="宋体"/>
              </a:rPr>
              <a:t>数字信号可以通过模数转换</a:t>
            </a:r>
            <a:r>
              <a:rPr sz="1800" spc="5" dirty="0">
                <a:latin typeface="宋体"/>
                <a:cs typeface="宋体"/>
              </a:rPr>
              <a:t>（</a:t>
            </a:r>
            <a:r>
              <a:rPr sz="1800" spc="-10" dirty="0">
                <a:latin typeface="Arial"/>
                <a:cs typeface="Arial"/>
              </a:rPr>
              <a:t>AD</a:t>
            </a:r>
            <a:r>
              <a:rPr sz="1800" dirty="0">
                <a:latin typeface="宋体"/>
                <a:cs typeface="宋体"/>
              </a:rPr>
              <a:t>转换）由模拟信号得到，计算机只能处理数字信 </a:t>
            </a:r>
            <a:r>
              <a:rPr sz="1800" spc="-5" dirty="0">
                <a:latin typeface="宋体"/>
                <a:cs typeface="宋体"/>
              </a:rPr>
              <a:t>号。常用的数字信号有正弦信号序列、阶跃信号序列、随机序列等。下文</a:t>
            </a:r>
            <a:r>
              <a:rPr sz="1800" spc="15" dirty="0">
                <a:latin typeface="宋体"/>
                <a:cs typeface="宋体"/>
              </a:rPr>
              <a:t>用</a:t>
            </a:r>
            <a:r>
              <a:rPr sz="1800" i="1" dirty="0">
                <a:latin typeface="Arial"/>
                <a:cs typeface="Arial"/>
              </a:rPr>
              <a:t>x</a:t>
            </a:r>
            <a:r>
              <a:rPr sz="1800" dirty="0">
                <a:latin typeface="Arial"/>
                <a:cs typeface="Arial"/>
              </a:rPr>
              <a:t>(</a:t>
            </a:r>
            <a:r>
              <a:rPr sz="1800" i="1" dirty="0">
                <a:latin typeface="Arial"/>
                <a:cs typeface="Arial"/>
              </a:rPr>
              <a:t>n</a:t>
            </a:r>
            <a:r>
              <a:rPr sz="1800" dirty="0">
                <a:latin typeface="Arial"/>
                <a:cs typeface="Arial"/>
              </a:rPr>
              <a:t>)  </a:t>
            </a:r>
            <a:r>
              <a:rPr sz="1800" dirty="0">
                <a:latin typeface="宋体"/>
                <a:cs typeface="宋体"/>
              </a:rPr>
              <a:t>表示数字信号，其中</a:t>
            </a:r>
            <a:r>
              <a:rPr sz="1800" i="1" dirty="0">
                <a:latin typeface="Arial"/>
                <a:cs typeface="Arial"/>
              </a:rPr>
              <a:t>n</a:t>
            </a:r>
            <a:r>
              <a:rPr sz="1800" dirty="0">
                <a:latin typeface="宋体"/>
                <a:cs typeface="宋体"/>
              </a:rPr>
              <a:t>表示信号序列的索引。</a:t>
            </a:r>
            <a:endParaRPr sz="1800">
              <a:latin typeface="宋体"/>
              <a:cs typeface="宋体"/>
            </a:endParaRPr>
          </a:p>
          <a:p>
            <a:pPr marL="13970">
              <a:lnSpc>
                <a:spcPct val="100000"/>
              </a:lnSpc>
              <a:spcBef>
                <a:spcPts val="800"/>
              </a:spcBef>
            </a:pPr>
            <a:r>
              <a:rPr sz="1800" spc="-35" dirty="0">
                <a:latin typeface="Arial"/>
                <a:cs typeface="Arial"/>
              </a:rPr>
              <a:t>MATLAB</a:t>
            </a:r>
            <a:r>
              <a:rPr sz="1800" spc="-5" dirty="0">
                <a:latin typeface="宋体"/>
                <a:cs typeface="宋体"/>
              </a:rPr>
              <a:t>生成基本数字信号的程序如下：</a:t>
            </a:r>
            <a:endParaRPr sz="1800">
              <a:latin typeface="宋体"/>
              <a:cs typeface="宋体"/>
            </a:endParaRPr>
          </a:p>
          <a:p>
            <a:pPr marL="13970">
              <a:lnSpc>
                <a:spcPct val="100000"/>
              </a:lnSpc>
              <a:tabLst>
                <a:tab pos="3672840" algn="l"/>
              </a:tabLst>
            </a:pPr>
            <a:r>
              <a:rPr sz="1800" dirty="0">
                <a:latin typeface="Arial"/>
                <a:cs typeface="Arial"/>
              </a:rPr>
              <a:t>&gt;&gt; </a:t>
            </a:r>
            <a:r>
              <a:rPr sz="1800" spc="-5" dirty="0">
                <a:latin typeface="Arial"/>
                <a:cs typeface="Arial"/>
              </a:rPr>
              <a:t>n </a:t>
            </a:r>
            <a:r>
              <a:rPr sz="1800" dirty="0">
                <a:latin typeface="Arial"/>
                <a:cs typeface="Arial"/>
              </a:rPr>
              <a:t>=</a:t>
            </a:r>
            <a:r>
              <a:rPr sz="1800" spc="-10" dirty="0">
                <a:latin typeface="Arial"/>
                <a:cs typeface="Arial"/>
              </a:rPr>
              <a:t> </a:t>
            </a:r>
            <a:r>
              <a:rPr sz="1800" dirty="0">
                <a:latin typeface="Arial"/>
                <a:cs typeface="Arial"/>
              </a:rPr>
              <a:t>1:10;	%</a:t>
            </a:r>
            <a:r>
              <a:rPr sz="1800" dirty="0">
                <a:latin typeface="宋体"/>
                <a:cs typeface="宋体"/>
              </a:rPr>
              <a:t>数字信号索引</a:t>
            </a:r>
            <a:endParaRPr sz="1800">
              <a:latin typeface="宋体"/>
              <a:cs typeface="宋体"/>
            </a:endParaRPr>
          </a:p>
          <a:p>
            <a:pPr marL="13970">
              <a:lnSpc>
                <a:spcPts val="2150"/>
              </a:lnSpc>
            </a:pPr>
            <a:r>
              <a:rPr sz="1800" dirty="0">
                <a:latin typeface="Arial"/>
                <a:cs typeface="Arial"/>
              </a:rPr>
              <a:t>&gt;&gt;</a:t>
            </a:r>
            <a:r>
              <a:rPr sz="1800" spc="-25" dirty="0">
                <a:latin typeface="Arial"/>
                <a:cs typeface="Arial"/>
              </a:rPr>
              <a:t> </a:t>
            </a:r>
            <a:r>
              <a:rPr sz="1800" dirty="0">
                <a:latin typeface="Arial"/>
                <a:cs typeface="Arial"/>
              </a:rPr>
              <a:t>x</a:t>
            </a:r>
            <a:r>
              <a:rPr sz="1800" spc="10"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[2,</a:t>
            </a:r>
            <a:r>
              <a:rPr sz="1800" spc="-10" dirty="0">
                <a:latin typeface="Arial"/>
                <a:cs typeface="Arial"/>
              </a:rPr>
              <a:t> </a:t>
            </a:r>
            <a:r>
              <a:rPr sz="1800" spc="-5" dirty="0">
                <a:latin typeface="Arial"/>
                <a:cs typeface="Arial"/>
              </a:rPr>
              <a:t>-1,</a:t>
            </a:r>
            <a:r>
              <a:rPr sz="1800" dirty="0">
                <a:latin typeface="Arial"/>
                <a:cs typeface="Arial"/>
              </a:rPr>
              <a:t> 3,</a:t>
            </a:r>
            <a:r>
              <a:rPr sz="1800" spc="-20" dirty="0">
                <a:latin typeface="Arial"/>
                <a:cs typeface="Arial"/>
              </a:rPr>
              <a:t> </a:t>
            </a:r>
            <a:r>
              <a:rPr sz="1800" dirty="0">
                <a:latin typeface="Arial"/>
                <a:cs typeface="Arial"/>
              </a:rPr>
              <a:t>2,</a:t>
            </a:r>
            <a:r>
              <a:rPr sz="1800" spc="-20" dirty="0">
                <a:latin typeface="Arial"/>
                <a:cs typeface="Arial"/>
              </a:rPr>
              <a:t> </a:t>
            </a:r>
            <a:r>
              <a:rPr sz="1800" dirty="0">
                <a:latin typeface="Arial"/>
                <a:cs typeface="Arial"/>
              </a:rPr>
              <a:t>0,</a:t>
            </a:r>
            <a:r>
              <a:rPr sz="1800" spc="15" dirty="0">
                <a:latin typeface="Arial"/>
                <a:cs typeface="Arial"/>
              </a:rPr>
              <a:t> </a:t>
            </a:r>
            <a:r>
              <a:rPr sz="1800" dirty="0">
                <a:latin typeface="Arial"/>
                <a:cs typeface="Arial"/>
              </a:rPr>
              <a:t>-3,</a:t>
            </a:r>
            <a:r>
              <a:rPr sz="1800" spc="-20" dirty="0">
                <a:latin typeface="Arial"/>
                <a:cs typeface="Arial"/>
              </a:rPr>
              <a:t> </a:t>
            </a:r>
            <a:r>
              <a:rPr sz="1800" dirty="0">
                <a:latin typeface="Arial"/>
                <a:cs typeface="Arial"/>
              </a:rPr>
              <a:t>4,</a:t>
            </a:r>
            <a:r>
              <a:rPr sz="1800" spc="-25" dirty="0">
                <a:latin typeface="Arial"/>
                <a:cs typeface="Arial"/>
              </a:rPr>
              <a:t> </a:t>
            </a:r>
            <a:r>
              <a:rPr sz="1800" dirty="0">
                <a:latin typeface="Arial"/>
                <a:cs typeface="Arial"/>
              </a:rPr>
              <a:t>1,</a:t>
            </a:r>
            <a:r>
              <a:rPr sz="1800" spc="10" dirty="0">
                <a:latin typeface="Arial"/>
                <a:cs typeface="Arial"/>
              </a:rPr>
              <a:t> </a:t>
            </a:r>
            <a:r>
              <a:rPr sz="1800" dirty="0">
                <a:latin typeface="Arial"/>
                <a:cs typeface="Arial"/>
              </a:rPr>
              <a:t>-2,</a:t>
            </a:r>
            <a:r>
              <a:rPr sz="1800" spc="-20" dirty="0">
                <a:latin typeface="Arial"/>
                <a:cs typeface="Arial"/>
              </a:rPr>
              <a:t> </a:t>
            </a:r>
            <a:r>
              <a:rPr sz="1800" dirty="0">
                <a:latin typeface="Arial"/>
                <a:cs typeface="Arial"/>
              </a:rPr>
              <a:t>3];</a:t>
            </a:r>
            <a:r>
              <a:rPr sz="1800" spc="440" dirty="0">
                <a:latin typeface="Arial"/>
                <a:cs typeface="Arial"/>
              </a:rPr>
              <a:t> </a:t>
            </a:r>
            <a:r>
              <a:rPr sz="1800" spc="5" dirty="0">
                <a:latin typeface="Arial"/>
                <a:cs typeface="Arial"/>
              </a:rPr>
              <a:t>%</a:t>
            </a:r>
            <a:r>
              <a:rPr sz="1800" spc="-5" dirty="0">
                <a:latin typeface="宋体"/>
                <a:cs typeface="宋体"/>
              </a:rPr>
              <a:t>数字信号序列值</a:t>
            </a:r>
            <a:endParaRPr sz="1800">
              <a:latin typeface="宋体"/>
              <a:cs typeface="宋体"/>
            </a:endParaRPr>
          </a:p>
          <a:p>
            <a:pPr marL="13970">
              <a:lnSpc>
                <a:spcPts val="2150"/>
              </a:lnSpc>
            </a:pPr>
            <a:r>
              <a:rPr sz="1800" dirty="0">
                <a:latin typeface="Arial"/>
                <a:cs typeface="Arial"/>
              </a:rPr>
              <a:t>&gt;&gt; stem(n,</a:t>
            </a:r>
            <a:r>
              <a:rPr sz="1800" spc="-65" dirty="0">
                <a:latin typeface="Arial"/>
                <a:cs typeface="Arial"/>
              </a:rPr>
              <a:t> </a:t>
            </a:r>
            <a:r>
              <a:rPr sz="1800" spc="-15" dirty="0">
                <a:latin typeface="Arial"/>
                <a:cs typeface="Arial"/>
              </a:rPr>
              <a:t>x);</a:t>
            </a:r>
            <a:endParaRPr sz="1800">
              <a:latin typeface="Arial"/>
              <a:cs typeface="Arial"/>
            </a:endParaRPr>
          </a:p>
          <a:p>
            <a:pPr marL="13970">
              <a:lnSpc>
                <a:spcPct val="100000"/>
              </a:lnSpc>
              <a:spcBef>
                <a:spcPts val="25"/>
              </a:spcBef>
            </a:pPr>
            <a:r>
              <a:rPr sz="1800" spc="-35" dirty="0">
                <a:latin typeface="Arial"/>
                <a:cs typeface="Arial"/>
              </a:rPr>
              <a:t>MATLAB</a:t>
            </a:r>
            <a:r>
              <a:rPr sz="1800" dirty="0">
                <a:latin typeface="宋体"/>
                <a:cs typeface="宋体"/>
              </a:rPr>
              <a:t>生成单位脉冲数字信号的程序如下：</a:t>
            </a:r>
            <a:endParaRPr sz="1800">
              <a:latin typeface="宋体"/>
              <a:cs typeface="宋体"/>
            </a:endParaRPr>
          </a:p>
        </p:txBody>
      </p:sp>
      <p:sp>
        <p:nvSpPr>
          <p:cNvPr id="4" name="object 4"/>
          <p:cNvSpPr txBox="1"/>
          <p:nvPr/>
        </p:nvSpPr>
        <p:spPr>
          <a:xfrm>
            <a:off x="4221860" y="3974668"/>
            <a:ext cx="3789045" cy="57531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序列长度</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单位脉冲出现在序列索引</a:t>
            </a:r>
            <a:r>
              <a:rPr sz="1800" spc="5" dirty="0">
                <a:latin typeface="宋体"/>
                <a:cs typeface="宋体"/>
              </a:rPr>
              <a:t>为</a:t>
            </a:r>
            <a:r>
              <a:rPr sz="1800" dirty="0">
                <a:latin typeface="Arial"/>
                <a:cs typeface="Arial"/>
              </a:rPr>
              <a:t>3</a:t>
            </a:r>
            <a:r>
              <a:rPr sz="1800" dirty="0">
                <a:latin typeface="宋体"/>
                <a:cs typeface="宋体"/>
              </a:rPr>
              <a:t>的位置</a:t>
            </a:r>
            <a:endParaRPr sz="1800">
              <a:latin typeface="宋体"/>
              <a:cs typeface="宋体"/>
            </a:endParaRPr>
          </a:p>
        </p:txBody>
      </p:sp>
      <p:sp>
        <p:nvSpPr>
          <p:cNvPr id="5" name="object 5"/>
          <p:cNvSpPr txBox="1"/>
          <p:nvPr/>
        </p:nvSpPr>
        <p:spPr>
          <a:xfrm>
            <a:off x="563067" y="3974668"/>
            <a:ext cx="1801495" cy="8464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n =</a:t>
            </a:r>
            <a:r>
              <a:rPr sz="1800" spc="-65" dirty="0">
                <a:latin typeface="Arial"/>
                <a:cs typeface="Arial"/>
              </a:rPr>
              <a:t> </a:t>
            </a:r>
            <a:r>
              <a:rPr sz="1800" dirty="0">
                <a:latin typeface="Arial"/>
                <a:cs typeface="Arial"/>
              </a:rPr>
              <a:t>1:10;</a:t>
            </a:r>
            <a:endParaRPr sz="1800">
              <a:latin typeface="Arial"/>
              <a:cs typeface="Arial"/>
            </a:endParaRPr>
          </a:p>
          <a:p>
            <a:pPr marL="12700">
              <a:lnSpc>
                <a:spcPts val="2150"/>
              </a:lnSpc>
              <a:spcBef>
                <a:spcPts val="5"/>
              </a:spcBef>
            </a:pPr>
            <a:r>
              <a:rPr sz="1800" dirty="0">
                <a:latin typeface="Arial"/>
                <a:cs typeface="Arial"/>
              </a:rPr>
              <a:t>&gt;&gt; x =</a:t>
            </a:r>
            <a:r>
              <a:rPr sz="1800" spc="-90" dirty="0">
                <a:latin typeface="Arial"/>
                <a:cs typeface="Arial"/>
              </a:rPr>
              <a:t> </a:t>
            </a:r>
            <a:r>
              <a:rPr sz="1800" dirty="0">
                <a:latin typeface="Arial"/>
                <a:cs typeface="Arial"/>
              </a:rPr>
              <a:t>[(n-3)==0];</a:t>
            </a:r>
            <a:endParaRPr sz="1800">
              <a:latin typeface="Arial"/>
              <a:cs typeface="Arial"/>
            </a:endParaRPr>
          </a:p>
          <a:p>
            <a:pPr marL="12700">
              <a:lnSpc>
                <a:spcPts val="2150"/>
              </a:lnSpc>
            </a:pPr>
            <a:r>
              <a:rPr sz="1800" dirty="0">
                <a:latin typeface="Arial"/>
                <a:cs typeface="Arial"/>
              </a:rPr>
              <a:t>&gt;&gt; stem(n,</a:t>
            </a:r>
            <a:r>
              <a:rPr sz="1800" spc="-80" dirty="0">
                <a:latin typeface="Arial"/>
                <a:cs typeface="Arial"/>
              </a:rPr>
              <a:t> </a:t>
            </a:r>
            <a:r>
              <a:rPr sz="1800" spc="-15" dirty="0">
                <a:latin typeface="Arial"/>
                <a:cs typeface="Arial"/>
              </a:rPr>
              <a:t>x);</a:t>
            </a:r>
            <a:endParaRPr sz="1800">
              <a:latin typeface="Arial"/>
              <a:cs typeface="Arial"/>
            </a:endParaRPr>
          </a:p>
        </p:txBody>
      </p:sp>
      <p:sp>
        <p:nvSpPr>
          <p:cNvPr id="6" name="object 6"/>
          <p:cNvSpPr txBox="1"/>
          <p:nvPr/>
        </p:nvSpPr>
        <p:spPr>
          <a:xfrm>
            <a:off x="563067" y="4798567"/>
            <a:ext cx="6989445" cy="1943735"/>
          </a:xfrm>
          <a:prstGeom prst="rect">
            <a:avLst/>
          </a:prstGeom>
        </p:spPr>
        <p:txBody>
          <a:bodyPr vert="horz" wrap="square" lIns="0" tIns="12700" rIns="0" bIns="0" rtlCol="0">
            <a:spAutoFit/>
          </a:bodyPr>
          <a:lstStyle/>
          <a:p>
            <a:pPr marL="12700">
              <a:lnSpc>
                <a:spcPts val="2150"/>
              </a:lnSpc>
              <a:spcBef>
                <a:spcPts val="100"/>
              </a:spcBef>
            </a:pPr>
            <a:r>
              <a:rPr sz="1800" spc="-35" dirty="0">
                <a:latin typeface="Arial"/>
                <a:cs typeface="Arial"/>
              </a:rPr>
              <a:t>MATLAB</a:t>
            </a:r>
            <a:r>
              <a:rPr sz="1800" dirty="0">
                <a:latin typeface="宋体"/>
                <a:cs typeface="宋体"/>
              </a:rPr>
              <a:t>生成单位阶跃数字信号的程序如下：</a:t>
            </a:r>
            <a:endParaRPr sz="1800">
              <a:latin typeface="宋体"/>
              <a:cs typeface="宋体"/>
            </a:endParaRPr>
          </a:p>
          <a:p>
            <a:pPr marL="12700">
              <a:lnSpc>
                <a:spcPts val="2150"/>
              </a:lnSpc>
            </a:pPr>
            <a:r>
              <a:rPr sz="1800" dirty="0">
                <a:latin typeface="Arial"/>
                <a:cs typeface="Arial"/>
              </a:rPr>
              <a:t>&gt;&gt; </a:t>
            </a:r>
            <a:r>
              <a:rPr sz="1800" spc="-25" dirty="0">
                <a:latin typeface="Arial"/>
                <a:cs typeface="Arial"/>
              </a:rPr>
              <a:t>x1 </a:t>
            </a:r>
            <a:r>
              <a:rPr sz="1800" dirty="0">
                <a:latin typeface="Arial"/>
                <a:cs typeface="Arial"/>
              </a:rPr>
              <a:t>= ones(1,</a:t>
            </a:r>
            <a:r>
              <a:rPr sz="1800" spc="-5" dirty="0">
                <a:latin typeface="Arial"/>
                <a:cs typeface="Arial"/>
              </a:rPr>
              <a:t> </a:t>
            </a:r>
            <a:r>
              <a:rPr sz="1800" dirty="0">
                <a:latin typeface="Arial"/>
                <a:cs typeface="Arial"/>
              </a:rPr>
              <a:t>5);</a:t>
            </a:r>
            <a:endParaRPr sz="1800">
              <a:latin typeface="Arial"/>
              <a:cs typeface="Arial"/>
            </a:endParaRPr>
          </a:p>
          <a:p>
            <a:pPr marL="12700">
              <a:lnSpc>
                <a:spcPct val="100000"/>
              </a:lnSpc>
            </a:pPr>
            <a:r>
              <a:rPr sz="1800" dirty="0">
                <a:latin typeface="Arial"/>
                <a:cs typeface="Arial"/>
              </a:rPr>
              <a:t>&gt;&gt; </a:t>
            </a:r>
            <a:r>
              <a:rPr sz="1800" spc="-20" dirty="0">
                <a:latin typeface="Arial"/>
                <a:cs typeface="Arial"/>
              </a:rPr>
              <a:t>x0 </a:t>
            </a:r>
            <a:r>
              <a:rPr sz="1800" dirty="0">
                <a:latin typeface="Arial"/>
                <a:cs typeface="Arial"/>
              </a:rPr>
              <a:t>= </a:t>
            </a:r>
            <a:r>
              <a:rPr sz="1800" spc="-5" dirty="0">
                <a:latin typeface="Arial"/>
                <a:cs typeface="Arial"/>
              </a:rPr>
              <a:t>zeros(1,</a:t>
            </a:r>
            <a:r>
              <a:rPr sz="1800" spc="5" dirty="0">
                <a:latin typeface="Arial"/>
                <a:cs typeface="Arial"/>
              </a:rPr>
              <a:t> </a:t>
            </a:r>
            <a:r>
              <a:rPr sz="1800" dirty="0">
                <a:latin typeface="Arial"/>
                <a:cs typeface="Arial"/>
              </a:rPr>
              <a:t>5);</a:t>
            </a:r>
            <a:endParaRPr sz="1800">
              <a:latin typeface="Arial"/>
              <a:cs typeface="Arial"/>
            </a:endParaRPr>
          </a:p>
          <a:p>
            <a:pPr marL="12700">
              <a:lnSpc>
                <a:spcPct val="100000"/>
              </a:lnSpc>
            </a:pPr>
            <a:r>
              <a:rPr sz="1800" dirty="0">
                <a:latin typeface="Arial"/>
                <a:cs typeface="Arial"/>
              </a:rPr>
              <a:t>&gt;&gt; stem(-5:-1,</a:t>
            </a:r>
            <a:r>
              <a:rPr sz="1800" spc="-65" dirty="0">
                <a:latin typeface="Arial"/>
                <a:cs typeface="Arial"/>
              </a:rPr>
              <a:t> </a:t>
            </a:r>
            <a:r>
              <a:rPr sz="1800" spc="-10" dirty="0">
                <a:latin typeface="Arial"/>
                <a:cs typeface="Arial"/>
              </a:rPr>
              <a:t>x0);</a:t>
            </a:r>
            <a:endParaRPr sz="1800">
              <a:latin typeface="Arial"/>
              <a:cs typeface="Arial"/>
            </a:endParaRPr>
          </a:p>
          <a:p>
            <a:pPr marL="12700">
              <a:lnSpc>
                <a:spcPct val="100000"/>
              </a:lnSpc>
            </a:pPr>
            <a:r>
              <a:rPr sz="1800" dirty="0">
                <a:latin typeface="Arial"/>
                <a:cs typeface="Arial"/>
              </a:rPr>
              <a:t>&gt;&gt; hold</a:t>
            </a:r>
            <a:r>
              <a:rPr sz="1800" spc="-35" dirty="0">
                <a:latin typeface="Arial"/>
                <a:cs typeface="Arial"/>
              </a:rPr>
              <a:t> </a:t>
            </a:r>
            <a:r>
              <a:rPr sz="1800" dirty="0">
                <a:latin typeface="Arial"/>
                <a:cs typeface="Arial"/>
              </a:rPr>
              <a:t>on</a:t>
            </a:r>
            <a:endParaRPr sz="1800">
              <a:latin typeface="Arial"/>
              <a:cs typeface="Arial"/>
            </a:endParaRPr>
          </a:p>
          <a:p>
            <a:pPr marL="12700">
              <a:lnSpc>
                <a:spcPts val="2150"/>
              </a:lnSpc>
              <a:spcBef>
                <a:spcPts val="25"/>
              </a:spcBef>
              <a:tabLst>
                <a:tab pos="3670935" algn="l"/>
              </a:tabLst>
            </a:pPr>
            <a:r>
              <a:rPr sz="1800" dirty="0">
                <a:latin typeface="Arial"/>
                <a:cs typeface="Arial"/>
              </a:rPr>
              <a:t>&gt;&gt;</a:t>
            </a:r>
            <a:r>
              <a:rPr sz="1800" spc="-15" dirty="0">
                <a:latin typeface="Arial"/>
                <a:cs typeface="Arial"/>
              </a:rPr>
              <a:t> </a:t>
            </a:r>
            <a:r>
              <a:rPr sz="1800" dirty="0">
                <a:latin typeface="Arial"/>
                <a:cs typeface="Arial"/>
              </a:rPr>
              <a:t>stem(0:4,</a:t>
            </a:r>
            <a:r>
              <a:rPr sz="1800" spc="-35" dirty="0">
                <a:latin typeface="Arial"/>
                <a:cs typeface="Arial"/>
              </a:rPr>
              <a:t> </a:t>
            </a:r>
            <a:r>
              <a:rPr sz="1800" spc="-10" dirty="0">
                <a:latin typeface="Arial"/>
                <a:cs typeface="Arial"/>
              </a:rPr>
              <a:t>x1);	</a:t>
            </a:r>
            <a:r>
              <a:rPr sz="1800" spc="5" dirty="0">
                <a:latin typeface="Arial"/>
                <a:cs typeface="Arial"/>
              </a:rPr>
              <a:t>%</a:t>
            </a:r>
            <a:r>
              <a:rPr sz="1800" spc="-5" dirty="0">
                <a:latin typeface="宋体"/>
                <a:cs typeface="宋体"/>
              </a:rPr>
              <a:t>阶跃信号从序列索引</a:t>
            </a:r>
            <a:r>
              <a:rPr sz="1800" dirty="0">
                <a:latin typeface="宋体"/>
                <a:cs typeface="宋体"/>
              </a:rPr>
              <a:t>为</a:t>
            </a:r>
            <a:r>
              <a:rPr sz="1800" spc="5" dirty="0">
                <a:latin typeface="Arial"/>
                <a:cs typeface="Arial"/>
              </a:rPr>
              <a:t>0</a:t>
            </a:r>
            <a:r>
              <a:rPr sz="1800" spc="-5" dirty="0">
                <a:latin typeface="宋体"/>
                <a:cs typeface="宋体"/>
              </a:rPr>
              <a:t>处开始</a:t>
            </a:r>
            <a:endParaRPr sz="1800">
              <a:latin typeface="宋体"/>
              <a:cs typeface="宋体"/>
            </a:endParaRPr>
          </a:p>
          <a:p>
            <a:pPr marL="12700">
              <a:lnSpc>
                <a:spcPts val="2150"/>
              </a:lnSpc>
            </a:pPr>
            <a:r>
              <a:rPr sz="1800" dirty="0">
                <a:latin typeface="Arial"/>
                <a:cs typeface="Arial"/>
              </a:rPr>
              <a:t>&gt;&gt; hold</a:t>
            </a:r>
            <a:r>
              <a:rPr sz="1800" spc="-35" dirty="0">
                <a:latin typeface="Arial"/>
                <a:cs typeface="Arial"/>
              </a:rPr>
              <a:t> </a:t>
            </a:r>
            <a:r>
              <a:rPr sz="1800" spc="-5" dirty="0">
                <a:latin typeface="Arial"/>
                <a:cs typeface="Arial"/>
              </a:rPr>
              <a:t>off</a:t>
            </a:r>
            <a:endParaRPr sz="1800">
              <a:latin typeface="Arial"/>
              <a:cs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3067" y="993122"/>
            <a:ext cx="4116704" cy="2083435"/>
          </a:xfrm>
          <a:prstGeom prst="rect">
            <a:avLst/>
          </a:prstGeom>
        </p:spPr>
        <p:txBody>
          <a:bodyPr vert="horz" wrap="square" lIns="0" tIns="170815" rIns="0" bIns="0" rtlCol="0">
            <a:spAutoFit/>
          </a:bodyPr>
          <a:lstStyle/>
          <a:p>
            <a:pPr marL="12700">
              <a:lnSpc>
                <a:spcPct val="100000"/>
              </a:lnSpc>
              <a:spcBef>
                <a:spcPts val="1345"/>
              </a:spcBef>
            </a:pPr>
            <a:r>
              <a:rPr sz="2800" b="1" spc="15" dirty="0">
                <a:solidFill>
                  <a:srgbClr val="333399"/>
                </a:solidFill>
                <a:latin typeface="宋体"/>
                <a:cs typeface="宋体"/>
              </a:rPr>
              <a:t>信号的生</a:t>
            </a:r>
            <a:r>
              <a:rPr sz="2800" b="1" spc="-5" dirty="0">
                <a:solidFill>
                  <a:srgbClr val="333399"/>
                </a:solidFill>
                <a:latin typeface="宋体"/>
                <a:cs typeface="宋体"/>
              </a:rPr>
              <a:t>成和运算</a:t>
            </a:r>
            <a:endParaRPr sz="2800">
              <a:latin typeface="宋体"/>
              <a:cs typeface="宋体"/>
            </a:endParaRPr>
          </a:p>
          <a:p>
            <a:pPr marL="12700">
              <a:lnSpc>
                <a:spcPts val="2150"/>
              </a:lnSpc>
              <a:spcBef>
                <a:spcPts val="790"/>
              </a:spcBef>
            </a:pP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生成正弦数字信号的程序如下：</a:t>
            </a:r>
            <a:endParaRPr sz="1800">
              <a:latin typeface="宋体"/>
              <a:cs typeface="宋体"/>
            </a:endParaRPr>
          </a:p>
          <a:p>
            <a:pPr marL="12700">
              <a:lnSpc>
                <a:spcPts val="2150"/>
              </a:lnSpc>
            </a:pPr>
            <a:r>
              <a:rPr sz="1800" dirty="0">
                <a:latin typeface="Arial"/>
                <a:cs typeface="Arial"/>
              </a:rPr>
              <a:t>&gt;&gt; n =</a:t>
            </a:r>
            <a:r>
              <a:rPr sz="1800" spc="-50" dirty="0">
                <a:latin typeface="Arial"/>
                <a:cs typeface="Arial"/>
              </a:rPr>
              <a:t> </a:t>
            </a:r>
            <a:r>
              <a:rPr sz="1800" dirty="0">
                <a:latin typeface="Arial"/>
                <a:cs typeface="Arial"/>
              </a:rPr>
              <a:t>0:99;</a:t>
            </a:r>
            <a:endParaRPr sz="1800">
              <a:latin typeface="Arial"/>
              <a:cs typeface="Arial"/>
            </a:endParaRPr>
          </a:p>
          <a:p>
            <a:pPr marL="12700">
              <a:lnSpc>
                <a:spcPct val="100000"/>
              </a:lnSpc>
              <a:spcBef>
                <a:spcPts val="5"/>
              </a:spcBef>
            </a:pPr>
            <a:r>
              <a:rPr sz="1800" dirty="0">
                <a:latin typeface="Arial"/>
                <a:cs typeface="Arial"/>
              </a:rPr>
              <a:t>&gt;&gt; x =</a:t>
            </a:r>
            <a:r>
              <a:rPr sz="1800" spc="-30" dirty="0">
                <a:latin typeface="Arial"/>
                <a:cs typeface="Arial"/>
              </a:rPr>
              <a:t> </a:t>
            </a:r>
            <a:r>
              <a:rPr sz="1800" dirty="0">
                <a:latin typeface="Arial"/>
                <a:cs typeface="Arial"/>
              </a:rPr>
              <a:t>sin(n/pi);</a:t>
            </a:r>
            <a:endParaRPr sz="1800">
              <a:latin typeface="Arial"/>
              <a:cs typeface="Arial"/>
            </a:endParaRPr>
          </a:p>
          <a:p>
            <a:pPr marL="12700">
              <a:lnSpc>
                <a:spcPct val="100000"/>
              </a:lnSpc>
            </a:pPr>
            <a:r>
              <a:rPr sz="1800" dirty="0">
                <a:latin typeface="Arial"/>
                <a:cs typeface="Arial"/>
              </a:rPr>
              <a:t>&gt;&gt; stem(n,</a:t>
            </a:r>
            <a:r>
              <a:rPr sz="1800" spc="-65" dirty="0">
                <a:latin typeface="Arial"/>
                <a:cs typeface="Arial"/>
              </a:rPr>
              <a:t> </a:t>
            </a:r>
            <a:r>
              <a:rPr sz="1800" spc="-15" dirty="0">
                <a:latin typeface="Arial"/>
                <a:cs typeface="Arial"/>
              </a:rPr>
              <a:t>x);</a:t>
            </a:r>
            <a:endParaRPr sz="1800">
              <a:latin typeface="Arial"/>
              <a:cs typeface="Arial"/>
            </a:endParaRPr>
          </a:p>
          <a:p>
            <a:pPr marL="12700">
              <a:lnSpc>
                <a:spcPct val="100000"/>
              </a:lnSpc>
              <a:spcBef>
                <a:spcPts val="25"/>
              </a:spcBef>
            </a:pPr>
            <a:r>
              <a:rPr sz="1800" spc="-35" dirty="0">
                <a:latin typeface="Arial"/>
                <a:cs typeface="Arial"/>
              </a:rPr>
              <a:t>MATLAB</a:t>
            </a:r>
            <a:r>
              <a:rPr sz="1800" spc="-5" dirty="0">
                <a:latin typeface="宋体"/>
                <a:cs typeface="宋体"/>
              </a:rPr>
              <a:t>生成随机数字信号的程序如下：</a:t>
            </a:r>
            <a:endParaRPr sz="1800">
              <a:latin typeface="宋体"/>
              <a:cs typeface="宋体"/>
            </a:endParaRPr>
          </a:p>
        </p:txBody>
      </p:sp>
      <p:sp>
        <p:nvSpPr>
          <p:cNvPr id="4" name="object 4"/>
          <p:cNvSpPr txBox="1"/>
          <p:nvPr/>
        </p:nvSpPr>
        <p:spPr>
          <a:xfrm>
            <a:off x="3307207" y="3050794"/>
            <a:ext cx="25444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随机信号序列长度</a:t>
            </a:r>
            <a:r>
              <a:rPr sz="1800" spc="5" dirty="0">
                <a:latin typeface="宋体"/>
                <a:cs typeface="宋体"/>
              </a:rPr>
              <a:t>为</a:t>
            </a:r>
            <a:r>
              <a:rPr sz="1800" dirty="0">
                <a:latin typeface="Arial"/>
                <a:cs typeface="Arial"/>
              </a:rPr>
              <a:t>50</a:t>
            </a:r>
            <a:endParaRPr sz="1800">
              <a:latin typeface="Arial"/>
              <a:cs typeface="Arial"/>
            </a:endParaRPr>
          </a:p>
        </p:txBody>
      </p:sp>
      <p:sp>
        <p:nvSpPr>
          <p:cNvPr id="5" name="object 5"/>
          <p:cNvSpPr txBox="1"/>
          <p:nvPr/>
        </p:nvSpPr>
        <p:spPr>
          <a:xfrm>
            <a:off x="563067" y="3050794"/>
            <a:ext cx="2308225" cy="845819"/>
          </a:xfrm>
          <a:prstGeom prst="rect">
            <a:avLst/>
          </a:prstGeom>
        </p:spPr>
        <p:txBody>
          <a:bodyPr vert="horz" wrap="square" lIns="0" tIns="12700" rIns="0" bIns="0" rtlCol="0">
            <a:spAutoFit/>
          </a:bodyPr>
          <a:lstStyle/>
          <a:p>
            <a:pPr marL="12700">
              <a:lnSpc>
                <a:spcPts val="2150"/>
              </a:lnSpc>
              <a:spcBef>
                <a:spcPts val="100"/>
              </a:spcBef>
            </a:pPr>
            <a:r>
              <a:rPr sz="1800" dirty="0">
                <a:latin typeface="Arial"/>
                <a:cs typeface="Arial"/>
              </a:rPr>
              <a:t>&gt;&gt; </a:t>
            </a:r>
            <a:r>
              <a:rPr sz="1800" spc="-5" dirty="0">
                <a:latin typeface="Arial"/>
                <a:cs typeface="Arial"/>
              </a:rPr>
              <a:t>n </a:t>
            </a:r>
            <a:r>
              <a:rPr sz="1800" dirty="0">
                <a:latin typeface="Arial"/>
                <a:cs typeface="Arial"/>
              </a:rPr>
              <a:t>=</a:t>
            </a:r>
            <a:r>
              <a:rPr sz="1800" spc="-35" dirty="0">
                <a:latin typeface="Arial"/>
                <a:cs typeface="Arial"/>
              </a:rPr>
              <a:t> </a:t>
            </a:r>
            <a:r>
              <a:rPr sz="1800" dirty="0">
                <a:latin typeface="Arial"/>
                <a:cs typeface="Arial"/>
              </a:rPr>
              <a:t>50;</a:t>
            </a:r>
            <a:endParaRPr sz="1800">
              <a:latin typeface="Arial"/>
              <a:cs typeface="Arial"/>
            </a:endParaRPr>
          </a:p>
          <a:p>
            <a:pPr marL="12700">
              <a:lnSpc>
                <a:spcPts val="2150"/>
              </a:lnSpc>
            </a:pPr>
            <a:r>
              <a:rPr sz="1800" dirty="0">
                <a:latin typeface="Arial"/>
                <a:cs typeface="Arial"/>
              </a:rPr>
              <a:t>&gt;&gt; x = rand(n, 1) -</a:t>
            </a:r>
            <a:r>
              <a:rPr sz="1800" spc="-125" dirty="0">
                <a:latin typeface="Arial"/>
                <a:cs typeface="Arial"/>
              </a:rPr>
              <a:t> </a:t>
            </a:r>
            <a:r>
              <a:rPr sz="1800" dirty="0">
                <a:latin typeface="Arial"/>
                <a:cs typeface="Arial"/>
              </a:rPr>
              <a:t>0.5;</a:t>
            </a:r>
            <a:endParaRPr sz="1800">
              <a:latin typeface="Arial"/>
              <a:cs typeface="Arial"/>
            </a:endParaRPr>
          </a:p>
          <a:p>
            <a:pPr marL="12700">
              <a:lnSpc>
                <a:spcPct val="100000"/>
              </a:lnSpc>
            </a:pPr>
            <a:r>
              <a:rPr sz="1800" dirty="0">
                <a:latin typeface="Arial"/>
                <a:cs typeface="Arial"/>
              </a:rPr>
              <a:t>&gt;&gt; </a:t>
            </a:r>
            <a:r>
              <a:rPr sz="1800" spc="5" dirty="0">
                <a:latin typeface="Arial"/>
                <a:cs typeface="Arial"/>
              </a:rPr>
              <a:t>stem(0:n-1,</a:t>
            </a:r>
            <a:r>
              <a:rPr sz="1800" spc="-100" dirty="0">
                <a:latin typeface="Arial"/>
                <a:cs typeface="Arial"/>
              </a:rPr>
              <a:t> </a:t>
            </a:r>
            <a:r>
              <a:rPr sz="1800" spc="-15" dirty="0">
                <a:latin typeface="Arial"/>
                <a:cs typeface="Arial"/>
              </a:rPr>
              <a:t>x);</a:t>
            </a:r>
            <a:endParaRPr sz="1800">
              <a:latin typeface="Arial"/>
              <a:cs typeface="Arial"/>
            </a:endParaRPr>
          </a:p>
        </p:txBody>
      </p:sp>
      <p:sp>
        <p:nvSpPr>
          <p:cNvPr id="6" name="object 6"/>
          <p:cNvSpPr txBox="1"/>
          <p:nvPr/>
        </p:nvSpPr>
        <p:spPr>
          <a:xfrm>
            <a:off x="563067" y="4237101"/>
            <a:ext cx="8011795" cy="845819"/>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a:cs typeface="宋体"/>
              </a:rPr>
              <a:t>在</a:t>
            </a:r>
            <a:r>
              <a:rPr sz="1800" spc="-35" dirty="0">
                <a:latin typeface="Arial"/>
                <a:cs typeface="Arial"/>
              </a:rPr>
              <a:t>MATLAB</a:t>
            </a:r>
            <a:r>
              <a:rPr sz="1800" dirty="0">
                <a:latin typeface="宋体"/>
                <a:cs typeface="宋体"/>
              </a:rPr>
              <a:t>中进行两信号的加减法或乘法运算，要求两信号的采样时间相同，序</a:t>
            </a:r>
            <a:endParaRPr sz="1800">
              <a:latin typeface="宋体"/>
              <a:cs typeface="宋体"/>
            </a:endParaRPr>
          </a:p>
          <a:p>
            <a:pPr marL="12700">
              <a:lnSpc>
                <a:spcPts val="2150"/>
              </a:lnSpc>
            </a:pPr>
            <a:r>
              <a:rPr sz="1800" spc="-5" dirty="0">
                <a:latin typeface="宋体"/>
                <a:cs typeface="宋体"/>
              </a:rPr>
              <a:t>列长度相同。例如：</a:t>
            </a:r>
            <a:endParaRPr sz="1800">
              <a:latin typeface="宋体"/>
              <a:cs typeface="宋体"/>
            </a:endParaRPr>
          </a:p>
          <a:p>
            <a:pPr marL="12700">
              <a:lnSpc>
                <a:spcPts val="2150"/>
              </a:lnSpc>
            </a:pPr>
            <a:r>
              <a:rPr sz="1800" dirty="0">
                <a:latin typeface="Arial"/>
                <a:cs typeface="Arial"/>
              </a:rPr>
              <a:t>&gt;&gt; t =</a:t>
            </a:r>
            <a:r>
              <a:rPr sz="1800" spc="-10" dirty="0">
                <a:latin typeface="Arial"/>
                <a:cs typeface="Arial"/>
              </a:rPr>
              <a:t> </a:t>
            </a:r>
            <a:r>
              <a:rPr sz="1800" dirty="0">
                <a:latin typeface="Arial"/>
                <a:cs typeface="Arial"/>
              </a:rPr>
              <a:t>0:0.01:5;</a:t>
            </a:r>
            <a:endParaRPr sz="1800">
              <a:latin typeface="Arial"/>
              <a:cs typeface="Arial"/>
            </a:endParaRPr>
          </a:p>
        </p:txBody>
      </p:sp>
      <p:sp>
        <p:nvSpPr>
          <p:cNvPr id="7" name="object 7"/>
          <p:cNvSpPr txBox="1"/>
          <p:nvPr/>
        </p:nvSpPr>
        <p:spPr>
          <a:xfrm>
            <a:off x="563067" y="5060137"/>
            <a:ext cx="2208530" cy="112331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f =</a:t>
            </a:r>
            <a:r>
              <a:rPr sz="1800" spc="-35" dirty="0">
                <a:latin typeface="Arial"/>
                <a:cs typeface="Arial"/>
              </a:rPr>
              <a:t> </a:t>
            </a:r>
            <a:r>
              <a:rPr sz="1800" spc="-5" dirty="0">
                <a:latin typeface="Arial"/>
                <a:cs typeface="Arial"/>
              </a:rPr>
              <a:t>exp(-2*t);</a:t>
            </a:r>
            <a:endParaRPr sz="1800">
              <a:latin typeface="Arial"/>
              <a:cs typeface="Arial"/>
            </a:endParaRPr>
          </a:p>
          <a:p>
            <a:pPr marL="12700">
              <a:lnSpc>
                <a:spcPct val="100000"/>
              </a:lnSpc>
              <a:spcBef>
                <a:spcPts val="5"/>
              </a:spcBef>
            </a:pPr>
            <a:r>
              <a:rPr sz="1800" dirty="0">
                <a:latin typeface="Arial"/>
                <a:cs typeface="Arial"/>
              </a:rPr>
              <a:t>&gt;&gt; </a:t>
            </a:r>
            <a:r>
              <a:rPr sz="1800" spc="-5" dirty="0">
                <a:latin typeface="Arial"/>
                <a:cs typeface="Arial"/>
              </a:rPr>
              <a:t>g </a:t>
            </a:r>
            <a:r>
              <a:rPr sz="1800" dirty="0">
                <a:latin typeface="Arial"/>
                <a:cs typeface="Arial"/>
              </a:rPr>
              <a:t>=</a:t>
            </a:r>
            <a:r>
              <a:rPr sz="1800" spc="-80" dirty="0">
                <a:latin typeface="Arial"/>
                <a:cs typeface="Arial"/>
              </a:rPr>
              <a:t> </a:t>
            </a:r>
            <a:r>
              <a:rPr sz="1800" dirty="0">
                <a:latin typeface="Arial"/>
                <a:cs typeface="Arial"/>
              </a:rPr>
              <a:t>0.5*sin(4*pi*t);</a:t>
            </a:r>
            <a:endParaRPr sz="1800">
              <a:latin typeface="Arial"/>
              <a:cs typeface="Arial"/>
            </a:endParaRPr>
          </a:p>
          <a:p>
            <a:pPr marL="12700">
              <a:lnSpc>
                <a:spcPct val="100000"/>
              </a:lnSpc>
            </a:pPr>
            <a:r>
              <a:rPr sz="1800" dirty="0">
                <a:latin typeface="Arial"/>
                <a:cs typeface="Arial"/>
              </a:rPr>
              <a:t>&gt;&gt; </a:t>
            </a:r>
            <a:r>
              <a:rPr sz="1800" spc="-5" dirty="0">
                <a:latin typeface="Arial"/>
                <a:cs typeface="Arial"/>
              </a:rPr>
              <a:t>h </a:t>
            </a:r>
            <a:r>
              <a:rPr sz="1800" dirty="0">
                <a:latin typeface="Arial"/>
                <a:cs typeface="Arial"/>
              </a:rPr>
              <a:t>= f +</a:t>
            </a:r>
            <a:r>
              <a:rPr sz="1800" spc="-100" dirty="0">
                <a:latin typeface="Arial"/>
                <a:cs typeface="Arial"/>
              </a:rPr>
              <a:t> </a:t>
            </a:r>
            <a:r>
              <a:rPr sz="1800" dirty="0">
                <a:latin typeface="Arial"/>
                <a:cs typeface="Arial"/>
              </a:rPr>
              <a:t>g;</a:t>
            </a:r>
            <a:endParaRPr sz="1800">
              <a:latin typeface="Arial"/>
              <a:cs typeface="Arial"/>
            </a:endParaRPr>
          </a:p>
          <a:p>
            <a:pPr marL="12700">
              <a:lnSpc>
                <a:spcPct val="100000"/>
              </a:lnSpc>
            </a:pPr>
            <a:r>
              <a:rPr sz="1800" dirty="0">
                <a:latin typeface="Arial"/>
                <a:cs typeface="Arial"/>
              </a:rPr>
              <a:t>&gt;&gt; k = f .*</a:t>
            </a:r>
            <a:r>
              <a:rPr sz="1800" spc="-114" dirty="0">
                <a:latin typeface="Arial"/>
                <a:cs typeface="Arial"/>
              </a:rPr>
              <a:t> </a:t>
            </a:r>
            <a:r>
              <a:rPr sz="1800" dirty="0">
                <a:latin typeface="Arial"/>
                <a:cs typeface="Arial"/>
              </a:rPr>
              <a:t>g;</a:t>
            </a:r>
            <a:endParaRPr sz="1800">
              <a:latin typeface="Arial"/>
              <a:cs typeface="Arial"/>
            </a:endParaRPr>
          </a:p>
        </p:txBody>
      </p:sp>
      <p:sp>
        <p:nvSpPr>
          <p:cNvPr id="8" name="object 8"/>
          <p:cNvSpPr txBox="1"/>
          <p:nvPr/>
        </p:nvSpPr>
        <p:spPr>
          <a:xfrm>
            <a:off x="3307207" y="5060137"/>
            <a:ext cx="4890770" cy="112331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指数信号</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正弦信号</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两信号的加法运算</a:t>
            </a:r>
            <a:endParaRPr sz="1800">
              <a:latin typeface="宋体"/>
              <a:cs typeface="宋体"/>
            </a:endParaRPr>
          </a:p>
          <a:p>
            <a:pPr marL="12700">
              <a:lnSpc>
                <a:spcPct val="100000"/>
              </a:lnSpc>
            </a:pPr>
            <a:r>
              <a:rPr sz="1800" spc="5" dirty="0">
                <a:latin typeface="Arial"/>
                <a:cs typeface="Arial"/>
              </a:rPr>
              <a:t>%</a:t>
            </a:r>
            <a:r>
              <a:rPr sz="1800" spc="-5" dirty="0">
                <a:latin typeface="宋体"/>
                <a:cs typeface="宋体"/>
              </a:rPr>
              <a:t>两信号的乘法运算，两数组对应元素相乘</a:t>
            </a:r>
            <a:r>
              <a:rPr sz="1800" spc="5" dirty="0">
                <a:latin typeface="宋体"/>
                <a:cs typeface="宋体"/>
              </a:rPr>
              <a:t>为</a:t>
            </a:r>
            <a:r>
              <a:rPr sz="1800" dirty="0">
                <a:latin typeface="Arial"/>
                <a:cs typeface="Arial"/>
              </a:rPr>
              <a:t>".*"</a:t>
            </a:r>
            <a:endParaRPr sz="1800">
              <a:latin typeface="Arial"/>
              <a:cs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3067" y="997876"/>
            <a:ext cx="8146415" cy="2624455"/>
          </a:xfrm>
          <a:prstGeom prst="rect">
            <a:avLst/>
          </a:prstGeom>
        </p:spPr>
        <p:txBody>
          <a:bodyPr vert="horz" wrap="square" lIns="0" tIns="165735" rIns="0" bIns="0" rtlCol="0">
            <a:spAutoFit/>
          </a:bodyPr>
          <a:lstStyle/>
          <a:p>
            <a:pPr marL="12700">
              <a:lnSpc>
                <a:spcPct val="100000"/>
              </a:lnSpc>
              <a:spcBef>
                <a:spcPts val="1305"/>
              </a:spcBef>
            </a:pPr>
            <a:r>
              <a:rPr sz="2800" b="1" spc="15" dirty="0">
                <a:solidFill>
                  <a:srgbClr val="333399"/>
                </a:solidFill>
                <a:latin typeface="宋体"/>
                <a:cs typeface="宋体"/>
              </a:rPr>
              <a:t>信号的生</a:t>
            </a:r>
            <a:r>
              <a:rPr sz="2800" b="1" spc="-5" dirty="0">
                <a:solidFill>
                  <a:srgbClr val="333399"/>
                </a:solidFill>
                <a:latin typeface="宋体"/>
                <a:cs typeface="宋体"/>
              </a:rPr>
              <a:t>成和运算</a:t>
            </a:r>
            <a:endParaRPr sz="2800">
              <a:latin typeface="宋体"/>
              <a:cs typeface="宋体"/>
            </a:endParaRPr>
          </a:p>
          <a:p>
            <a:pPr marL="12700">
              <a:lnSpc>
                <a:spcPct val="100000"/>
              </a:lnSpc>
              <a:spcBef>
                <a:spcPts val="770"/>
              </a:spcBef>
            </a:pPr>
            <a:r>
              <a:rPr sz="1800" dirty="0">
                <a:latin typeface="Arial"/>
                <a:cs typeface="Arial"/>
              </a:rPr>
              <a:t>&gt;&gt; subplot(2, 2, 1); plot(t,</a:t>
            </a:r>
            <a:r>
              <a:rPr sz="1800" spc="-145" dirty="0">
                <a:latin typeface="Arial"/>
                <a:cs typeface="Arial"/>
              </a:rPr>
              <a:t> </a:t>
            </a:r>
            <a:r>
              <a:rPr sz="1800" dirty="0">
                <a:latin typeface="Arial"/>
                <a:cs typeface="Arial"/>
              </a:rPr>
              <a:t>f);</a:t>
            </a:r>
            <a:endParaRPr sz="1800">
              <a:latin typeface="Arial"/>
              <a:cs typeface="Arial"/>
            </a:endParaRPr>
          </a:p>
          <a:p>
            <a:pPr marL="12700">
              <a:lnSpc>
                <a:spcPct val="100000"/>
              </a:lnSpc>
            </a:pPr>
            <a:r>
              <a:rPr sz="1800" dirty="0">
                <a:latin typeface="Arial"/>
                <a:cs typeface="Arial"/>
              </a:rPr>
              <a:t>&gt;&gt; subplot(2, 2, 2); plot(t,</a:t>
            </a:r>
            <a:r>
              <a:rPr sz="1800" spc="-210" dirty="0">
                <a:latin typeface="Arial"/>
                <a:cs typeface="Arial"/>
              </a:rPr>
              <a:t> </a:t>
            </a:r>
            <a:r>
              <a:rPr sz="1800" dirty="0">
                <a:latin typeface="Arial"/>
                <a:cs typeface="Arial"/>
              </a:rPr>
              <a:t>g);</a:t>
            </a:r>
            <a:endParaRPr sz="1800">
              <a:latin typeface="Arial"/>
              <a:cs typeface="Arial"/>
            </a:endParaRPr>
          </a:p>
          <a:p>
            <a:pPr marL="12700">
              <a:lnSpc>
                <a:spcPct val="100000"/>
              </a:lnSpc>
            </a:pPr>
            <a:r>
              <a:rPr sz="1800" dirty="0">
                <a:latin typeface="Arial"/>
                <a:cs typeface="Arial"/>
              </a:rPr>
              <a:t>&gt;&gt; subplot(2, 2, 3); plot(t,</a:t>
            </a:r>
            <a:r>
              <a:rPr sz="1800" spc="-170" dirty="0">
                <a:latin typeface="Arial"/>
                <a:cs typeface="Arial"/>
              </a:rPr>
              <a:t> </a:t>
            </a:r>
            <a:r>
              <a:rPr sz="1800" dirty="0">
                <a:latin typeface="Arial"/>
                <a:cs typeface="Arial"/>
              </a:rPr>
              <a:t>h);</a:t>
            </a:r>
            <a:endParaRPr sz="1800">
              <a:latin typeface="Arial"/>
              <a:cs typeface="Arial"/>
            </a:endParaRPr>
          </a:p>
          <a:p>
            <a:pPr marL="12700">
              <a:lnSpc>
                <a:spcPct val="100000"/>
              </a:lnSpc>
            </a:pPr>
            <a:r>
              <a:rPr sz="1800" dirty="0">
                <a:latin typeface="Arial"/>
                <a:cs typeface="Arial"/>
              </a:rPr>
              <a:t>&gt;&gt; subplot(2, 2, 4); plot(t,</a:t>
            </a:r>
            <a:r>
              <a:rPr sz="1800" spc="-165" dirty="0">
                <a:latin typeface="Arial"/>
                <a:cs typeface="Arial"/>
              </a:rPr>
              <a:t> </a:t>
            </a:r>
            <a:r>
              <a:rPr sz="1800" dirty="0">
                <a:latin typeface="Arial"/>
                <a:cs typeface="Arial"/>
              </a:rPr>
              <a:t>k);</a:t>
            </a:r>
            <a:endParaRPr sz="1800">
              <a:latin typeface="Arial"/>
              <a:cs typeface="Arial"/>
            </a:endParaRPr>
          </a:p>
          <a:p>
            <a:pPr marL="12700">
              <a:lnSpc>
                <a:spcPct val="100000"/>
              </a:lnSpc>
              <a:spcBef>
                <a:spcPts val="25"/>
              </a:spcBef>
            </a:pPr>
            <a:r>
              <a:rPr sz="1800" spc="-5" dirty="0">
                <a:latin typeface="宋体"/>
                <a:cs typeface="宋体"/>
              </a:rPr>
              <a:t>在</a:t>
            </a:r>
            <a:r>
              <a:rPr sz="1800" spc="-35" dirty="0">
                <a:latin typeface="Arial"/>
                <a:cs typeface="Arial"/>
              </a:rPr>
              <a:t>MATLAB</a:t>
            </a:r>
            <a:r>
              <a:rPr sz="1800" dirty="0">
                <a:latin typeface="宋体"/>
                <a:cs typeface="宋体"/>
              </a:rPr>
              <a:t>中采</a:t>
            </a:r>
            <a:r>
              <a:rPr sz="1800" spc="-10" dirty="0">
                <a:latin typeface="宋体"/>
                <a:cs typeface="宋体"/>
              </a:rPr>
              <a:t>用</a:t>
            </a:r>
            <a:r>
              <a:rPr sz="1800" dirty="0">
                <a:latin typeface="Arial"/>
                <a:cs typeface="Arial"/>
              </a:rPr>
              <a:t>y</a:t>
            </a:r>
            <a:r>
              <a:rPr sz="1800" spc="60" dirty="0">
                <a:latin typeface="Arial"/>
                <a:cs typeface="Arial"/>
              </a:rPr>
              <a:t> </a:t>
            </a:r>
            <a:r>
              <a:rPr sz="1800" dirty="0">
                <a:latin typeface="Arial"/>
                <a:cs typeface="Arial"/>
              </a:rPr>
              <a:t>=</a:t>
            </a:r>
            <a:r>
              <a:rPr sz="1800" spc="-15" dirty="0">
                <a:latin typeface="Arial"/>
                <a:cs typeface="Arial"/>
              </a:rPr>
              <a:t> </a:t>
            </a:r>
            <a:r>
              <a:rPr sz="1800" spc="-5" dirty="0">
                <a:latin typeface="Arial"/>
                <a:cs typeface="Arial"/>
              </a:rPr>
              <a:t>conv(h,</a:t>
            </a:r>
            <a:r>
              <a:rPr sz="1800" spc="-15" dirty="0">
                <a:latin typeface="Arial"/>
                <a:cs typeface="Arial"/>
              </a:rPr>
              <a:t> </a:t>
            </a:r>
            <a:r>
              <a:rPr sz="1800" spc="5" dirty="0">
                <a:latin typeface="Arial"/>
                <a:cs typeface="Arial"/>
              </a:rPr>
              <a:t>g)</a:t>
            </a:r>
            <a:r>
              <a:rPr sz="1800" spc="-5" dirty="0">
                <a:latin typeface="宋体"/>
                <a:cs typeface="宋体"/>
              </a:rPr>
              <a:t>实现两信号的卷积运算，运算结</a:t>
            </a:r>
            <a:r>
              <a:rPr sz="1800" dirty="0">
                <a:latin typeface="宋体"/>
                <a:cs typeface="宋体"/>
              </a:rPr>
              <a:t>果</a:t>
            </a:r>
            <a:r>
              <a:rPr sz="1800" spc="-15" dirty="0">
                <a:latin typeface="Arial"/>
                <a:cs typeface="Arial"/>
              </a:rPr>
              <a:t>y</a:t>
            </a:r>
            <a:r>
              <a:rPr sz="1800" dirty="0">
                <a:latin typeface="宋体"/>
                <a:cs typeface="宋体"/>
              </a:rPr>
              <a:t>信号的长度是</a:t>
            </a:r>
            <a:endParaRPr sz="1800">
              <a:latin typeface="宋体"/>
              <a:cs typeface="宋体"/>
            </a:endParaRPr>
          </a:p>
          <a:p>
            <a:pPr marL="12700">
              <a:lnSpc>
                <a:spcPts val="2150"/>
              </a:lnSpc>
              <a:spcBef>
                <a:spcPts val="5"/>
              </a:spcBef>
            </a:pPr>
            <a:r>
              <a:rPr sz="1800" dirty="0">
                <a:latin typeface="宋体"/>
                <a:cs typeface="宋体"/>
              </a:rPr>
              <a:t>输入信号</a:t>
            </a:r>
            <a:r>
              <a:rPr sz="1800" dirty="0">
                <a:latin typeface="Arial"/>
                <a:cs typeface="Arial"/>
              </a:rPr>
              <a:t>h</a:t>
            </a:r>
            <a:r>
              <a:rPr sz="1800" dirty="0">
                <a:latin typeface="宋体"/>
                <a:cs typeface="宋体"/>
              </a:rPr>
              <a:t>和</a:t>
            </a:r>
            <a:r>
              <a:rPr sz="1800" dirty="0">
                <a:latin typeface="Arial"/>
                <a:cs typeface="Arial"/>
              </a:rPr>
              <a:t>g</a:t>
            </a:r>
            <a:r>
              <a:rPr sz="1800" dirty="0">
                <a:latin typeface="宋体"/>
                <a:cs typeface="宋体"/>
              </a:rPr>
              <a:t>的长度之和再减一。两方波信号的卷积程序如下：</a:t>
            </a:r>
            <a:endParaRPr sz="1800">
              <a:latin typeface="宋体"/>
              <a:cs typeface="宋体"/>
            </a:endParaRPr>
          </a:p>
          <a:p>
            <a:pPr marL="12700">
              <a:lnSpc>
                <a:spcPts val="2150"/>
              </a:lnSpc>
            </a:pPr>
            <a:r>
              <a:rPr sz="1800" dirty="0">
                <a:latin typeface="Arial"/>
                <a:cs typeface="Arial"/>
              </a:rPr>
              <a:t>&gt;&gt; g = [ones(1, 20), </a:t>
            </a:r>
            <a:r>
              <a:rPr sz="1800" spc="-5" dirty="0">
                <a:latin typeface="Arial"/>
                <a:cs typeface="Arial"/>
              </a:rPr>
              <a:t>zeros(1,</a:t>
            </a:r>
            <a:r>
              <a:rPr sz="1800" spc="-130" dirty="0">
                <a:latin typeface="Arial"/>
                <a:cs typeface="Arial"/>
              </a:rPr>
              <a:t> </a:t>
            </a:r>
            <a:r>
              <a:rPr sz="1800" dirty="0">
                <a:latin typeface="Arial"/>
                <a:cs typeface="Arial"/>
              </a:rPr>
              <a:t>20)];</a:t>
            </a:r>
            <a:endParaRPr sz="1800">
              <a:latin typeface="Arial"/>
              <a:cs typeface="Arial"/>
            </a:endParaRPr>
          </a:p>
        </p:txBody>
      </p:sp>
      <p:sp>
        <p:nvSpPr>
          <p:cNvPr id="4" name="object 4"/>
          <p:cNvSpPr txBox="1"/>
          <p:nvPr/>
        </p:nvSpPr>
        <p:spPr>
          <a:xfrm>
            <a:off x="5136641" y="3599815"/>
            <a:ext cx="24434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信号</a:t>
            </a:r>
            <a:r>
              <a:rPr sz="1800" dirty="0">
                <a:latin typeface="Arial"/>
                <a:cs typeface="Arial"/>
              </a:rPr>
              <a:t>g</a:t>
            </a:r>
            <a:r>
              <a:rPr sz="1800" dirty="0">
                <a:latin typeface="宋体"/>
                <a:cs typeface="宋体"/>
              </a:rPr>
              <a:t>的序列长度为</a:t>
            </a:r>
            <a:r>
              <a:rPr sz="1800" dirty="0">
                <a:latin typeface="Arial"/>
                <a:cs typeface="Arial"/>
              </a:rPr>
              <a:t>40</a:t>
            </a:r>
            <a:endParaRPr sz="1800">
              <a:latin typeface="Arial"/>
              <a:cs typeface="Arial"/>
            </a:endParaRPr>
          </a:p>
        </p:txBody>
      </p:sp>
      <p:sp>
        <p:nvSpPr>
          <p:cNvPr id="5" name="object 5"/>
          <p:cNvSpPr txBox="1"/>
          <p:nvPr/>
        </p:nvSpPr>
        <p:spPr>
          <a:xfrm>
            <a:off x="5136641" y="4148150"/>
            <a:ext cx="2443480"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信号</a:t>
            </a:r>
            <a:r>
              <a:rPr sz="1800" spc="5" dirty="0">
                <a:latin typeface="Arial"/>
                <a:cs typeface="Arial"/>
              </a:rPr>
              <a:t>h</a:t>
            </a:r>
            <a:r>
              <a:rPr sz="1800" spc="-5" dirty="0">
                <a:latin typeface="宋体"/>
                <a:cs typeface="宋体"/>
              </a:rPr>
              <a:t>的序列长度为</a:t>
            </a:r>
            <a:r>
              <a:rPr sz="1800" spc="5" dirty="0">
                <a:latin typeface="Arial"/>
                <a:cs typeface="Arial"/>
              </a:rPr>
              <a:t>30</a:t>
            </a:r>
            <a:endParaRPr sz="1800">
              <a:latin typeface="Arial"/>
              <a:cs typeface="Arial"/>
            </a:endParaRPr>
          </a:p>
        </p:txBody>
      </p:sp>
      <p:sp>
        <p:nvSpPr>
          <p:cNvPr id="6" name="object 6"/>
          <p:cNvSpPr txBox="1"/>
          <p:nvPr/>
        </p:nvSpPr>
        <p:spPr>
          <a:xfrm>
            <a:off x="5136641" y="4697348"/>
            <a:ext cx="24282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信号</a:t>
            </a:r>
            <a:r>
              <a:rPr sz="1800" spc="-15" dirty="0">
                <a:latin typeface="Arial"/>
                <a:cs typeface="Arial"/>
              </a:rPr>
              <a:t>y</a:t>
            </a:r>
            <a:r>
              <a:rPr sz="1800" dirty="0">
                <a:latin typeface="宋体"/>
                <a:cs typeface="宋体"/>
              </a:rPr>
              <a:t>的序列长度为</a:t>
            </a:r>
            <a:r>
              <a:rPr sz="1800" dirty="0">
                <a:latin typeface="Arial"/>
                <a:cs typeface="Arial"/>
              </a:rPr>
              <a:t>69</a:t>
            </a:r>
            <a:endParaRPr sz="1800">
              <a:latin typeface="Arial"/>
              <a:cs typeface="Arial"/>
            </a:endParaRPr>
          </a:p>
        </p:txBody>
      </p:sp>
      <p:sp>
        <p:nvSpPr>
          <p:cNvPr id="7" name="object 7"/>
          <p:cNvSpPr txBox="1"/>
          <p:nvPr/>
        </p:nvSpPr>
        <p:spPr>
          <a:xfrm>
            <a:off x="563067" y="3599815"/>
            <a:ext cx="3434715" cy="3041015"/>
          </a:xfrm>
          <a:prstGeom prst="rect">
            <a:avLst/>
          </a:prstGeom>
        </p:spPr>
        <p:txBody>
          <a:bodyPr vert="horz" wrap="square" lIns="0" tIns="12700" rIns="0" bIns="0" rtlCol="0">
            <a:spAutoFit/>
          </a:bodyPr>
          <a:lstStyle/>
          <a:p>
            <a:pPr marL="12700">
              <a:lnSpc>
                <a:spcPts val="2150"/>
              </a:lnSpc>
              <a:spcBef>
                <a:spcPts val="100"/>
              </a:spcBef>
            </a:pPr>
            <a:r>
              <a:rPr sz="1800" dirty="0">
                <a:latin typeface="Arial"/>
                <a:cs typeface="Arial"/>
              </a:rPr>
              <a:t>&gt;&gt; Lg =</a:t>
            </a:r>
            <a:r>
              <a:rPr sz="1800" spc="-35" dirty="0">
                <a:latin typeface="Arial"/>
                <a:cs typeface="Arial"/>
              </a:rPr>
              <a:t> </a:t>
            </a:r>
            <a:r>
              <a:rPr sz="1800" dirty="0">
                <a:latin typeface="Arial"/>
                <a:cs typeface="Arial"/>
              </a:rPr>
              <a:t>length(g);</a:t>
            </a:r>
            <a:endParaRPr sz="1800">
              <a:latin typeface="Arial"/>
              <a:cs typeface="Arial"/>
            </a:endParaRPr>
          </a:p>
          <a:p>
            <a:pPr marL="12700">
              <a:lnSpc>
                <a:spcPts val="2150"/>
              </a:lnSpc>
            </a:pPr>
            <a:r>
              <a:rPr sz="1800" dirty="0">
                <a:latin typeface="Arial"/>
                <a:cs typeface="Arial"/>
              </a:rPr>
              <a:t>&gt;&gt; </a:t>
            </a:r>
            <a:r>
              <a:rPr sz="1800" spc="-5" dirty="0">
                <a:latin typeface="Arial"/>
                <a:cs typeface="Arial"/>
              </a:rPr>
              <a:t>h </a:t>
            </a:r>
            <a:r>
              <a:rPr sz="1800" dirty="0">
                <a:latin typeface="Arial"/>
                <a:cs typeface="Arial"/>
              </a:rPr>
              <a:t>= [ones(1, 10), zeros(1,</a:t>
            </a:r>
            <a:r>
              <a:rPr sz="1800" spc="-140" dirty="0">
                <a:latin typeface="Arial"/>
                <a:cs typeface="Arial"/>
              </a:rPr>
              <a:t> </a:t>
            </a:r>
            <a:r>
              <a:rPr sz="1800" dirty="0">
                <a:latin typeface="Arial"/>
                <a:cs typeface="Arial"/>
              </a:rPr>
              <a:t>20)];</a:t>
            </a:r>
            <a:endParaRPr sz="1800">
              <a:latin typeface="Arial"/>
              <a:cs typeface="Arial"/>
            </a:endParaRPr>
          </a:p>
          <a:p>
            <a:pPr marL="12700">
              <a:lnSpc>
                <a:spcPts val="2150"/>
              </a:lnSpc>
              <a:spcBef>
                <a:spcPts val="20"/>
              </a:spcBef>
            </a:pPr>
            <a:r>
              <a:rPr sz="1800" dirty="0">
                <a:latin typeface="Arial"/>
                <a:cs typeface="Arial"/>
              </a:rPr>
              <a:t>&gt;&gt; Lh =</a:t>
            </a:r>
            <a:r>
              <a:rPr sz="1800" spc="-50" dirty="0">
                <a:latin typeface="Arial"/>
                <a:cs typeface="Arial"/>
              </a:rPr>
              <a:t> </a:t>
            </a:r>
            <a:r>
              <a:rPr sz="1800" dirty="0">
                <a:latin typeface="Arial"/>
                <a:cs typeface="Arial"/>
              </a:rPr>
              <a:t>length(h);</a:t>
            </a:r>
            <a:endParaRPr sz="1800">
              <a:latin typeface="Arial"/>
              <a:cs typeface="Arial"/>
            </a:endParaRPr>
          </a:p>
          <a:p>
            <a:pPr marL="12700">
              <a:lnSpc>
                <a:spcPts val="2150"/>
              </a:lnSpc>
            </a:pPr>
            <a:r>
              <a:rPr sz="1800" dirty="0">
                <a:latin typeface="Arial"/>
                <a:cs typeface="Arial"/>
              </a:rPr>
              <a:t>&gt;&gt; y = conv(g,</a:t>
            </a:r>
            <a:r>
              <a:rPr sz="1800" spc="-135" dirty="0">
                <a:latin typeface="Arial"/>
                <a:cs typeface="Arial"/>
              </a:rPr>
              <a:t> </a:t>
            </a:r>
            <a:r>
              <a:rPr sz="1800" dirty="0">
                <a:latin typeface="Arial"/>
                <a:cs typeface="Arial"/>
              </a:rPr>
              <a:t>h);</a:t>
            </a:r>
            <a:endParaRPr sz="1800">
              <a:latin typeface="Arial"/>
              <a:cs typeface="Arial"/>
            </a:endParaRPr>
          </a:p>
          <a:p>
            <a:pPr marL="12700">
              <a:lnSpc>
                <a:spcPts val="2150"/>
              </a:lnSpc>
              <a:spcBef>
                <a:spcPts val="25"/>
              </a:spcBef>
            </a:pPr>
            <a:r>
              <a:rPr sz="1800" dirty="0">
                <a:latin typeface="Arial"/>
                <a:cs typeface="Arial"/>
              </a:rPr>
              <a:t>&gt;&gt; </a:t>
            </a:r>
            <a:r>
              <a:rPr sz="1800" spc="-35" dirty="0">
                <a:latin typeface="Arial"/>
                <a:cs typeface="Arial"/>
              </a:rPr>
              <a:t>Ly </a:t>
            </a:r>
            <a:r>
              <a:rPr sz="1800" dirty="0">
                <a:latin typeface="Arial"/>
                <a:cs typeface="Arial"/>
              </a:rPr>
              <a:t>=</a:t>
            </a:r>
            <a:r>
              <a:rPr sz="1800" spc="-80" dirty="0">
                <a:latin typeface="Arial"/>
                <a:cs typeface="Arial"/>
              </a:rPr>
              <a:t> </a:t>
            </a:r>
            <a:r>
              <a:rPr sz="1800" dirty="0">
                <a:latin typeface="Arial"/>
                <a:cs typeface="Arial"/>
              </a:rPr>
              <a:t>length(y);</a:t>
            </a:r>
            <a:endParaRPr sz="1800">
              <a:latin typeface="Arial"/>
              <a:cs typeface="Arial"/>
            </a:endParaRPr>
          </a:p>
          <a:p>
            <a:pPr marL="12700">
              <a:lnSpc>
                <a:spcPts val="2150"/>
              </a:lnSpc>
            </a:pPr>
            <a:r>
              <a:rPr sz="1800" dirty="0">
                <a:latin typeface="Arial"/>
                <a:cs typeface="Arial"/>
              </a:rPr>
              <a:t>&gt;&gt;</a:t>
            </a:r>
            <a:r>
              <a:rPr sz="1800" spc="-80" dirty="0">
                <a:latin typeface="Arial"/>
                <a:cs typeface="Arial"/>
              </a:rPr>
              <a:t> </a:t>
            </a:r>
            <a:r>
              <a:rPr sz="1800" dirty="0">
                <a:latin typeface="Arial"/>
                <a:cs typeface="Arial"/>
              </a:rPr>
              <a:t>subplot(3,1,1);</a:t>
            </a:r>
            <a:endParaRPr sz="1800">
              <a:latin typeface="Arial"/>
              <a:cs typeface="Arial"/>
            </a:endParaRPr>
          </a:p>
          <a:p>
            <a:pPr marL="12700">
              <a:lnSpc>
                <a:spcPct val="100000"/>
              </a:lnSpc>
              <a:spcBef>
                <a:spcPts val="5"/>
              </a:spcBef>
            </a:pPr>
            <a:r>
              <a:rPr sz="1800" dirty="0">
                <a:latin typeface="Arial"/>
                <a:cs typeface="Arial"/>
              </a:rPr>
              <a:t>&gt;&gt; plot(1:Lg,</a:t>
            </a:r>
            <a:r>
              <a:rPr sz="1800" spc="-65" dirty="0">
                <a:latin typeface="Arial"/>
                <a:cs typeface="Arial"/>
              </a:rPr>
              <a:t> </a:t>
            </a:r>
            <a:r>
              <a:rPr sz="1800" dirty="0">
                <a:latin typeface="Arial"/>
                <a:cs typeface="Arial"/>
              </a:rPr>
              <a:t>g);</a:t>
            </a:r>
            <a:endParaRPr sz="1800">
              <a:latin typeface="Arial"/>
              <a:cs typeface="Arial"/>
            </a:endParaRPr>
          </a:p>
          <a:p>
            <a:pPr marL="12700">
              <a:lnSpc>
                <a:spcPct val="100000"/>
              </a:lnSpc>
            </a:pPr>
            <a:r>
              <a:rPr sz="1800" dirty="0">
                <a:latin typeface="Arial"/>
                <a:cs typeface="Arial"/>
              </a:rPr>
              <a:t>&gt;&gt;</a:t>
            </a:r>
            <a:r>
              <a:rPr sz="1800" spc="-25" dirty="0">
                <a:latin typeface="Arial"/>
                <a:cs typeface="Arial"/>
              </a:rPr>
              <a:t> </a:t>
            </a:r>
            <a:r>
              <a:rPr sz="1800" dirty="0">
                <a:latin typeface="Arial"/>
                <a:cs typeface="Arial"/>
              </a:rPr>
              <a:t>subplot(3,1,2);</a:t>
            </a:r>
            <a:endParaRPr sz="1800">
              <a:latin typeface="Arial"/>
              <a:cs typeface="Arial"/>
            </a:endParaRPr>
          </a:p>
          <a:p>
            <a:pPr marL="12700">
              <a:lnSpc>
                <a:spcPct val="100000"/>
              </a:lnSpc>
            </a:pPr>
            <a:r>
              <a:rPr sz="1800" dirty="0">
                <a:latin typeface="Arial"/>
                <a:cs typeface="Arial"/>
              </a:rPr>
              <a:t>&gt;&gt; plot(1:Lh,</a:t>
            </a:r>
            <a:r>
              <a:rPr sz="1800" spc="-65" dirty="0">
                <a:latin typeface="Arial"/>
                <a:cs typeface="Arial"/>
              </a:rPr>
              <a:t> </a:t>
            </a:r>
            <a:r>
              <a:rPr sz="1800" dirty="0">
                <a:latin typeface="Arial"/>
                <a:cs typeface="Arial"/>
              </a:rPr>
              <a:t>h);</a:t>
            </a:r>
            <a:endParaRPr sz="1800">
              <a:latin typeface="Arial"/>
              <a:cs typeface="Arial"/>
            </a:endParaRPr>
          </a:p>
          <a:p>
            <a:pPr marL="12700">
              <a:lnSpc>
                <a:spcPct val="100000"/>
              </a:lnSpc>
            </a:pPr>
            <a:r>
              <a:rPr sz="1800" dirty="0">
                <a:latin typeface="Arial"/>
                <a:cs typeface="Arial"/>
              </a:rPr>
              <a:t>&gt;&gt;</a:t>
            </a:r>
            <a:r>
              <a:rPr sz="1800" spc="-20" dirty="0">
                <a:latin typeface="Arial"/>
                <a:cs typeface="Arial"/>
              </a:rPr>
              <a:t> </a:t>
            </a:r>
            <a:r>
              <a:rPr sz="1800" dirty="0">
                <a:latin typeface="Arial"/>
                <a:cs typeface="Arial"/>
              </a:rPr>
              <a:t>subplot(3,1,3);</a:t>
            </a:r>
            <a:endParaRPr sz="1800">
              <a:latin typeface="Arial"/>
              <a:cs typeface="Arial"/>
            </a:endParaRPr>
          </a:p>
          <a:p>
            <a:pPr marL="12700">
              <a:lnSpc>
                <a:spcPct val="100000"/>
              </a:lnSpc>
            </a:pPr>
            <a:r>
              <a:rPr sz="1800" dirty="0">
                <a:latin typeface="Arial"/>
                <a:cs typeface="Arial"/>
              </a:rPr>
              <a:t>&gt;&gt; </a:t>
            </a:r>
            <a:r>
              <a:rPr sz="1800" spc="-25" dirty="0">
                <a:latin typeface="Arial"/>
                <a:cs typeface="Arial"/>
              </a:rPr>
              <a:t>plot(1:Ly,</a:t>
            </a:r>
            <a:r>
              <a:rPr sz="1800" spc="-45" dirty="0">
                <a:latin typeface="Arial"/>
                <a:cs typeface="Arial"/>
              </a:rPr>
              <a:t> </a:t>
            </a:r>
            <a:r>
              <a:rPr sz="1800" spc="-5" dirty="0">
                <a:latin typeface="Arial"/>
                <a:cs typeface="Arial"/>
              </a:rPr>
              <a:t>y);</a:t>
            </a:r>
            <a:endParaRPr sz="1800">
              <a:latin typeface="Arial"/>
              <a:cs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78857"/>
            <a:ext cx="8026400" cy="2097405"/>
          </a:xfrm>
          <a:prstGeom prst="rect">
            <a:avLst/>
          </a:prstGeom>
        </p:spPr>
        <p:txBody>
          <a:bodyPr vert="horz" wrap="square" lIns="0" tIns="184785" rIns="0" bIns="0" rtlCol="0">
            <a:spAutoFit/>
          </a:bodyPr>
          <a:lstStyle/>
          <a:p>
            <a:pPr marL="13970">
              <a:lnSpc>
                <a:spcPct val="100000"/>
              </a:lnSpc>
              <a:spcBef>
                <a:spcPts val="1455"/>
              </a:spcBef>
            </a:pPr>
            <a:r>
              <a:rPr sz="2800" b="1" spc="15" dirty="0">
                <a:solidFill>
                  <a:srgbClr val="333399"/>
                </a:solidFill>
                <a:latin typeface="宋体"/>
                <a:cs typeface="宋体"/>
              </a:rPr>
              <a:t>信号的频</a:t>
            </a:r>
            <a:r>
              <a:rPr sz="2800" b="1" spc="-5" dirty="0">
                <a:solidFill>
                  <a:srgbClr val="333399"/>
                </a:solidFill>
                <a:latin typeface="宋体"/>
                <a:cs typeface="宋体"/>
              </a:rPr>
              <a:t>谱分析</a:t>
            </a:r>
            <a:endParaRPr sz="2800">
              <a:latin typeface="宋体"/>
              <a:cs typeface="宋体"/>
            </a:endParaRPr>
          </a:p>
          <a:p>
            <a:pPr marL="12700" marR="5080" algn="just">
              <a:lnSpc>
                <a:spcPct val="98400"/>
              </a:lnSpc>
              <a:spcBef>
                <a:spcPts val="900"/>
              </a:spcBef>
            </a:pPr>
            <a:r>
              <a:rPr sz="1800" dirty="0">
                <a:latin typeface="宋体"/>
                <a:cs typeface="宋体"/>
              </a:rPr>
              <a:t>信号可以在时间域中描述，也可以在频率域中描述。将信号的时域描述通过数学 </a:t>
            </a:r>
            <a:r>
              <a:rPr sz="1800" spc="-5" dirty="0">
                <a:latin typeface="宋体"/>
                <a:cs typeface="宋体"/>
              </a:rPr>
              <a:t>处理变换为频域描述的过程称为信号的频谱分析。频谱包括幅值谱、相位谱、功 </a:t>
            </a:r>
            <a:r>
              <a:rPr sz="1800" dirty="0">
                <a:latin typeface="宋体"/>
                <a:cs typeface="宋体"/>
              </a:rPr>
              <a:t>率谱、幅值谱密度、功率谱密度等。</a:t>
            </a:r>
            <a:endParaRPr sz="1800">
              <a:latin typeface="宋体"/>
              <a:cs typeface="宋体"/>
            </a:endParaRPr>
          </a:p>
          <a:p>
            <a:pPr marL="12700" algn="just">
              <a:lnSpc>
                <a:spcPts val="2125"/>
              </a:lnSpc>
              <a:spcBef>
                <a:spcPts val="75"/>
              </a:spcBef>
            </a:pPr>
            <a:r>
              <a:rPr sz="1800" dirty="0">
                <a:latin typeface="宋体"/>
                <a:cs typeface="宋体"/>
              </a:rPr>
              <a:t>根据傅里叶级数原理，任何周期信号都可以分解为一系列正弦信号的叠加。例如</a:t>
            </a:r>
            <a:endParaRPr sz="1800">
              <a:latin typeface="宋体"/>
              <a:cs typeface="宋体"/>
            </a:endParaRPr>
          </a:p>
          <a:p>
            <a:pPr marL="12700" algn="just">
              <a:lnSpc>
                <a:spcPts val="2125"/>
              </a:lnSpc>
            </a:pPr>
            <a:r>
              <a:rPr sz="1800" spc="-5" dirty="0">
                <a:latin typeface="宋体"/>
                <a:cs typeface="宋体"/>
              </a:rPr>
              <a:t>时域方波信</a:t>
            </a:r>
            <a:r>
              <a:rPr sz="1800" dirty="0">
                <a:latin typeface="宋体"/>
                <a:cs typeface="宋体"/>
              </a:rPr>
              <a:t>号</a:t>
            </a:r>
            <a:r>
              <a:rPr sz="1800" i="1" spc="-5" dirty="0">
                <a:latin typeface="Arial"/>
                <a:cs typeface="Arial"/>
              </a:rPr>
              <a:t>f</a:t>
            </a:r>
            <a:r>
              <a:rPr sz="1800" spc="-5" dirty="0">
                <a:latin typeface="Arial"/>
                <a:cs typeface="Arial"/>
              </a:rPr>
              <a:t>(</a:t>
            </a:r>
            <a:r>
              <a:rPr sz="1800" i="1" spc="-5" dirty="0">
                <a:latin typeface="Arial"/>
                <a:cs typeface="Arial"/>
              </a:rPr>
              <a:t>t</a:t>
            </a:r>
            <a:r>
              <a:rPr sz="1800" spc="-5" dirty="0">
                <a:latin typeface="Arial"/>
                <a:cs typeface="Arial"/>
              </a:rPr>
              <a:t>)</a:t>
            </a:r>
            <a:r>
              <a:rPr sz="1800" spc="-5" dirty="0">
                <a:latin typeface="宋体"/>
                <a:cs typeface="宋体"/>
              </a:rPr>
              <a:t>可以表达为：</a:t>
            </a:r>
            <a:endParaRPr sz="1800">
              <a:latin typeface="宋体"/>
              <a:cs typeface="宋体"/>
            </a:endParaRPr>
          </a:p>
        </p:txBody>
      </p:sp>
      <p:sp>
        <p:nvSpPr>
          <p:cNvPr id="4" name="object 4"/>
          <p:cNvSpPr txBox="1"/>
          <p:nvPr/>
        </p:nvSpPr>
        <p:spPr>
          <a:xfrm>
            <a:off x="561543" y="3477185"/>
            <a:ext cx="4368800" cy="3258185"/>
          </a:xfrm>
          <a:prstGeom prst="rect">
            <a:avLst/>
          </a:prstGeom>
        </p:spPr>
        <p:txBody>
          <a:bodyPr vert="horz" wrap="square" lIns="0" tIns="16510" rIns="0" bIns="0" rtlCol="0">
            <a:spAutoFit/>
          </a:bodyPr>
          <a:lstStyle/>
          <a:p>
            <a:pPr marL="809625">
              <a:lnSpc>
                <a:spcPct val="100000"/>
              </a:lnSpc>
              <a:spcBef>
                <a:spcPts val="130"/>
              </a:spcBef>
              <a:tabLst>
                <a:tab pos="1141095" algn="l"/>
              </a:tabLst>
            </a:pPr>
            <a:r>
              <a:rPr sz="2100" i="1" spc="-35" dirty="0">
                <a:latin typeface="Symbol"/>
                <a:cs typeface="Symbol"/>
              </a:rPr>
              <a:t></a:t>
            </a:r>
            <a:r>
              <a:rPr sz="2100" spc="-35" dirty="0">
                <a:latin typeface="Times New Roman"/>
                <a:cs typeface="Times New Roman"/>
              </a:rPr>
              <a:t>	</a:t>
            </a:r>
            <a:r>
              <a:rPr sz="1725" i="1" spc="22" baseline="-16908" dirty="0">
                <a:latin typeface="Times New Roman"/>
                <a:cs typeface="Times New Roman"/>
              </a:rPr>
              <a:t>n</a:t>
            </a:r>
            <a:r>
              <a:rPr sz="1725" spc="22" baseline="-16908" dirty="0">
                <a:latin typeface="Symbol"/>
                <a:cs typeface="Symbol"/>
              </a:rPr>
              <a:t></a:t>
            </a:r>
            <a:r>
              <a:rPr sz="1725" spc="22" baseline="-16908" dirty="0">
                <a:latin typeface="Times New Roman"/>
                <a:cs typeface="Times New Roman"/>
              </a:rPr>
              <a:t>1 </a:t>
            </a:r>
            <a:r>
              <a:rPr sz="2000" spc="30" dirty="0">
                <a:latin typeface="Times New Roman"/>
                <a:cs typeface="Times New Roman"/>
              </a:rPr>
              <a:t>2</a:t>
            </a:r>
            <a:r>
              <a:rPr sz="2000" i="1" spc="30" dirty="0">
                <a:latin typeface="Times New Roman"/>
                <a:cs typeface="Times New Roman"/>
              </a:rPr>
              <a:t>n</a:t>
            </a:r>
            <a:r>
              <a:rPr sz="2000" i="1" spc="-215" dirty="0">
                <a:latin typeface="Times New Roman"/>
                <a:cs typeface="Times New Roman"/>
              </a:rPr>
              <a:t> </a:t>
            </a:r>
            <a:r>
              <a:rPr sz="2000" spc="80" dirty="0">
                <a:latin typeface="Symbol"/>
                <a:cs typeface="Symbol"/>
              </a:rPr>
              <a:t></a:t>
            </a:r>
            <a:r>
              <a:rPr sz="2000" spc="80" dirty="0">
                <a:latin typeface="Times New Roman"/>
                <a:cs typeface="Times New Roman"/>
              </a:rPr>
              <a:t>1</a:t>
            </a:r>
            <a:endParaRPr sz="2000">
              <a:latin typeface="Times New Roman"/>
              <a:cs typeface="Times New Roman"/>
            </a:endParaRPr>
          </a:p>
          <a:p>
            <a:pPr marL="12700" marR="5080">
              <a:lnSpc>
                <a:spcPct val="100699"/>
              </a:lnSpc>
              <a:spcBef>
                <a:spcPts val="1280"/>
              </a:spcBef>
            </a:pPr>
            <a:r>
              <a:rPr sz="1800" dirty="0">
                <a:latin typeface="宋体"/>
                <a:cs typeface="宋体"/>
              </a:rPr>
              <a:t>其中</a:t>
            </a:r>
            <a:r>
              <a:rPr sz="1800" i="1" spc="-10" dirty="0">
                <a:latin typeface="Arial"/>
                <a:cs typeface="Arial"/>
              </a:rPr>
              <a:t>ω</a:t>
            </a:r>
            <a:r>
              <a:rPr sz="1800" dirty="0">
                <a:latin typeface="宋体"/>
                <a:cs typeface="宋体"/>
              </a:rPr>
              <a:t>是方波频率</a:t>
            </a:r>
            <a:r>
              <a:rPr sz="1800" spc="-5" dirty="0">
                <a:latin typeface="宋体"/>
                <a:cs typeface="宋体"/>
              </a:rPr>
              <a:t>，</a:t>
            </a:r>
            <a:r>
              <a:rPr sz="1800" i="1" spc="-5" dirty="0">
                <a:latin typeface="Arial"/>
                <a:cs typeface="Arial"/>
              </a:rPr>
              <a:t>A</a:t>
            </a:r>
            <a:r>
              <a:rPr sz="1800" dirty="0">
                <a:latin typeface="宋体"/>
                <a:cs typeface="宋体"/>
              </a:rPr>
              <a:t>是方波幅值，</a:t>
            </a:r>
            <a:r>
              <a:rPr sz="1800" i="1" dirty="0">
                <a:latin typeface="Arial"/>
                <a:cs typeface="Arial"/>
              </a:rPr>
              <a:t>n</a:t>
            </a:r>
            <a:r>
              <a:rPr sz="1800" dirty="0">
                <a:latin typeface="宋体"/>
                <a:cs typeface="宋体"/>
              </a:rPr>
              <a:t>是谐 波阶次。通过叠加正弦信号来合成波形时， 所包含的谐波分量越多，合成波形越接近 </a:t>
            </a:r>
            <a:r>
              <a:rPr sz="1800" spc="-5" dirty="0">
                <a:latin typeface="宋体"/>
                <a:cs typeface="宋体"/>
              </a:rPr>
              <a:t>于理想波形。但在间断点附近，即使合成 </a:t>
            </a:r>
            <a:r>
              <a:rPr sz="1800" dirty="0">
                <a:latin typeface="宋体"/>
                <a:cs typeface="宋体"/>
              </a:rPr>
              <a:t>波形包含无穷多谐波分量，合成波形仍会 与理想波形有偏差，这称为吉布斯现象</a:t>
            </a:r>
            <a:endParaRPr sz="1800">
              <a:latin typeface="宋体"/>
              <a:cs typeface="宋体"/>
            </a:endParaRPr>
          </a:p>
          <a:p>
            <a:pPr marL="12700">
              <a:lnSpc>
                <a:spcPts val="2090"/>
              </a:lnSpc>
            </a:pPr>
            <a:r>
              <a:rPr sz="1800" dirty="0">
                <a:latin typeface="宋体"/>
                <a:cs typeface="宋体"/>
              </a:rPr>
              <a:t>（</a:t>
            </a:r>
            <a:r>
              <a:rPr sz="1800" dirty="0">
                <a:latin typeface="Arial"/>
                <a:cs typeface="Arial"/>
              </a:rPr>
              <a:t>Gibbs</a:t>
            </a:r>
            <a:r>
              <a:rPr sz="1800" spc="-5" dirty="0">
                <a:latin typeface="宋体"/>
                <a:cs typeface="宋体"/>
              </a:rPr>
              <a:t>现象），如图</a:t>
            </a:r>
            <a:r>
              <a:rPr sz="1800" dirty="0">
                <a:latin typeface="Arial"/>
                <a:cs typeface="Arial"/>
              </a:rPr>
              <a:t>10.1</a:t>
            </a:r>
            <a:r>
              <a:rPr sz="1800" spc="-5" dirty="0">
                <a:latin typeface="宋体"/>
                <a:cs typeface="宋体"/>
              </a:rPr>
              <a:t>所示的方波信号</a:t>
            </a:r>
            <a:endParaRPr sz="1800">
              <a:latin typeface="宋体"/>
              <a:cs typeface="宋体"/>
            </a:endParaRPr>
          </a:p>
          <a:p>
            <a:pPr marL="12700" marR="232410" algn="just">
              <a:lnSpc>
                <a:spcPct val="98400"/>
              </a:lnSpc>
              <a:spcBef>
                <a:spcPts val="110"/>
              </a:spcBef>
            </a:pPr>
            <a:r>
              <a:rPr sz="1800" dirty="0">
                <a:latin typeface="宋体"/>
                <a:cs typeface="宋体"/>
              </a:rPr>
              <a:t>在间断点处存在吉布斯现象。吉布斯现象 是由于傅里叶级数展开式在间断</a:t>
            </a:r>
            <a:r>
              <a:rPr sz="1800" spc="5" dirty="0">
                <a:latin typeface="宋体"/>
                <a:cs typeface="宋体"/>
              </a:rPr>
              <a:t>点</a:t>
            </a:r>
            <a:r>
              <a:rPr sz="1800" dirty="0">
                <a:latin typeface="宋体"/>
                <a:cs typeface="宋体"/>
              </a:rPr>
              <a:t>邻域不 能均匀收敛。</a:t>
            </a:r>
            <a:endParaRPr sz="1800">
              <a:latin typeface="宋体"/>
              <a:cs typeface="宋体"/>
            </a:endParaRPr>
          </a:p>
        </p:txBody>
      </p:sp>
      <p:sp>
        <p:nvSpPr>
          <p:cNvPr id="5" name="object 5"/>
          <p:cNvSpPr txBox="1"/>
          <p:nvPr/>
        </p:nvSpPr>
        <p:spPr>
          <a:xfrm>
            <a:off x="629367" y="3138774"/>
            <a:ext cx="3397250" cy="511175"/>
          </a:xfrm>
          <a:prstGeom prst="rect">
            <a:avLst/>
          </a:prstGeom>
        </p:spPr>
        <p:txBody>
          <a:bodyPr vert="horz" wrap="square" lIns="0" tIns="15240" rIns="0" bIns="0" rtlCol="0">
            <a:spAutoFit/>
          </a:bodyPr>
          <a:lstStyle/>
          <a:p>
            <a:pPr marL="1089025">
              <a:lnSpc>
                <a:spcPts val="790"/>
              </a:lnSpc>
              <a:spcBef>
                <a:spcPts val="120"/>
              </a:spcBef>
            </a:pPr>
            <a:r>
              <a:rPr sz="1150" spc="10" dirty="0">
                <a:latin typeface="Symbol"/>
                <a:cs typeface="Symbol"/>
              </a:rPr>
              <a:t></a:t>
            </a:r>
            <a:endParaRPr sz="1150">
              <a:latin typeface="Symbol"/>
              <a:cs typeface="Symbol"/>
            </a:endParaRPr>
          </a:p>
          <a:p>
            <a:pPr marL="12700">
              <a:lnSpc>
                <a:spcPts val="3010"/>
              </a:lnSpc>
              <a:tabLst>
                <a:tab pos="1595120" algn="l"/>
                <a:tab pos="1958975" algn="l"/>
              </a:tabLst>
            </a:pPr>
            <a:r>
              <a:rPr sz="2000" i="1" spc="10" dirty="0">
                <a:latin typeface="Times New Roman"/>
                <a:cs typeface="Times New Roman"/>
              </a:rPr>
              <a:t>f </a:t>
            </a:r>
            <a:r>
              <a:rPr sz="2000" spc="50" dirty="0">
                <a:latin typeface="Times New Roman"/>
                <a:cs typeface="Times New Roman"/>
              </a:rPr>
              <a:t>(</a:t>
            </a:r>
            <a:r>
              <a:rPr sz="2000" i="1" spc="50" dirty="0">
                <a:latin typeface="Times New Roman"/>
                <a:cs typeface="Times New Roman"/>
              </a:rPr>
              <a:t>t</a:t>
            </a:r>
            <a:r>
              <a:rPr sz="2000" spc="50" dirty="0">
                <a:latin typeface="Times New Roman"/>
                <a:cs typeface="Times New Roman"/>
              </a:rPr>
              <a:t>) </a:t>
            </a:r>
            <a:r>
              <a:rPr sz="2000" spc="20" dirty="0">
                <a:latin typeface="Symbol"/>
                <a:cs typeface="Symbol"/>
              </a:rPr>
              <a:t></a:t>
            </a:r>
            <a:r>
              <a:rPr sz="2000" spc="20" dirty="0">
                <a:latin typeface="Times New Roman"/>
                <a:cs typeface="Times New Roman"/>
              </a:rPr>
              <a:t> </a:t>
            </a:r>
            <a:r>
              <a:rPr sz="3000" u="heavy" spc="22" baseline="34722" dirty="0">
                <a:uFill>
                  <a:solidFill>
                    <a:srgbClr val="000000"/>
                  </a:solidFill>
                </a:uFill>
                <a:latin typeface="Times New Roman"/>
                <a:cs typeface="Times New Roman"/>
              </a:rPr>
              <a:t>4</a:t>
            </a:r>
            <a:r>
              <a:rPr sz="3000" u="heavy" spc="-465" baseline="34722" dirty="0">
                <a:uFill>
                  <a:solidFill>
                    <a:srgbClr val="000000"/>
                  </a:solidFill>
                </a:uFill>
                <a:latin typeface="Times New Roman"/>
                <a:cs typeface="Times New Roman"/>
              </a:rPr>
              <a:t> </a:t>
            </a:r>
            <a:r>
              <a:rPr sz="3000" i="1" u="heavy" spc="30" baseline="34722" dirty="0">
                <a:uFill>
                  <a:solidFill>
                    <a:srgbClr val="000000"/>
                  </a:solidFill>
                </a:uFill>
                <a:latin typeface="Times New Roman"/>
                <a:cs typeface="Times New Roman"/>
              </a:rPr>
              <a:t>A</a:t>
            </a:r>
            <a:r>
              <a:rPr sz="3000" i="1" spc="-209" baseline="34722" dirty="0">
                <a:latin typeface="Times New Roman"/>
                <a:cs typeface="Times New Roman"/>
              </a:rPr>
              <a:t> </a:t>
            </a:r>
            <a:r>
              <a:rPr sz="4500" spc="60" baseline="-8333" dirty="0">
                <a:latin typeface="Symbol"/>
                <a:cs typeface="Symbol"/>
              </a:rPr>
              <a:t></a:t>
            </a:r>
            <a:r>
              <a:rPr sz="4500" u="heavy" spc="60" baseline="23148" dirty="0">
                <a:uFill>
                  <a:solidFill>
                    <a:srgbClr val="000000"/>
                  </a:solidFill>
                </a:uFill>
                <a:latin typeface="Symbol"/>
                <a:cs typeface="Symbol"/>
              </a:rPr>
              <a:t></a:t>
            </a:r>
            <a:r>
              <a:rPr sz="3000" u="heavy" spc="22" baseline="34722" dirty="0">
                <a:uFill>
                  <a:solidFill>
                    <a:srgbClr val="000000"/>
                  </a:solidFill>
                </a:uFill>
                <a:latin typeface="Times New Roman"/>
                <a:cs typeface="Times New Roman"/>
              </a:rPr>
              <a:t>1	</a:t>
            </a:r>
            <a:r>
              <a:rPr sz="2000" spc="15" dirty="0">
                <a:latin typeface="Times New Roman"/>
                <a:cs typeface="Times New Roman"/>
              </a:rPr>
              <a:t>sin</a:t>
            </a:r>
            <a:r>
              <a:rPr sz="2000" spc="-409" dirty="0">
                <a:latin typeface="Times New Roman"/>
                <a:cs typeface="Times New Roman"/>
              </a:rPr>
              <a:t> </a:t>
            </a:r>
            <a:r>
              <a:rPr sz="3975" baseline="-3144" dirty="0">
                <a:latin typeface="Symbol"/>
                <a:cs typeface="Symbol"/>
              </a:rPr>
              <a:t></a:t>
            </a:r>
            <a:r>
              <a:rPr sz="2000" dirty="0">
                <a:latin typeface="Times New Roman"/>
                <a:cs typeface="Times New Roman"/>
              </a:rPr>
              <a:t>2</a:t>
            </a:r>
            <a:r>
              <a:rPr sz="2000" i="1" dirty="0">
                <a:latin typeface="Times New Roman"/>
                <a:cs typeface="Times New Roman"/>
              </a:rPr>
              <a:t>n </a:t>
            </a:r>
            <a:r>
              <a:rPr sz="2000" dirty="0">
                <a:latin typeface="Symbol"/>
                <a:cs typeface="Symbol"/>
              </a:rPr>
              <a:t></a:t>
            </a:r>
            <a:r>
              <a:rPr sz="2000" dirty="0">
                <a:latin typeface="Times New Roman"/>
                <a:cs typeface="Times New Roman"/>
              </a:rPr>
              <a:t>1</a:t>
            </a:r>
            <a:r>
              <a:rPr sz="3975" baseline="-3144" dirty="0">
                <a:latin typeface="Symbol"/>
                <a:cs typeface="Symbol"/>
              </a:rPr>
              <a:t></a:t>
            </a:r>
            <a:r>
              <a:rPr sz="2100" i="1" dirty="0">
                <a:latin typeface="Symbol"/>
                <a:cs typeface="Symbol"/>
              </a:rPr>
              <a:t></a:t>
            </a:r>
            <a:r>
              <a:rPr sz="2000" i="1" dirty="0">
                <a:latin typeface="Times New Roman"/>
                <a:cs typeface="Times New Roman"/>
              </a:rPr>
              <a:t>t</a:t>
            </a:r>
            <a:endParaRPr sz="2000">
              <a:latin typeface="Times New Roman"/>
              <a:cs typeface="Times New Roman"/>
            </a:endParaRPr>
          </a:p>
        </p:txBody>
      </p:sp>
      <p:sp>
        <p:nvSpPr>
          <p:cNvPr id="6" name="object 6"/>
          <p:cNvSpPr/>
          <p:nvPr/>
        </p:nvSpPr>
        <p:spPr>
          <a:xfrm>
            <a:off x="4992623" y="3422903"/>
            <a:ext cx="3810000" cy="31363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7851775" cy="985519"/>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信号的频</a:t>
            </a:r>
            <a:r>
              <a:rPr sz="2800" b="1" spc="-5" dirty="0">
                <a:solidFill>
                  <a:srgbClr val="333399"/>
                </a:solidFill>
                <a:latin typeface="宋体"/>
                <a:cs typeface="宋体"/>
              </a:rPr>
              <a:t>谱分析</a:t>
            </a:r>
            <a:endParaRPr sz="2800">
              <a:latin typeface="宋体"/>
              <a:cs typeface="宋体"/>
            </a:endParaRPr>
          </a:p>
          <a:p>
            <a:pPr marL="12700">
              <a:lnSpc>
                <a:spcPct val="100000"/>
              </a:lnSpc>
              <a:spcBef>
                <a:spcPts val="790"/>
              </a:spcBef>
            </a:pPr>
            <a:r>
              <a:rPr sz="1800" dirty="0">
                <a:latin typeface="宋体"/>
                <a:cs typeface="宋体"/>
              </a:rPr>
              <a:t>以下</a:t>
            </a:r>
            <a:r>
              <a:rPr sz="1800" spc="-35" dirty="0">
                <a:latin typeface="Arial"/>
                <a:cs typeface="Arial"/>
              </a:rPr>
              <a:t>MATLAB</a:t>
            </a:r>
            <a:r>
              <a:rPr sz="1800" dirty="0">
                <a:latin typeface="宋体"/>
                <a:cs typeface="宋体"/>
              </a:rPr>
              <a:t>脚本程序采用正弦信号的叠加来合成频</a:t>
            </a:r>
            <a:r>
              <a:rPr sz="1800" spc="-30" dirty="0">
                <a:latin typeface="宋体"/>
                <a:cs typeface="宋体"/>
              </a:rPr>
              <a:t>率</a:t>
            </a:r>
            <a:r>
              <a:rPr sz="1800" spc="-5" dirty="0">
                <a:latin typeface="Arial"/>
                <a:cs typeface="Arial"/>
              </a:rPr>
              <a:t>2Hz</a:t>
            </a:r>
            <a:r>
              <a:rPr sz="1800" dirty="0">
                <a:latin typeface="宋体"/>
                <a:cs typeface="宋体"/>
              </a:rPr>
              <a:t>、幅值为</a:t>
            </a:r>
            <a:r>
              <a:rPr sz="1800" dirty="0">
                <a:latin typeface="Arial"/>
                <a:cs typeface="Arial"/>
              </a:rPr>
              <a:t>5</a:t>
            </a:r>
            <a:r>
              <a:rPr sz="1800" dirty="0">
                <a:latin typeface="宋体"/>
                <a:cs typeface="宋体"/>
              </a:rPr>
              <a:t>的方波：</a:t>
            </a:r>
            <a:endParaRPr sz="1800">
              <a:latin typeface="宋体"/>
              <a:cs typeface="宋体"/>
            </a:endParaRPr>
          </a:p>
        </p:txBody>
      </p:sp>
      <p:sp>
        <p:nvSpPr>
          <p:cNvPr id="4" name="object 4"/>
          <p:cNvSpPr txBox="1"/>
          <p:nvPr/>
        </p:nvSpPr>
        <p:spPr>
          <a:xfrm>
            <a:off x="3305683" y="1952701"/>
            <a:ext cx="1958975"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方波时域长</a:t>
            </a:r>
            <a:r>
              <a:rPr sz="1800" dirty="0">
                <a:latin typeface="宋体"/>
                <a:cs typeface="宋体"/>
              </a:rPr>
              <a:t>度</a:t>
            </a:r>
            <a:r>
              <a:rPr sz="1800" spc="5" dirty="0">
                <a:latin typeface="Arial"/>
                <a:cs typeface="Arial"/>
              </a:rPr>
              <a:t>1</a:t>
            </a:r>
            <a:r>
              <a:rPr sz="1800" dirty="0">
                <a:latin typeface="宋体"/>
                <a:cs typeface="宋体"/>
              </a:rPr>
              <a:t>秒</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方波频率</a:t>
            </a:r>
            <a:r>
              <a:rPr sz="1800" dirty="0">
                <a:latin typeface="Arial"/>
                <a:cs typeface="Arial"/>
              </a:rPr>
              <a:t>2Hz</a:t>
            </a:r>
            <a:endParaRPr sz="1800">
              <a:latin typeface="Arial"/>
              <a:cs typeface="Arial"/>
            </a:endParaRPr>
          </a:p>
          <a:p>
            <a:pPr marL="12700">
              <a:lnSpc>
                <a:spcPct val="100000"/>
              </a:lnSpc>
            </a:pPr>
            <a:r>
              <a:rPr sz="1800" dirty="0">
                <a:latin typeface="Arial"/>
                <a:cs typeface="Arial"/>
              </a:rPr>
              <a:t>%</a:t>
            </a:r>
            <a:r>
              <a:rPr sz="1800" dirty="0">
                <a:latin typeface="宋体"/>
                <a:cs typeface="宋体"/>
              </a:rPr>
              <a:t>方波幅值为</a:t>
            </a:r>
            <a:r>
              <a:rPr sz="1800" spc="-5" dirty="0">
                <a:latin typeface="Arial"/>
                <a:cs typeface="Arial"/>
              </a:rPr>
              <a:t>5</a:t>
            </a:r>
            <a:endParaRPr sz="1800">
              <a:latin typeface="Arial"/>
              <a:cs typeface="Arial"/>
            </a:endParaRPr>
          </a:p>
        </p:txBody>
      </p:sp>
      <p:sp>
        <p:nvSpPr>
          <p:cNvPr id="5" name="object 5"/>
          <p:cNvSpPr txBox="1"/>
          <p:nvPr/>
        </p:nvSpPr>
        <p:spPr>
          <a:xfrm>
            <a:off x="561543" y="1952701"/>
            <a:ext cx="1498600" cy="139827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t =</a:t>
            </a:r>
            <a:r>
              <a:rPr sz="1800" spc="-85" dirty="0">
                <a:latin typeface="Arial"/>
                <a:cs typeface="Arial"/>
              </a:rPr>
              <a:t> </a:t>
            </a:r>
            <a:r>
              <a:rPr sz="1800" dirty="0">
                <a:latin typeface="Arial"/>
                <a:cs typeface="Arial"/>
              </a:rPr>
              <a:t>0:0.0001:1;</a:t>
            </a:r>
            <a:endParaRPr sz="1800">
              <a:latin typeface="Arial"/>
              <a:cs typeface="Arial"/>
            </a:endParaRPr>
          </a:p>
          <a:p>
            <a:pPr marL="12700" marR="375920">
              <a:lnSpc>
                <a:spcPct val="100000"/>
              </a:lnSpc>
              <a:spcBef>
                <a:spcPts val="5"/>
              </a:spcBef>
            </a:pPr>
            <a:r>
              <a:rPr sz="1800" spc="-5" dirty="0">
                <a:latin typeface="Arial"/>
                <a:cs typeface="Arial"/>
              </a:rPr>
              <a:t>w </a:t>
            </a:r>
            <a:r>
              <a:rPr sz="1800" dirty="0">
                <a:latin typeface="Arial"/>
                <a:cs typeface="Arial"/>
              </a:rPr>
              <a:t>=</a:t>
            </a:r>
            <a:r>
              <a:rPr sz="1800" spc="-80" dirty="0">
                <a:latin typeface="Arial"/>
                <a:cs typeface="Arial"/>
              </a:rPr>
              <a:t> </a:t>
            </a:r>
            <a:r>
              <a:rPr sz="1800" dirty="0">
                <a:latin typeface="Arial"/>
                <a:cs typeface="Arial"/>
              </a:rPr>
              <a:t>2*pi*2;  A =</a:t>
            </a:r>
            <a:r>
              <a:rPr sz="1800" spc="-135" dirty="0">
                <a:latin typeface="Arial"/>
                <a:cs typeface="Arial"/>
              </a:rPr>
              <a:t> </a:t>
            </a:r>
            <a:r>
              <a:rPr sz="1800" dirty="0">
                <a:latin typeface="Arial"/>
                <a:cs typeface="Arial"/>
              </a:rPr>
              <a:t>5;</a:t>
            </a:r>
            <a:endParaRPr sz="1800">
              <a:latin typeface="Arial"/>
              <a:cs typeface="Arial"/>
            </a:endParaRPr>
          </a:p>
          <a:p>
            <a:pPr marL="12700">
              <a:lnSpc>
                <a:spcPts val="2135"/>
              </a:lnSpc>
            </a:pPr>
            <a:r>
              <a:rPr sz="1800" dirty="0">
                <a:latin typeface="Arial"/>
                <a:cs typeface="Arial"/>
              </a:rPr>
              <a:t>subplot(2,1,1);</a:t>
            </a:r>
            <a:endParaRPr sz="1800">
              <a:latin typeface="Arial"/>
              <a:cs typeface="Arial"/>
            </a:endParaRPr>
          </a:p>
          <a:p>
            <a:pPr marL="12700">
              <a:lnSpc>
                <a:spcPct val="100000"/>
              </a:lnSpc>
              <a:spcBef>
                <a:spcPts val="25"/>
              </a:spcBef>
            </a:pPr>
            <a:r>
              <a:rPr sz="1800" dirty="0">
                <a:latin typeface="Arial"/>
                <a:cs typeface="Arial"/>
              </a:rPr>
              <a:t>for </a:t>
            </a:r>
            <a:r>
              <a:rPr sz="1800" spc="-5" dirty="0">
                <a:latin typeface="Arial"/>
                <a:cs typeface="Arial"/>
              </a:rPr>
              <a:t>n </a:t>
            </a:r>
            <a:r>
              <a:rPr sz="1800" dirty="0">
                <a:latin typeface="Arial"/>
                <a:cs typeface="Arial"/>
              </a:rPr>
              <a:t>=</a:t>
            </a:r>
            <a:r>
              <a:rPr sz="1800" spc="-50" dirty="0">
                <a:latin typeface="Arial"/>
                <a:cs typeface="Arial"/>
              </a:rPr>
              <a:t> </a:t>
            </a:r>
            <a:r>
              <a:rPr sz="1800" dirty="0">
                <a:latin typeface="Arial"/>
                <a:cs typeface="Arial"/>
              </a:rPr>
              <a:t>1:5</a:t>
            </a:r>
            <a:endParaRPr sz="1800">
              <a:latin typeface="Arial"/>
              <a:cs typeface="Arial"/>
            </a:endParaRPr>
          </a:p>
        </p:txBody>
      </p:sp>
      <p:sp>
        <p:nvSpPr>
          <p:cNvPr id="6" name="object 6"/>
          <p:cNvSpPr txBox="1"/>
          <p:nvPr/>
        </p:nvSpPr>
        <p:spPr>
          <a:xfrm>
            <a:off x="3305683" y="3050794"/>
            <a:ext cx="195833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采用</a:t>
            </a:r>
            <a:r>
              <a:rPr sz="1800" dirty="0">
                <a:latin typeface="Arial"/>
                <a:cs typeface="Arial"/>
              </a:rPr>
              <a:t>5</a:t>
            </a:r>
            <a:r>
              <a:rPr sz="1800" dirty="0">
                <a:latin typeface="宋体"/>
                <a:cs typeface="宋体"/>
              </a:rPr>
              <a:t>组正弦波形</a:t>
            </a:r>
            <a:endParaRPr sz="1800">
              <a:latin typeface="宋体"/>
              <a:cs typeface="宋体"/>
            </a:endParaRPr>
          </a:p>
        </p:txBody>
      </p:sp>
      <p:sp>
        <p:nvSpPr>
          <p:cNvPr id="7" name="object 7"/>
          <p:cNvSpPr txBox="1">
            <a:spLocks noGrp="1"/>
          </p:cNvSpPr>
          <p:nvPr>
            <p:ph type="body" idx="1"/>
          </p:nvPr>
        </p:nvSpPr>
        <p:spPr>
          <a:prstGeom prst="rect">
            <a:avLst/>
          </a:prstGeom>
        </p:spPr>
        <p:txBody>
          <a:bodyPr vert="horz" wrap="square" lIns="0" tIns="12700" rIns="0" bIns="0" rtlCol="0">
            <a:spAutoFit/>
          </a:bodyPr>
          <a:lstStyle/>
          <a:p>
            <a:pPr marL="265430">
              <a:lnSpc>
                <a:spcPct val="100000"/>
              </a:lnSpc>
              <a:spcBef>
                <a:spcPts val="100"/>
              </a:spcBef>
            </a:pPr>
            <a:r>
              <a:rPr dirty="0"/>
              <a:t>plot(t,</a:t>
            </a:r>
            <a:r>
              <a:rPr spc="-30" dirty="0"/>
              <a:t> </a:t>
            </a:r>
            <a:r>
              <a:rPr dirty="0"/>
              <a:t>4*A/pi*1/(2*n-1)*sin((2*n-1)*w*t));</a:t>
            </a:r>
          </a:p>
          <a:p>
            <a:pPr marL="12700" marR="3872229" indent="252729">
              <a:lnSpc>
                <a:spcPct val="100000"/>
              </a:lnSpc>
              <a:spcBef>
                <a:spcPts val="5"/>
              </a:spcBef>
            </a:pPr>
            <a:r>
              <a:rPr dirty="0"/>
              <a:t>hold</a:t>
            </a:r>
            <a:r>
              <a:rPr spc="-90" dirty="0"/>
              <a:t> </a:t>
            </a:r>
            <a:r>
              <a:rPr dirty="0"/>
              <a:t>on;  end</a:t>
            </a:r>
          </a:p>
          <a:p>
            <a:pPr marL="12700">
              <a:lnSpc>
                <a:spcPts val="2150"/>
              </a:lnSpc>
              <a:spcBef>
                <a:spcPts val="25"/>
              </a:spcBef>
            </a:pPr>
            <a:r>
              <a:rPr dirty="0"/>
              <a:t>title('5</a:t>
            </a:r>
            <a:r>
              <a:rPr spc="-5" dirty="0">
                <a:latin typeface="宋体"/>
                <a:cs typeface="宋体"/>
              </a:rPr>
              <a:t>组正弦信号</a:t>
            </a:r>
            <a:r>
              <a:rPr spc="-5" dirty="0"/>
              <a:t>');</a:t>
            </a:r>
          </a:p>
          <a:p>
            <a:pPr marL="12700" marR="3473450">
              <a:lnSpc>
                <a:spcPts val="2160"/>
              </a:lnSpc>
              <a:spcBef>
                <a:spcPts val="60"/>
              </a:spcBef>
            </a:pPr>
            <a:r>
              <a:rPr spc="10" dirty="0"/>
              <a:t>s</a:t>
            </a:r>
            <a:r>
              <a:rPr dirty="0"/>
              <a:t>ubplot(</a:t>
            </a:r>
            <a:r>
              <a:rPr spc="5" dirty="0"/>
              <a:t>2</a:t>
            </a:r>
            <a:r>
              <a:rPr dirty="0"/>
              <a:t>,</a:t>
            </a:r>
            <a:r>
              <a:rPr spc="5" dirty="0"/>
              <a:t>1</a:t>
            </a:r>
            <a:r>
              <a:rPr dirty="0"/>
              <a:t>,</a:t>
            </a:r>
            <a:r>
              <a:rPr spc="-15" dirty="0"/>
              <a:t>2</a:t>
            </a:r>
            <a:r>
              <a:rPr dirty="0"/>
              <a:t>);  sum =</a:t>
            </a:r>
            <a:r>
              <a:rPr spc="-45" dirty="0"/>
              <a:t> </a:t>
            </a:r>
            <a:r>
              <a:rPr dirty="0"/>
              <a:t>0;</a:t>
            </a:r>
          </a:p>
          <a:p>
            <a:pPr marL="12700">
              <a:lnSpc>
                <a:spcPts val="2090"/>
              </a:lnSpc>
            </a:pPr>
            <a:r>
              <a:rPr dirty="0"/>
              <a:t>for n =</a:t>
            </a:r>
            <a:r>
              <a:rPr spc="-50" dirty="0"/>
              <a:t> </a:t>
            </a:r>
            <a:r>
              <a:rPr dirty="0"/>
              <a:t>1:5</a:t>
            </a:r>
          </a:p>
          <a:p>
            <a:pPr marL="265430">
              <a:lnSpc>
                <a:spcPct val="100000"/>
              </a:lnSpc>
            </a:pPr>
            <a:r>
              <a:rPr dirty="0"/>
              <a:t>sum = sum +</a:t>
            </a:r>
            <a:r>
              <a:rPr spc="-85" dirty="0"/>
              <a:t> </a:t>
            </a:r>
            <a:r>
              <a:rPr dirty="0"/>
              <a:t>4*A/pi*1/(2*n-1)*sin((2*n-1)*w*t);</a:t>
            </a:r>
          </a:p>
          <a:p>
            <a:pPr marL="12700">
              <a:lnSpc>
                <a:spcPct val="100000"/>
              </a:lnSpc>
            </a:pPr>
            <a:r>
              <a:rPr spc="5" dirty="0"/>
              <a:t>end</a:t>
            </a:r>
          </a:p>
          <a:p>
            <a:pPr marL="12700">
              <a:lnSpc>
                <a:spcPct val="100000"/>
              </a:lnSpc>
              <a:spcBef>
                <a:spcPts val="5"/>
              </a:spcBef>
            </a:pPr>
            <a:r>
              <a:rPr dirty="0"/>
              <a:t>plot(t,</a:t>
            </a:r>
            <a:r>
              <a:rPr spc="-50" dirty="0"/>
              <a:t> </a:t>
            </a:r>
            <a:r>
              <a:rPr spc="5" dirty="0"/>
              <a:t>sum);</a:t>
            </a:r>
          </a:p>
          <a:p>
            <a:pPr marL="12700">
              <a:lnSpc>
                <a:spcPct val="100000"/>
              </a:lnSpc>
              <a:spcBef>
                <a:spcPts val="25"/>
              </a:spcBef>
            </a:pPr>
            <a:r>
              <a:rPr dirty="0"/>
              <a:t>title('</a:t>
            </a:r>
            <a:r>
              <a:rPr dirty="0">
                <a:latin typeface="宋体"/>
                <a:cs typeface="宋体"/>
              </a:rPr>
              <a:t>合成的方波信</a:t>
            </a:r>
            <a:r>
              <a:rPr spc="-10" dirty="0">
                <a:latin typeface="宋体"/>
                <a:cs typeface="宋体"/>
              </a:rPr>
              <a:t>号</a:t>
            </a:r>
            <a:r>
              <a:rPr spc="-5" dirty="0"/>
              <a: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8108315" cy="1809114"/>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信号的频</a:t>
            </a:r>
            <a:r>
              <a:rPr sz="2800" b="1" spc="-5" dirty="0">
                <a:solidFill>
                  <a:srgbClr val="333399"/>
                </a:solidFill>
                <a:latin typeface="宋体"/>
                <a:cs typeface="宋体"/>
              </a:rPr>
              <a:t>谱分析</a:t>
            </a:r>
            <a:endParaRPr sz="2800">
              <a:latin typeface="宋体"/>
              <a:cs typeface="宋体"/>
            </a:endParaRPr>
          </a:p>
          <a:p>
            <a:pPr marL="12700">
              <a:lnSpc>
                <a:spcPct val="100000"/>
              </a:lnSpc>
              <a:spcBef>
                <a:spcPts val="790"/>
              </a:spcBef>
            </a:pP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采用</a:t>
            </a:r>
            <a:r>
              <a:rPr sz="1800" spc="-20" dirty="0">
                <a:latin typeface="Arial"/>
                <a:cs typeface="Arial"/>
              </a:rPr>
              <a:t>f</a:t>
            </a:r>
            <a:r>
              <a:rPr sz="1800" dirty="0">
                <a:latin typeface="Arial"/>
                <a:cs typeface="Arial"/>
              </a:rPr>
              <a:t>f</a:t>
            </a:r>
            <a:r>
              <a:rPr sz="1800" spc="5" dirty="0">
                <a:latin typeface="Arial"/>
                <a:cs typeface="Arial"/>
              </a:rPr>
              <a:t>t</a:t>
            </a:r>
            <a:r>
              <a:rPr sz="1800" dirty="0">
                <a:latin typeface="宋体"/>
                <a:cs typeface="宋体"/>
              </a:rPr>
              <a:t>命令将时域信号通过离散傅里叶变换转变为频域信号，采</a:t>
            </a:r>
            <a:r>
              <a:rPr sz="1800" spc="15" dirty="0">
                <a:latin typeface="宋体"/>
                <a:cs typeface="宋体"/>
              </a:rPr>
              <a:t>用</a:t>
            </a:r>
            <a:r>
              <a:rPr sz="1800" dirty="0">
                <a:latin typeface="Arial"/>
                <a:cs typeface="Arial"/>
              </a:rPr>
              <a:t>ab</a:t>
            </a:r>
            <a:r>
              <a:rPr sz="1800" spc="5" dirty="0">
                <a:latin typeface="Arial"/>
                <a:cs typeface="Arial"/>
              </a:rPr>
              <a:t>s</a:t>
            </a:r>
            <a:r>
              <a:rPr sz="1800" dirty="0">
                <a:latin typeface="宋体"/>
                <a:cs typeface="宋体"/>
              </a:rPr>
              <a:t>命</a:t>
            </a:r>
            <a:endParaRPr sz="1800">
              <a:latin typeface="宋体"/>
              <a:cs typeface="宋体"/>
            </a:endParaRPr>
          </a:p>
          <a:p>
            <a:pPr marL="12700">
              <a:lnSpc>
                <a:spcPct val="100000"/>
              </a:lnSpc>
            </a:pPr>
            <a:r>
              <a:rPr sz="1800" spc="-5" dirty="0">
                <a:latin typeface="宋体"/>
                <a:cs typeface="宋体"/>
              </a:rPr>
              <a:t>令获取频域信号的幅频特性，采</a:t>
            </a:r>
            <a:r>
              <a:rPr sz="1800" spc="5" dirty="0">
                <a:latin typeface="宋体"/>
                <a:cs typeface="宋体"/>
              </a:rPr>
              <a:t>用</a:t>
            </a:r>
            <a:r>
              <a:rPr sz="1800" dirty="0">
                <a:latin typeface="Arial"/>
                <a:cs typeface="Arial"/>
              </a:rPr>
              <a:t>angle</a:t>
            </a:r>
            <a:r>
              <a:rPr sz="1800" spc="-5" dirty="0">
                <a:latin typeface="宋体"/>
                <a:cs typeface="宋体"/>
              </a:rPr>
              <a:t>命令获取频域信号的相频特性。</a:t>
            </a:r>
            <a:endParaRPr sz="1800">
              <a:latin typeface="宋体"/>
              <a:cs typeface="宋体"/>
            </a:endParaRPr>
          </a:p>
          <a:p>
            <a:pPr marL="12700" marR="21590">
              <a:lnSpc>
                <a:spcPct val="100000"/>
              </a:lnSpc>
              <a:spcBef>
                <a:spcPts val="5"/>
              </a:spcBef>
            </a:pPr>
            <a:r>
              <a:rPr sz="1800" dirty="0">
                <a:latin typeface="宋体"/>
                <a:cs typeface="宋体"/>
              </a:rPr>
              <a:t>若已知离散周期信号</a:t>
            </a:r>
            <a:r>
              <a:rPr sz="1800" i="1" dirty="0">
                <a:latin typeface="Arial"/>
                <a:cs typeface="Arial"/>
              </a:rPr>
              <a:t>x</a:t>
            </a:r>
            <a:r>
              <a:rPr sz="1800" dirty="0">
                <a:latin typeface="Arial"/>
                <a:cs typeface="Arial"/>
              </a:rPr>
              <a:t>(</a:t>
            </a:r>
            <a:r>
              <a:rPr sz="1800" i="1" dirty="0">
                <a:latin typeface="Arial"/>
                <a:cs typeface="Arial"/>
              </a:rPr>
              <a:t>n</a:t>
            </a:r>
            <a:r>
              <a:rPr sz="1800" dirty="0">
                <a:latin typeface="Arial"/>
                <a:cs typeface="Arial"/>
              </a:rPr>
              <a:t>)</a:t>
            </a:r>
            <a:r>
              <a:rPr sz="1800" spc="-25" dirty="0">
                <a:latin typeface="Arial"/>
                <a:cs typeface="Arial"/>
              </a:rPr>
              <a:t> </a:t>
            </a:r>
            <a:r>
              <a:rPr sz="1800" dirty="0">
                <a:latin typeface="Arial"/>
                <a:cs typeface="Arial"/>
              </a:rPr>
              <a:t>= sin(</a:t>
            </a:r>
            <a:r>
              <a:rPr sz="1800" i="1" dirty="0">
                <a:latin typeface="Arial"/>
                <a:cs typeface="Arial"/>
              </a:rPr>
              <a:t>n</a:t>
            </a:r>
            <a:r>
              <a:rPr sz="1800" i="1" spc="-45" dirty="0">
                <a:latin typeface="Arial"/>
                <a:cs typeface="Arial"/>
              </a:rPr>
              <a:t> </a:t>
            </a:r>
            <a:r>
              <a:rPr sz="1800" dirty="0">
                <a:latin typeface="Arial"/>
                <a:cs typeface="Arial"/>
              </a:rPr>
              <a:t>π/16)</a:t>
            </a:r>
            <a:r>
              <a:rPr sz="1800" spc="-50" dirty="0">
                <a:latin typeface="Arial"/>
                <a:cs typeface="Arial"/>
              </a:rPr>
              <a:t> </a:t>
            </a:r>
            <a:r>
              <a:rPr sz="1800" dirty="0">
                <a:latin typeface="Arial"/>
                <a:cs typeface="Arial"/>
              </a:rPr>
              <a:t>+ 2</a:t>
            </a:r>
            <a:r>
              <a:rPr sz="1800" spc="5" dirty="0">
                <a:latin typeface="Arial"/>
                <a:cs typeface="Arial"/>
              </a:rPr>
              <a:t> cos(</a:t>
            </a:r>
            <a:r>
              <a:rPr sz="1800" i="1" spc="5" dirty="0">
                <a:latin typeface="Arial"/>
                <a:cs typeface="Arial"/>
              </a:rPr>
              <a:t>n</a:t>
            </a:r>
            <a:r>
              <a:rPr sz="1800" i="1" spc="-45" dirty="0">
                <a:latin typeface="Arial"/>
                <a:cs typeface="Arial"/>
              </a:rPr>
              <a:t> </a:t>
            </a:r>
            <a:r>
              <a:rPr sz="1800" dirty="0">
                <a:latin typeface="Arial"/>
                <a:cs typeface="Arial"/>
              </a:rPr>
              <a:t>π/5)</a:t>
            </a:r>
            <a:r>
              <a:rPr sz="1800" dirty="0">
                <a:latin typeface="宋体"/>
                <a:cs typeface="宋体"/>
              </a:rPr>
              <a:t>，离散周期信号的频谱是离 散谱，则</a:t>
            </a:r>
            <a:r>
              <a:rPr sz="1800" spc="-35" dirty="0">
                <a:latin typeface="Arial"/>
                <a:cs typeface="Arial"/>
              </a:rPr>
              <a:t>MATLAB</a:t>
            </a:r>
            <a:r>
              <a:rPr sz="1800" dirty="0">
                <a:latin typeface="宋体"/>
                <a:cs typeface="宋体"/>
              </a:rPr>
              <a:t>计算信号幅频特性和相频特性的脚本程序如下：</a:t>
            </a:r>
            <a:endParaRPr sz="1800">
              <a:latin typeface="宋体"/>
              <a:cs typeface="宋体"/>
            </a:endParaRPr>
          </a:p>
        </p:txBody>
      </p:sp>
      <p:sp>
        <p:nvSpPr>
          <p:cNvPr id="4" name="object 4"/>
          <p:cNvSpPr txBox="1"/>
          <p:nvPr/>
        </p:nvSpPr>
        <p:spPr>
          <a:xfrm>
            <a:off x="561543" y="2775915"/>
            <a:ext cx="1038225"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N =</a:t>
            </a:r>
            <a:r>
              <a:rPr sz="1800" spc="-30" dirty="0">
                <a:latin typeface="Arial"/>
                <a:cs typeface="Arial"/>
              </a:rPr>
              <a:t> </a:t>
            </a:r>
            <a:r>
              <a:rPr sz="1800" dirty="0">
                <a:latin typeface="Arial"/>
                <a:cs typeface="Arial"/>
              </a:rPr>
              <a:t>32;</a:t>
            </a:r>
            <a:endParaRPr sz="1800">
              <a:latin typeface="Arial"/>
              <a:cs typeface="Arial"/>
            </a:endParaRPr>
          </a:p>
          <a:p>
            <a:pPr marL="12700">
              <a:lnSpc>
                <a:spcPct val="100000"/>
              </a:lnSpc>
              <a:spcBef>
                <a:spcPts val="5"/>
              </a:spcBef>
            </a:pPr>
            <a:r>
              <a:rPr sz="1800" spc="-5" dirty="0">
                <a:latin typeface="Arial"/>
                <a:cs typeface="Arial"/>
              </a:rPr>
              <a:t>n </a:t>
            </a:r>
            <a:r>
              <a:rPr sz="1800" dirty="0">
                <a:latin typeface="Arial"/>
                <a:cs typeface="Arial"/>
              </a:rPr>
              <a:t>=</a:t>
            </a:r>
            <a:r>
              <a:rPr sz="1800" spc="-75" dirty="0">
                <a:latin typeface="Arial"/>
                <a:cs typeface="Arial"/>
              </a:rPr>
              <a:t> </a:t>
            </a:r>
            <a:r>
              <a:rPr sz="1800" dirty="0">
                <a:latin typeface="Arial"/>
                <a:cs typeface="Arial"/>
              </a:rPr>
              <a:t>0:N-1;</a:t>
            </a:r>
            <a:endParaRPr sz="1800">
              <a:latin typeface="Arial"/>
              <a:cs typeface="Arial"/>
            </a:endParaRPr>
          </a:p>
        </p:txBody>
      </p:sp>
      <p:sp>
        <p:nvSpPr>
          <p:cNvPr id="5" name="object 5"/>
          <p:cNvSpPr txBox="1"/>
          <p:nvPr/>
        </p:nvSpPr>
        <p:spPr>
          <a:xfrm>
            <a:off x="2390901" y="2775915"/>
            <a:ext cx="6136005" cy="57467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对于离散周期信号，只需要对一个周期内的数值进</a:t>
            </a:r>
            <a:r>
              <a:rPr sz="1800" spc="10" dirty="0">
                <a:latin typeface="宋体"/>
                <a:cs typeface="宋体"/>
              </a:rPr>
              <a:t>行</a:t>
            </a:r>
            <a:r>
              <a:rPr sz="1800" spc="-10" dirty="0">
                <a:latin typeface="Arial"/>
                <a:cs typeface="Arial"/>
              </a:rPr>
              <a:t>fft</a:t>
            </a:r>
            <a:r>
              <a:rPr sz="1800" spc="-5" dirty="0">
                <a:latin typeface="宋体"/>
                <a:cs typeface="宋体"/>
              </a:rPr>
              <a:t>运算</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数字信号序列索引</a:t>
            </a:r>
            <a:endParaRPr sz="1800">
              <a:latin typeface="宋体"/>
              <a:cs typeface="宋体"/>
            </a:endParaRPr>
          </a:p>
        </p:txBody>
      </p:sp>
      <p:sp>
        <p:nvSpPr>
          <p:cNvPr id="6" name="object 6"/>
          <p:cNvSpPr txBox="1"/>
          <p:nvPr/>
        </p:nvSpPr>
        <p:spPr>
          <a:xfrm>
            <a:off x="561543" y="3321761"/>
            <a:ext cx="3659504" cy="33223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x = sin(pi/16*n) +</a:t>
            </a:r>
            <a:r>
              <a:rPr sz="1800" spc="-90" dirty="0">
                <a:latin typeface="Arial"/>
                <a:cs typeface="Arial"/>
              </a:rPr>
              <a:t> </a:t>
            </a:r>
            <a:r>
              <a:rPr sz="1800" dirty="0">
                <a:latin typeface="Arial"/>
                <a:cs typeface="Arial"/>
              </a:rPr>
              <a:t>2*cos(pi/5*n);</a:t>
            </a:r>
            <a:endParaRPr sz="1800">
              <a:latin typeface="Arial"/>
              <a:cs typeface="Arial"/>
            </a:endParaRPr>
          </a:p>
          <a:p>
            <a:pPr marL="12700" marR="5080">
              <a:lnSpc>
                <a:spcPts val="2140"/>
              </a:lnSpc>
              <a:spcBef>
                <a:spcPts val="114"/>
              </a:spcBef>
              <a:tabLst>
                <a:tab pos="1841500" algn="l"/>
              </a:tabLst>
            </a:pPr>
            <a:r>
              <a:rPr sz="1800" spc="-40" dirty="0">
                <a:latin typeface="Arial"/>
                <a:cs typeface="Arial"/>
              </a:rPr>
              <a:t>x</a:t>
            </a:r>
            <a:r>
              <a:rPr sz="1800" dirty="0">
                <a:latin typeface="Arial"/>
                <a:cs typeface="Arial"/>
              </a:rPr>
              <a:t>f</a:t>
            </a:r>
            <a:r>
              <a:rPr sz="1800" spc="25" dirty="0">
                <a:latin typeface="Arial"/>
                <a:cs typeface="Arial"/>
              </a:rPr>
              <a:t> </a:t>
            </a:r>
            <a:r>
              <a:rPr sz="1800" dirty="0">
                <a:latin typeface="Arial"/>
                <a:cs typeface="Arial"/>
              </a:rPr>
              <a:t>=</a:t>
            </a:r>
            <a:r>
              <a:rPr sz="1800" spc="5" dirty="0">
                <a:latin typeface="Arial"/>
                <a:cs typeface="Arial"/>
              </a:rPr>
              <a:t> </a:t>
            </a:r>
            <a:r>
              <a:rPr sz="1800" spc="-20" dirty="0">
                <a:latin typeface="Arial"/>
                <a:cs typeface="Arial"/>
              </a:rPr>
              <a:t>f</a:t>
            </a:r>
            <a:r>
              <a:rPr sz="1800" dirty="0">
                <a:latin typeface="Arial"/>
                <a:cs typeface="Arial"/>
              </a:rPr>
              <a:t>f</a:t>
            </a:r>
            <a:r>
              <a:rPr sz="1800" spc="5" dirty="0">
                <a:latin typeface="Arial"/>
                <a:cs typeface="Arial"/>
              </a:rPr>
              <a:t>t</a:t>
            </a:r>
            <a:r>
              <a:rPr sz="1800" dirty="0">
                <a:latin typeface="Arial"/>
                <a:cs typeface="Arial"/>
              </a:rPr>
              <a:t>(</a:t>
            </a:r>
            <a:r>
              <a:rPr sz="1800" spc="-40" dirty="0">
                <a:latin typeface="Arial"/>
                <a:cs typeface="Arial"/>
              </a:rPr>
              <a:t>x</a:t>
            </a:r>
            <a:r>
              <a:rPr sz="1800" dirty="0">
                <a:latin typeface="Arial"/>
                <a:cs typeface="Arial"/>
              </a:rPr>
              <a:t>,</a:t>
            </a:r>
            <a:r>
              <a:rPr sz="1800" spc="5" dirty="0">
                <a:latin typeface="Arial"/>
                <a:cs typeface="Arial"/>
              </a:rPr>
              <a:t> </a:t>
            </a:r>
            <a:r>
              <a:rPr sz="1800" dirty="0">
                <a:latin typeface="Arial"/>
                <a:cs typeface="Arial"/>
              </a:rPr>
              <a:t>N);	%</a:t>
            </a:r>
            <a:r>
              <a:rPr sz="1800" dirty="0">
                <a:latin typeface="宋体"/>
                <a:cs typeface="宋体"/>
              </a:rPr>
              <a:t>离散傅里叶变换  </a:t>
            </a:r>
            <a:r>
              <a:rPr sz="1800" dirty="0">
                <a:latin typeface="Arial"/>
                <a:cs typeface="Arial"/>
              </a:rPr>
              <a:t>subplot(1,2,1);</a:t>
            </a:r>
            <a:endParaRPr sz="1800">
              <a:latin typeface="Arial"/>
              <a:cs typeface="Arial"/>
            </a:endParaRPr>
          </a:p>
          <a:p>
            <a:pPr marL="12700">
              <a:lnSpc>
                <a:spcPts val="2100"/>
              </a:lnSpc>
            </a:pPr>
            <a:r>
              <a:rPr sz="1800" spc="5" dirty="0">
                <a:latin typeface="Arial"/>
                <a:cs typeface="Arial"/>
              </a:rPr>
              <a:t>%</a:t>
            </a:r>
            <a:r>
              <a:rPr sz="1800" spc="-5" dirty="0">
                <a:latin typeface="宋体"/>
                <a:cs typeface="宋体"/>
              </a:rPr>
              <a:t>频谱平移后的幅频特性</a:t>
            </a:r>
            <a:endParaRPr sz="1800">
              <a:latin typeface="宋体"/>
              <a:cs typeface="宋体"/>
            </a:endParaRPr>
          </a:p>
          <a:p>
            <a:pPr marL="12700">
              <a:lnSpc>
                <a:spcPts val="2150"/>
              </a:lnSpc>
            </a:pPr>
            <a:r>
              <a:rPr sz="1800" dirty="0">
                <a:latin typeface="Arial"/>
                <a:cs typeface="Arial"/>
              </a:rPr>
              <a:t>stem(n-N/2,</a:t>
            </a:r>
            <a:r>
              <a:rPr sz="1800" spc="-45" dirty="0">
                <a:latin typeface="Arial"/>
                <a:cs typeface="Arial"/>
              </a:rPr>
              <a:t> </a:t>
            </a:r>
            <a:r>
              <a:rPr sz="1800" spc="-5" dirty="0">
                <a:latin typeface="Arial"/>
                <a:cs typeface="Arial"/>
              </a:rPr>
              <a:t>abs(fftshift(xf)));</a:t>
            </a:r>
            <a:endParaRPr sz="1800">
              <a:latin typeface="Arial"/>
              <a:cs typeface="Arial"/>
            </a:endParaRPr>
          </a:p>
          <a:p>
            <a:pPr marL="12700">
              <a:lnSpc>
                <a:spcPct val="100000"/>
              </a:lnSpc>
              <a:spcBef>
                <a:spcPts val="25"/>
              </a:spcBef>
            </a:pPr>
            <a:r>
              <a:rPr sz="1800" spc="-5" dirty="0">
                <a:latin typeface="Arial"/>
                <a:cs typeface="Arial"/>
              </a:rPr>
              <a:t>xlabel('</a:t>
            </a:r>
            <a:r>
              <a:rPr sz="1800" dirty="0">
                <a:latin typeface="宋体"/>
                <a:cs typeface="宋体"/>
              </a:rPr>
              <a:t>频谱特性</a:t>
            </a:r>
            <a:r>
              <a:rPr sz="1800" spc="-5" dirty="0">
                <a:latin typeface="Arial"/>
                <a:cs typeface="Arial"/>
              </a:rPr>
              <a:t>');</a:t>
            </a:r>
            <a:endParaRPr sz="1800">
              <a:latin typeface="Arial"/>
              <a:cs typeface="Arial"/>
            </a:endParaRPr>
          </a:p>
          <a:p>
            <a:pPr marL="12700">
              <a:lnSpc>
                <a:spcPts val="2150"/>
              </a:lnSpc>
              <a:spcBef>
                <a:spcPts val="5"/>
              </a:spcBef>
            </a:pPr>
            <a:r>
              <a:rPr sz="1800" dirty="0">
                <a:latin typeface="Arial"/>
                <a:cs typeface="Arial"/>
              </a:rPr>
              <a:t>ylabel('</a:t>
            </a:r>
            <a:r>
              <a:rPr sz="1800" dirty="0">
                <a:latin typeface="宋体"/>
                <a:cs typeface="宋体"/>
              </a:rPr>
              <a:t>幅值</a:t>
            </a:r>
            <a:r>
              <a:rPr sz="1800" spc="-5" dirty="0">
                <a:latin typeface="Arial"/>
                <a:cs typeface="Arial"/>
              </a:rPr>
              <a:t>');</a:t>
            </a:r>
            <a:endParaRPr sz="1800">
              <a:latin typeface="Arial"/>
              <a:cs typeface="Arial"/>
            </a:endParaRPr>
          </a:p>
          <a:p>
            <a:pPr marL="12700">
              <a:lnSpc>
                <a:spcPts val="2150"/>
              </a:lnSpc>
            </a:pPr>
            <a:r>
              <a:rPr sz="1800" dirty="0">
                <a:latin typeface="Arial"/>
                <a:cs typeface="Arial"/>
              </a:rPr>
              <a:t>subplot(1,2,2);</a:t>
            </a:r>
            <a:endParaRPr sz="1800">
              <a:latin typeface="Arial"/>
              <a:cs typeface="Arial"/>
            </a:endParaRPr>
          </a:p>
          <a:p>
            <a:pPr marL="12700">
              <a:lnSpc>
                <a:spcPts val="2150"/>
              </a:lnSpc>
              <a:spcBef>
                <a:spcPts val="20"/>
              </a:spcBef>
            </a:pPr>
            <a:r>
              <a:rPr sz="1800" spc="5" dirty="0">
                <a:latin typeface="Arial"/>
                <a:cs typeface="Arial"/>
              </a:rPr>
              <a:t>%</a:t>
            </a:r>
            <a:r>
              <a:rPr sz="1800" spc="-5" dirty="0">
                <a:latin typeface="宋体"/>
                <a:cs typeface="宋体"/>
              </a:rPr>
              <a:t>频谱平移后的相频特性</a:t>
            </a:r>
            <a:endParaRPr sz="1800">
              <a:latin typeface="宋体"/>
              <a:cs typeface="宋体"/>
            </a:endParaRPr>
          </a:p>
          <a:p>
            <a:pPr marL="12700">
              <a:lnSpc>
                <a:spcPts val="2150"/>
              </a:lnSpc>
            </a:pPr>
            <a:r>
              <a:rPr sz="1800" dirty="0">
                <a:latin typeface="Arial"/>
                <a:cs typeface="Arial"/>
              </a:rPr>
              <a:t>stem(n-N/2,</a:t>
            </a:r>
            <a:r>
              <a:rPr sz="1800" spc="-50" dirty="0">
                <a:latin typeface="Arial"/>
                <a:cs typeface="Arial"/>
              </a:rPr>
              <a:t> </a:t>
            </a:r>
            <a:r>
              <a:rPr sz="1800" spc="-5" dirty="0">
                <a:latin typeface="Arial"/>
                <a:cs typeface="Arial"/>
              </a:rPr>
              <a:t>angle(fftshift(xf)));</a:t>
            </a:r>
            <a:endParaRPr sz="1800">
              <a:latin typeface="Arial"/>
              <a:cs typeface="Arial"/>
            </a:endParaRPr>
          </a:p>
          <a:p>
            <a:pPr marL="12700">
              <a:lnSpc>
                <a:spcPct val="100000"/>
              </a:lnSpc>
              <a:spcBef>
                <a:spcPts val="25"/>
              </a:spcBef>
            </a:pPr>
            <a:r>
              <a:rPr sz="1800" spc="-5" dirty="0">
                <a:latin typeface="Arial"/>
                <a:cs typeface="Arial"/>
              </a:rPr>
              <a:t>xlabel('</a:t>
            </a:r>
            <a:r>
              <a:rPr sz="1800" dirty="0">
                <a:latin typeface="宋体"/>
                <a:cs typeface="宋体"/>
              </a:rPr>
              <a:t>频谱特性</a:t>
            </a:r>
            <a:r>
              <a:rPr sz="1800" spc="-5" dirty="0">
                <a:latin typeface="Arial"/>
                <a:cs typeface="Arial"/>
              </a:rPr>
              <a:t>');</a:t>
            </a:r>
            <a:endParaRPr sz="1800">
              <a:latin typeface="Arial"/>
              <a:cs typeface="Arial"/>
            </a:endParaRPr>
          </a:p>
          <a:p>
            <a:pPr marL="12700">
              <a:lnSpc>
                <a:spcPct val="100000"/>
              </a:lnSpc>
            </a:pPr>
            <a:r>
              <a:rPr sz="1800" dirty="0">
                <a:latin typeface="Arial"/>
                <a:cs typeface="Arial"/>
              </a:rPr>
              <a:t>ylabel('</a:t>
            </a:r>
            <a:r>
              <a:rPr sz="1800" spc="-5" dirty="0">
                <a:latin typeface="宋体"/>
                <a:cs typeface="宋体"/>
              </a:rPr>
              <a:t>相位</a:t>
            </a:r>
            <a:r>
              <a:rPr sz="1800" spc="-5" dirty="0">
                <a:latin typeface="Arial"/>
                <a:cs typeface="Arial"/>
              </a:rPr>
              <a:t>');</a:t>
            </a:r>
            <a:endParaRPr sz="1800">
              <a:latin typeface="Arial"/>
              <a:cs typeface="Arial"/>
            </a:endParaRPr>
          </a:p>
        </p:txBody>
      </p:sp>
      <p:sp>
        <p:nvSpPr>
          <p:cNvPr id="7" name="object 7"/>
          <p:cNvSpPr/>
          <p:nvPr/>
        </p:nvSpPr>
        <p:spPr>
          <a:xfrm>
            <a:off x="3645408" y="4187952"/>
            <a:ext cx="5248655" cy="22768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937717"/>
            <a:ext cx="5034280" cy="2586990"/>
          </a:xfrm>
          <a:prstGeom prst="rect">
            <a:avLst/>
          </a:prstGeom>
        </p:spPr>
        <p:txBody>
          <a:bodyPr vert="horz" wrap="square" lIns="0" tIns="226060" rIns="0" bIns="0" rtlCol="0">
            <a:spAutoFit/>
          </a:bodyPr>
          <a:lstStyle/>
          <a:p>
            <a:pPr marL="12700">
              <a:lnSpc>
                <a:spcPct val="100000"/>
              </a:lnSpc>
              <a:spcBef>
                <a:spcPts val="1780"/>
              </a:spcBef>
            </a:pPr>
            <a:r>
              <a:rPr sz="2800" b="1" spc="20" dirty="0">
                <a:solidFill>
                  <a:srgbClr val="333399"/>
                </a:solidFill>
                <a:latin typeface="宋体"/>
                <a:cs typeface="宋体"/>
              </a:rPr>
              <a:t>编程环境</a:t>
            </a:r>
            <a:endParaRPr sz="2800">
              <a:latin typeface="宋体"/>
              <a:cs typeface="宋体"/>
            </a:endParaRPr>
          </a:p>
          <a:p>
            <a:pPr marL="12700" marR="5080">
              <a:lnSpc>
                <a:spcPts val="5040"/>
              </a:lnSpc>
              <a:spcBef>
                <a:spcPts val="450"/>
              </a:spcBef>
            </a:pPr>
            <a:r>
              <a:rPr sz="2800" b="1" spc="15" dirty="0">
                <a:solidFill>
                  <a:srgbClr val="333399"/>
                </a:solidFill>
                <a:latin typeface="宋体"/>
                <a:cs typeface="宋体"/>
              </a:rPr>
              <a:t>窗口的布</a:t>
            </a:r>
            <a:r>
              <a:rPr sz="2800" b="1" spc="-5" dirty="0">
                <a:solidFill>
                  <a:srgbClr val="333399"/>
                </a:solidFill>
                <a:latin typeface="宋体"/>
                <a:cs typeface="宋体"/>
              </a:rPr>
              <a:t>置、当</a:t>
            </a:r>
            <a:r>
              <a:rPr sz="2800" b="1" spc="25" dirty="0">
                <a:solidFill>
                  <a:srgbClr val="333399"/>
                </a:solidFill>
                <a:latin typeface="宋体"/>
                <a:cs typeface="宋体"/>
              </a:rPr>
              <a:t>前</a:t>
            </a:r>
            <a:r>
              <a:rPr sz="2800" b="1" spc="-5" dirty="0">
                <a:solidFill>
                  <a:srgbClr val="333399"/>
                </a:solidFill>
                <a:latin typeface="宋体"/>
                <a:cs typeface="宋体"/>
              </a:rPr>
              <a:t>文件夹</a:t>
            </a:r>
            <a:r>
              <a:rPr sz="2800" b="1" dirty="0">
                <a:solidFill>
                  <a:srgbClr val="333399"/>
                </a:solidFill>
                <a:latin typeface="宋体"/>
                <a:cs typeface="宋体"/>
              </a:rPr>
              <a:t>的</a:t>
            </a:r>
            <a:r>
              <a:rPr sz="2800" b="1" spc="-5" dirty="0">
                <a:solidFill>
                  <a:srgbClr val="333399"/>
                </a:solidFill>
                <a:latin typeface="宋体"/>
                <a:cs typeface="宋体"/>
              </a:rPr>
              <a:t>设置 </a:t>
            </a:r>
            <a:r>
              <a:rPr sz="2800" b="1" spc="20" dirty="0">
                <a:solidFill>
                  <a:srgbClr val="333399"/>
                </a:solidFill>
                <a:latin typeface="宋体"/>
                <a:cs typeface="宋体"/>
              </a:rPr>
              <a:t>工作空间</a:t>
            </a:r>
            <a:endParaRPr sz="2800">
              <a:latin typeface="宋体"/>
              <a:cs typeface="宋体"/>
            </a:endParaRPr>
          </a:p>
          <a:p>
            <a:pPr marL="12700">
              <a:lnSpc>
                <a:spcPct val="100000"/>
              </a:lnSpc>
              <a:spcBef>
                <a:spcPts val="1235"/>
              </a:spcBef>
            </a:pPr>
            <a:r>
              <a:rPr sz="2800" b="1" spc="20" dirty="0">
                <a:solidFill>
                  <a:srgbClr val="333399"/>
                </a:solidFill>
                <a:latin typeface="宋体"/>
                <a:cs typeface="宋体"/>
              </a:rPr>
              <a:t>命令历史</a:t>
            </a:r>
            <a:endParaRPr sz="2800">
              <a:latin typeface="宋体"/>
              <a:cs typeface="宋体"/>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8150859" cy="125984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信号的频</a:t>
            </a:r>
            <a:r>
              <a:rPr sz="2800" b="1" spc="-5" dirty="0">
                <a:solidFill>
                  <a:srgbClr val="333399"/>
                </a:solidFill>
                <a:latin typeface="宋体"/>
                <a:cs typeface="宋体"/>
              </a:rPr>
              <a:t>谱分析</a:t>
            </a:r>
            <a:endParaRPr sz="2800">
              <a:latin typeface="宋体"/>
              <a:cs typeface="宋体"/>
            </a:endParaRPr>
          </a:p>
          <a:p>
            <a:pPr marL="12700">
              <a:lnSpc>
                <a:spcPct val="100000"/>
              </a:lnSpc>
              <a:spcBef>
                <a:spcPts val="790"/>
              </a:spcBef>
            </a:pPr>
            <a:r>
              <a:rPr sz="1800" dirty="0">
                <a:latin typeface="宋体"/>
                <a:cs typeface="宋体"/>
              </a:rPr>
              <a:t>若已知离散非周期信号</a:t>
            </a:r>
            <a:r>
              <a:rPr sz="1800" i="1" dirty="0">
                <a:latin typeface="Arial"/>
                <a:cs typeface="Arial"/>
              </a:rPr>
              <a:t>x</a:t>
            </a:r>
            <a:r>
              <a:rPr sz="1800" dirty="0">
                <a:latin typeface="Arial"/>
                <a:cs typeface="Arial"/>
              </a:rPr>
              <a:t>(</a:t>
            </a:r>
            <a:r>
              <a:rPr sz="1800" i="1" dirty="0">
                <a:latin typeface="Arial"/>
                <a:cs typeface="Arial"/>
              </a:rPr>
              <a:t>n</a:t>
            </a:r>
            <a:r>
              <a:rPr sz="1800" dirty="0">
                <a:latin typeface="Arial"/>
                <a:cs typeface="Arial"/>
              </a:rPr>
              <a:t>)</a:t>
            </a:r>
            <a:r>
              <a:rPr sz="1800" spc="-45"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0.8</a:t>
            </a:r>
            <a:r>
              <a:rPr sz="1800" i="1" baseline="25462" dirty="0">
                <a:latin typeface="Arial"/>
                <a:cs typeface="Arial"/>
              </a:rPr>
              <a:t>n</a:t>
            </a:r>
            <a:r>
              <a:rPr sz="1800" dirty="0">
                <a:latin typeface="宋体"/>
                <a:cs typeface="宋体"/>
              </a:rPr>
              <a:t>，离散非周期信号的频谱是连续谱，</a:t>
            </a:r>
            <a:r>
              <a:rPr sz="1800" spc="10" dirty="0">
                <a:latin typeface="宋体"/>
                <a:cs typeface="宋体"/>
              </a:rPr>
              <a:t>则</a:t>
            </a:r>
            <a:r>
              <a:rPr sz="1800" spc="-35" dirty="0">
                <a:latin typeface="Arial"/>
                <a:cs typeface="Arial"/>
              </a:rPr>
              <a:t>MATLAB</a:t>
            </a:r>
            <a:endParaRPr sz="1800">
              <a:latin typeface="Arial"/>
              <a:cs typeface="Arial"/>
            </a:endParaRPr>
          </a:p>
          <a:p>
            <a:pPr marL="12700">
              <a:lnSpc>
                <a:spcPct val="100000"/>
              </a:lnSpc>
            </a:pPr>
            <a:r>
              <a:rPr sz="1800" spc="-5" dirty="0">
                <a:latin typeface="宋体"/>
                <a:cs typeface="宋体"/>
              </a:rPr>
              <a:t>计算信号幅频特性的脚本程序如下：</a:t>
            </a:r>
            <a:endParaRPr sz="1800">
              <a:latin typeface="宋体"/>
              <a:cs typeface="宋体"/>
            </a:endParaRPr>
          </a:p>
        </p:txBody>
      </p:sp>
      <p:sp>
        <p:nvSpPr>
          <p:cNvPr id="4" name="object 4"/>
          <p:cNvSpPr txBox="1"/>
          <p:nvPr/>
        </p:nvSpPr>
        <p:spPr>
          <a:xfrm>
            <a:off x="2390901" y="2227579"/>
            <a:ext cx="48571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当信号序列索</a:t>
            </a:r>
            <a:r>
              <a:rPr sz="1800" spc="5" dirty="0">
                <a:latin typeface="宋体"/>
                <a:cs typeface="宋体"/>
              </a:rPr>
              <a:t>引</a:t>
            </a:r>
            <a:r>
              <a:rPr sz="1800" i="1" dirty="0">
                <a:latin typeface="Arial"/>
                <a:cs typeface="Arial"/>
              </a:rPr>
              <a:t>n</a:t>
            </a:r>
            <a:r>
              <a:rPr sz="1800" dirty="0">
                <a:latin typeface="宋体"/>
                <a:cs typeface="宋体"/>
              </a:rPr>
              <a:t>大于</a:t>
            </a:r>
            <a:r>
              <a:rPr sz="1800" dirty="0">
                <a:latin typeface="Arial"/>
                <a:cs typeface="Arial"/>
              </a:rPr>
              <a:t>32</a:t>
            </a:r>
            <a:r>
              <a:rPr sz="1800" dirty="0">
                <a:latin typeface="宋体"/>
                <a:cs typeface="宋体"/>
              </a:rPr>
              <a:t>时，信号几乎衰减为</a:t>
            </a:r>
            <a:r>
              <a:rPr sz="1800" spc="-5" dirty="0">
                <a:latin typeface="Arial"/>
                <a:cs typeface="Arial"/>
              </a:rPr>
              <a:t>0</a:t>
            </a:r>
            <a:endParaRPr sz="1800">
              <a:latin typeface="Arial"/>
              <a:cs typeface="Arial"/>
            </a:endParaRPr>
          </a:p>
        </p:txBody>
      </p:sp>
      <p:sp>
        <p:nvSpPr>
          <p:cNvPr id="5" name="object 5"/>
          <p:cNvSpPr txBox="1"/>
          <p:nvPr/>
        </p:nvSpPr>
        <p:spPr>
          <a:xfrm>
            <a:off x="2390901" y="2775915"/>
            <a:ext cx="2227580"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注意运算符为</a:t>
            </a:r>
            <a:r>
              <a:rPr sz="1800" spc="-10" dirty="0">
                <a:latin typeface="宋体"/>
                <a:cs typeface="宋体"/>
              </a:rPr>
              <a:t>“</a:t>
            </a:r>
            <a:r>
              <a:rPr sz="1800" spc="-10" dirty="0">
                <a:latin typeface="Arial"/>
                <a:cs typeface="Arial"/>
              </a:rPr>
              <a:t>.^</a:t>
            </a:r>
            <a:r>
              <a:rPr sz="1800" spc="-10" dirty="0">
                <a:latin typeface="宋体"/>
                <a:cs typeface="宋体"/>
              </a:rPr>
              <a:t>”</a:t>
            </a:r>
            <a:endParaRPr sz="1800">
              <a:latin typeface="宋体"/>
              <a:cs typeface="宋体"/>
            </a:endParaRPr>
          </a:p>
        </p:txBody>
      </p:sp>
      <p:sp>
        <p:nvSpPr>
          <p:cNvPr id="6" name="object 6"/>
          <p:cNvSpPr txBox="1"/>
          <p:nvPr/>
        </p:nvSpPr>
        <p:spPr>
          <a:xfrm>
            <a:off x="561543" y="2227579"/>
            <a:ext cx="1601470" cy="1943735"/>
          </a:xfrm>
          <a:prstGeom prst="rect">
            <a:avLst/>
          </a:prstGeom>
        </p:spPr>
        <p:txBody>
          <a:bodyPr vert="horz" wrap="square" lIns="0" tIns="12700" rIns="0" bIns="0" rtlCol="0">
            <a:spAutoFit/>
          </a:bodyPr>
          <a:lstStyle/>
          <a:p>
            <a:pPr marL="12700">
              <a:lnSpc>
                <a:spcPts val="2150"/>
              </a:lnSpc>
              <a:spcBef>
                <a:spcPts val="100"/>
              </a:spcBef>
            </a:pPr>
            <a:r>
              <a:rPr sz="1800" spc="-5" dirty="0">
                <a:latin typeface="Arial"/>
                <a:cs typeface="Arial"/>
              </a:rPr>
              <a:t>N </a:t>
            </a:r>
            <a:r>
              <a:rPr sz="1800" dirty="0">
                <a:latin typeface="Arial"/>
                <a:cs typeface="Arial"/>
              </a:rPr>
              <a:t>=</a:t>
            </a:r>
            <a:r>
              <a:rPr sz="1800" spc="-5" dirty="0">
                <a:latin typeface="Arial"/>
                <a:cs typeface="Arial"/>
              </a:rPr>
              <a:t> </a:t>
            </a:r>
            <a:r>
              <a:rPr sz="1800" dirty="0">
                <a:latin typeface="Arial"/>
                <a:cs typeface="Arial"/>
              </a:rPr>
              <a:t>32;</a:t>
            </a:r>
            <a:endParaRPr sz="1800">
              <a:latin typeface="Arial"/>
              <a:cs typeface="Arial"/>
            </a:endParaRPr>
          </a:p>
          <a:p>
            <a:pPr marL="12700">
              <a:lnSpc>
                <a:spcPts val="2150"/>
              </a:lnSpc>
            </a:pPr>
            <a:r>
              <a:rPr sz="1800" spc="-5" dirty="0">
                <a:latin typeface="Arial"/>
                <a:cs typeface="Arial"/>
              </a:rPr>
              <a:t>n </a:t>
            </a:r>
            <a:r>
              <a:rPr sz="1800" dirty="0">
                <a:latin typeface="Arial"/>
                <a:cs typeface="Arial"/>
              </a:rPr>
              <a:t>=</a:t>
            </a:r>
            <a:r>
              <a:rPr sz="1800" spc="-20" dirty="0">
                <a:latin typeface="Arial"/>
                <a:cs typeface="Arial"/>
              </a:rPr>
              <a:t> </a:t>
            </a:r>
            <a:r>
              <a:rPr sz="1800" dirty="0">
                <a:latin typeface="Arial"/>
                <a:cs typeface="Arial"/>
              </a:rPr>
              <a:t>0:N-1;</a:t>
            </a:r>
            <a:endParaRPr sz="1800">
              <a:latin typeface="Arial"/>
              <a:cs typeface="Arial"/>
            </a:endParaRPr>
          </a:p>
          <a:p>
            <a:pPr marL="12700">
              <a:lnSpc>
                <a:spcPts val="2150"/>
              </a:lnSpc>
              <a:spcBef>
                <a:spcPts val="20"/>
              </a:spcBef>
            </a:pPr>
            <a:r>
              <a:rPr sz="1800" dirty="0">
                <a:latin typeface="Arial"/>
                <a:cs typeface="Arial"/>
              </a:rPr>
              <a:t>x =</a:t>
            </a:r>
            <a:r>
              <a:rPr sz="1800" spc="-30" dirty="0">
                <a:latin typeface="Arial"/>
                <a:cs typeface="Arial"/>
              </a:rPr>
              <a:t> </a:t>
            </a:r>
            <a:r>
              <a:rPr sz="1800" spc="-5" dirty="0">
                <a:latin typeface="Arial"/>
                <a:cs typeface="Arial"/>
              </a:rPr>
              <a:t>0.8.^n;</a:t>
            </a:r>
            <a:endParaRPr sz="1800">
              <a:latin typeface="Arial"/>
              <a:cs typeface="Arial"/>
            </a:endParaRPr>
          </a:p>
          <a:p>
            <a:pPr marL="12700">
              <a:lnSpc>
                <a:spcPts val="2150"/>
              </a:lnSpc>
            </a:pPr>
            <a:r>
              <a:rPr sz="1800" dirty="0">
                <a:latin typeface="Arial"/>
                <a:cs typeface="Arial"/>
              </a:rPr>
              <a:t>subplot(1,2,1);</a:t>
            </a:r>
            <a:endParaRPr sz="1800">
              <a:latin typeface="Arial"/>
              <a:cs typeface="Arial"/>
            </a:endParaRPr>
          </a:p>
          <a:p>
            <a:pPr marL="12700">
              <a:lnSpc>
                <a:spcPct val="100000"/>
              </a:lnSpc>
            </a:pPr>
            <a:r>
              <a:rPr sz="1800" dirty="0">
                <a:latin typeface="Arial"/>
                <a:cs typeface="Arial"/>
              </a:rPr>
              <a:t>stem(n,</a:t>
            </a:r>
            <a:r>
              <a:rPr sz="1800" spc="-55" dirty="0">
                <a:latin typeface="Arial"/>
                <a:cs typeface="Arial"/>
              </a:rPr>
              <a:t> </a:t>
            </a:r>
            <a:r>
              <a:rPr sz="1800" spc="-15" dirty="0">
                <a:latin typeface="Arial"/>
                <a:cs typeface="Arial"/>
              </a:rPr>
              <a:t>x);</a:t>
            </a:r>
            <a:endParaRPr sz="1800">
              <a:latin typeface="Arial"/>
              <a:cs typeface="Arial"/>
            </a:endParaRPr>
          </a:p>
          <a:p>
            <a:pPr marL="12700">
              <a:lnSpc>
                <a:spcPts val="2150"/>
              </a:lnSpc>
              <a:spcBef>
                <a:spcPts val="30"/>
              </a:spcBef>
            </a:pPr>
            <a:r>
              <a:rPr sz="1800" dirty="0">
                <a:latin typeface="Arial"/>
                <a:cs typeface="Arial"/>
              </a:rPr>
              <a:t>title('</a:t>
            </a:r>
            <a:r>
              <a:rPr sz="1800" dirty="0">
                <a:latin typeface="宋体"/>
                <a:cs typeface="宋体"/>
              </a:rPr>
              <a:t>时域波</a:t>
            </a:r>
            <a:r>
              <a:rPr sz="1800" spc="-5" dirty="0">
                <a:latin typeface="宋体"/>
                <a:cs typeface="宋体"/>
              </a:rPr>
              <a:t>形</a:t>
            </a:r>
            <a:r>
              <a:rPr sz="1800" spc="-5" dirty="0">
                <a:latin typeface="Arial"/>
                <a:cs typeface="Arial"/>
              </a:rPr>
              <a:t>');</a:t>
            </a:r>
            <a:endParaRPr sz="1800">
              <a:latin typeface="Arial"/>
              <a:cs typeface="Arial"/>
            </a:endParaRPr>
          </a:p>
          <a:p>
            <a:pPr marL="12700">
              <a:lnSpc>
                <a:spcPts val="2150"/>
              </a:lnSpc>
            </a:pPr>
            <a:r>
              <a:rPr sz="1800" dirty="0">
                <a:latin typeface="Arial"/>
                <a:cs typeface="Arial"/>
              </a:rPr>
              <a:t>subplot(1,2,2);</a:t>
            </a:r>
            <a:endParaRPr sz="1800">
              <a:latin typeface="Arial"/>
              <a:cs typeface="Arial"/>
            </a:endParaRPr>
          </a:p>
        </p:txBody>
      </p:sp>
      <p:sp>
        <p:nvSpPr>
          <p:cNvPr id="7" name="object 7"/>
          <p:cNvSpPr txBox="1"/>
          <p:nvPr/>
        </p:nvSpPr>
        <p:spPr>
          <a:xfrm>
            <a:off x="561543" y="4148150"/>
            <a:ext cx="3028950" cy="848994"/>
          </a:xfrm>
          <a:prstGeom prst="rect">
            <a:avLst/>
          </a:prstGeom>
        </p:spPr>
        <p:txBody>
          <a:bodyPr vert="horz" wrap="square" lIns="0" tIns="12700" rIns="0" bIns="0" rtlCol="0">
            <a:spAutoFit/>
          </a:bodyPr>
          <a:lstStyle/>
          <a:p>
            <a:pPr marL="12700">
              <a:lnSpc>
                <a:spcPts val="2150"/>
              </a:lnSpc>
              <a:spcBef>
                <a:spcPts val="100"/>
              </a:spcBef>
            </a:pPr>
            <a:r>
              <a:rPr sz="1800" spc="5" dirty="0">
                <a:latin typeface="Arial"/>
                <a:cs typeface="Arial"/>
              </a:rPr>
              <a:t>%</a:t>
            </a:r>
            <a:r>
              <a:rPr sz="1800" spc="-5" dirty="0">
                <a:latin typeface="宋体"/>
                <a:cs typeface="宋体"/>
              </a:rPr>
              <a:t>频谱平移后的幅频特性</a:t>
            </a:r>
            <a:endParaRPr sz="1800">
              <a:latin typeface="宋体"/>
              <a:cs typeface="宋体"/>
            </a:endParaRPr>
          </a:p>
          <a:p>
            <a:pPr marL="12700">
              <a:lnSpc>
                <a:spcPts val="2150"/>
              </a:lnSpc>
            </a:pPr>
            <a:r>
              <a:rPr sz="1800" dirty="0">
                <a:latin typeface="Arial"/>
                <a:cs typeface="Arial"/>
              </a:rPr>
              <a:t>plot(n-N/2,</a:t>
            </a:r>
            <a:r>
              <a:rPr sz="1800" spc="-65" dirty="0">
                <a:latin typeface="Arial"/>
                <a:cs typeface="Arial"/>
              </a:rPr>
              <a:t> </a:t>
            </a:r>
            <a:r>
              <a:rPr sz="1800" spc="-5" dirty="0">
                <a:latin typeface="Arial"/>
                <a:cs typeface="Arial"/>
              </a:rPr>
              <a:t>abs(fftshift(fft(x))));</a:t>
            </a:r>
            <a:endParaRPr sz="1800">
              <a:latin typeface="Arial"/>
              <a:cs typeface="Arial"/>
            </a:endParaRPr>
          </a:p>
          <a:p>
            <a:pPr marL="12700">
              <a:lnSpc>
                <a:spcPct val="100000"/>
              </a:lnSpc>
              <a:spcBef>
                <a:spcPts val="25"/>
              </a:spcBef>
            </a:pPr>
            <a:r>
              <a:rPr sz="1800" dirty="0">
                <a:latin typeface="Arial"/>
                <a:cs typeface="Arial"/>
              </a:rPr>
              <a:t>title('</a:t>
            </a:r>
            <a:r>
              <a:rPr sz="1800" dirty="0">
                <a:latin typeface="宋体"/>
                <a:cs typeface="宋体"/>
              </a:rPr>
              <a:t>幅频特</a:t>
            </a:r>
            <a:r>
              <a:rPr sz="1800" spc="-5" dirty="0">
                <a:latin typeface="宋体"/>
                <a:cs typeface="宋体"/>
              </a:rPr>
              <a:t>性</a:t>
            </a:r>
            <a:r>
              <a:rPr sz="1800" spc="-5" dirty="0">
                <a:latin typeface="Arial"/>
                <a:cs typeface="Arial"/>
              </a:rPr>
              <a:t>');</a:t>
            </a:r>
            <a:endParaRPr sz="1800">
              <a:latin typeface="Arial"/>
              <a:cs typeface="Arial"/>
            </a:endParaRPr>
          </a:p>
        </p:txBody>
      </p:sp>
      <p:sp>
        <p:nvSpPr>
          <p:cNvPr id="8" name="object 8"/>
          <p:cNvSpPr/>
          <p:nvPr/>
        </p:nvSpPr>
        <p:spPr>
          <a:xfrm>
            <a:off x="3913632" y="4078223"/>
            <a:ext cx="4907279" cy="22372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8026400" cy="5306060"/>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数字音频</a:t>
            </a:r>
            <a:r>
              <a:rPr sz="2800" b="1" spc="-5" dirty="0">
                <a:solidFill>
                  <a:srgbClr val="333399"/>
                </a:solidFill>
                <a:latin typeface="宋体"/>
                <a:cs typeface="宋体"/>
              </a:rPr>
              <a:t>信号处理</a:t>
            </a:r>
            <a:endParaRPr sz="2800">
              <a:latin typeface="宋体"/>
              <a:cs typeface="宋体"/>
            </a:endParaRPr>
          </a:p>
          <a:p>
            <a:pPr marL="12700" marR="5080" algn="just">
              <a:lnSpc>
                <a:spcPct val="100000"/>
              </a:lnSpc>
              <a:spcBef>
                <a:spcPts val="790"/>
              </a:spcBef>
            </a:pPr>
            <a:r>
              <a:rPr sz="1800" dirty="0">
                <a:latin typeface="宋体"/>
                <a:cs typeface="宋体"/>
              </a:rPr>
              <a:t>机械工程信号测试时，通常需要对传感器获取的信号滤除高频噪声</a:t>
            </a:r>
            <a:r>
              <a:rPr sz="1800" spc="15" dirty="0">
                <a:latin typeface="宋体"/>
                <a:cs typeface="宋体"/>
              </a:rPr>
              <a:t>。</a:t>
            </a:r>
            <a:r>
              <a:rPr sz="1800" spc="-35" dirty="0">
                <a:latin typeface="Arial"/>
                <a:cs typeface="Arial"/>
              </a:rPr>
              <a:t>MATLAB</a:t>
            </a:r>
            <a:r>
              <a:rPr sz="1800" dirty="0">
                <a:latin typeface="宋体"/>
                <a:cs typeface="宋体"/>
              </a:rPr>
              <a:t>提 </a:t>
            </a:r>
            <a:r>
              <a:rPr sz="1800" spc="-5" dirty="0">
                <a:latin typeface="宋体"/>
                <a:cs typeface="宋体"/>
              </a:rPr>
              <a:t>供了强大的信号处理工具箱，可以帮助我们设计各种类型的数字滤波器。本节介 </a:t>
            </a:r>
            <a:r>
              <a:rPr sz="1800" dirty="0">
                <a:latin typeface="宋体"/>
                <a:cs typeface="宋体"/>
              </a:rPr>
              <a:t>绍</a:t>
            </a:r>
            <a:r>
              <a:rPr sz="1800" spc="-35" dirty="0">
                <a:latin typeface="Arial"/>
                <a:cs typeface="Arial"/>
              </a:rPr>
              <a:t>MATLAB</a:t>
            </a:r>
            <a:r>
              <a:rPr sz="1800" dirty="0">
                <a:latin typeface="宋体"/>
                <a:cs typeface="宋体"/>
              </a:rPr>
              <a:t>处理音频信号的过程，这里的音频信号可以是电脑中的一段音乐。</a:t>
            </a:r>
            <a:endParaRPr sz="1800">
              <a:latin typeface="宋体"/>
              <a:cs typeface="宋体"/>
            </a:endParaRPr>
          </a:p>
          <a:p>
            <a:pPr marL="12700" marR="4142740" algn="just">
              <a:lnSpc>
                <a:spcPct val="100000"/>
              </a:lnSpc>
              <a:spcBef>
                <a:spcPts val="795"/>
              </a:spcBef>
            </a:pPr>
            <a:r>
              <a:rPr sz="1800" spc="-5" dirty="0">
                <a:latin typeface="宋体"/>
                <a:cs typeface="宋体"/>
              </a:rPr>
              <a:t>若需要使</a:t>
            </a:r>
            <a:r>
              <a:rPr sz="1800" dirty="0">
                <a:latin typeface="宋体"/>
                <a:cs typeface="宋体"/>
              </a:rPr>
              <a:t>用</a:t>
            </a:r>
            <a:r>
              <a:rPr sz="1800" spc="-40" dirty="0">
                <a:latin typeface="Arial"/>
                <a:cs typeface="Arial"/>
              </a:rPr>
              <a:t>M</a:t>
            </a:r>
            <a:r>
              <a:rPr sz="1800" spc="-150" dirty="0">
                <a:latin typeface="Arial"/>
                <a:cs typeface="Arial"/>
              </a:rPr>
              <a:t>A</a:t>
            </a:r>
            <a:r>
              <a:rPr sz="1800" spc="-25" dirty="0">
                <a:latin typeface="Arial"/>
                <a:cs typeface="Arial"/>
              </a:rPr>
              <a:t>T</a:t>
            </a:r>
            <a:r>
              <a:rPr sz="1800" dirty="0">
                <a:latin typeface="Arial"/>
                <a:cs typeface="Arial"/>
              </a:rPr>
              <a:t>LAB</a:t>
            </a:r>
            <a:r>
              <a:rPr sz="1800" spc="-5" dirty="0">
                <a:latin typeface="宋体"/>
                <a:cs typeface="宋体"/>
              </a:rPr>
              <a:t>信号处理工具箱的 </a:t>
            </a:r>
            <a:r>
              <a:rPr sz="1800" dirty="0">
                <a:latin typeface="宋体"/>
                <a:cs typeface="宋体"/>
              </a:rPr>
              <a:t>滤波器设计功能，可以</a:t>
            </a:r>
            <a:r>
              <a:rPr sz="1800" spc="5" dirty="0">
                <a:latin typeface="宋体"/>
                <a:cs typeface="宋体"/>
              </a:rPr>
              <a:t>在</a:t>
            </a: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命令 </a:t>
            </a:r>
            <a:r>
              <a:rPr sz="1800" spc="-5" dirty="0">
                <a:latin typeface="宋体"/>
                <a:cs typeface="宋体"/>
              </a:rPr>
              <a:t>窗口中输</a:t>
            </a:r>
            <a:r>
              <a:rPr sz="1800" dirty="0">
                <a:latin typeface="宋体"/>
                <a:cs typeface="宋体"/>
              </a:rPr>
              <a:t>入</a:t>
            </a:r>
            <a:r>
              <a:rPr sz="1800" dirty="0">
                <a:latin typeface="Arial"/>
                <a:cs typeface="Arial"/>
              </a:rPr>
              <a:t>filterbuilder</a:t>
            </a:r>
            <a:r>
              <a:rPr sz="1800" dirty="0">
                <a:latin typeface="宋体"/>
                <a:cs typeface="宋体"/>
              </a:rPr>
              <a:t>命令：</a:t>
            </a:r>
            <a:endParaRPr sz="1800">
              <a:latin typeface="宋体"/>
              <a:cs typeface="宋体"/>
            </a:endParaRPr>
          </a:p>
          <a:p>
            <a:pPr marL="12700">
              <a:lnSpc>
                <a:spcPts val="2140"/>
              </a:lnSpc>
            </a:pPr>
            <a:r>
              <a:rPr sz="1800" dirty="0">
                <a:latin typeface="Arial"/>
                <a:cs typeface="Arial"/>
              </a:rPr>
              <a:t>&gt;&gt;</a:t>
            </a:r>
            <a:r>
              <a:rPr sz="1800" spc="-20" dirty="0">
                <a:latin typeface="Arial"/>
                <a:cs typeface="Arial"/>
              </a:rPr>
              <a:t> </a:t>
            </a:r>
            <a:r>
              <a:rPr sz="1800" dirty="0">
                <a:latin typeface="Arial"/>
                <a:cs typeface="Arial"/>
              </a:rPr>
              <a:t>filterbuilder</a:t>
            </a:r>
            <a:endParaRPr sz="1800">
              <a:latin typeface="Arial"/>
              <a:cs typeface="Arial"/>
            </a:endParaRPr>
          </a:p>
          <a:p>
            <a:pPr marL="12700" marR="3914140">
              <a:lnSpc>
                <a:spcPct val="100600"/>
              </a:lnSpc>
              <a:spcBef>
                <a:spcPts val="825"/>
              </a:spcBef>
            </a:pPr>
            <a:r>
              <a:rPr sz="1800" dirty="0">
                <a:latin typeface="宋体"/>
                <a:cs typeface="宋体"/>
              </a:rPr>
              <a:t>根据需要选择滤波器类型，如</a:t>
            </a:r>
            <a:r>
              <a:rPr sz="1800" spc="5" dirty="0">
                <a:latin typeface="宋体"/>
                <a:cs typeface="宋体"/>
              </a:rPr>
              <a:t>图</a:t>
            </a:r>
            <a:r>
              <a:rPr sz="1800" spc="5" dirty="0">
                <a:latin typeface="Arial"/>
                <a:cs typeface="Arial"/>
              </a:rPr>
              <a:t>10.4</a:t>
            </a:r>
            <a:r>
              <a:rPr sz="1800" dirty="0">
                <a:latin typeface="宋体"/>
                <a:cs typeface="宋体"/>
              </a:rPr>
              <a:t>所 示为低通滤波器设计界面。需要在设计 </a:t>
            </a:r>
            <a:r>
              <a:rPr sz="1800" spc="-5" dirty="0">
                <a:latin typeface="宋体"/>
                <a:cs typeface="宋体"/>
              </a:rPr>
              <a:t>界面中填写滤波器名称，例</a:t>
            </a:r>
            <a:r>
              <a:rPr sz="1800" spc="5" dirty="0">
                <a:latin typeface="宋体"/>
                <a:cs typeface="宋体"/>
              </a:rPr>
              <a:t>如</a:t>
            </a:r>
            <a:r>
              <a:rPr sz="1800" dirty="0">
                <a:latin typeface="Arial"/>
                <a:cs typeface="Arial"/>
              </a:rPr>
              <a:t>Hlp</a:t>
            </a:r>
            <a:r>
              <a:rPr sz="1800" dirty="0">
                <a:latin typeface="宋体"/>
                <a:cs typeface="宋体"/>
              </a:rPr>
              <a:t>；滤 波器类型，例如</a:t>
            </a:r>
            <a:r>
              <a:rPr sz="1800" spc="-5" dirty="0">
                <a:latin typeface="Arial"/>
                <a:cs typeface="Arial"/>
              </a:rPr>
              <a:t>IIR</a:t>
            </a:r>
            <a:r>
              <a:rPr sz="1800" dirty="0">
                <a:latin typeface="宋体"/>
                <a:cs typeface="宋体"/>
              </a:rPr>
              <a:t>滤波器；通带频率，  例如</a:t>
            </a:r>
            <a:r>
              <a:rPr sz="1800" dirty="0">
                <a:latin typeface="Arial"/>
                <a:cs typeface="Arial"/>
              </a:rPr>
              <a:t>5000</a:t>
            </a:r>
            <a:r>
              <a:rPr sz="1800" spc="-5" dirty="0">
                <a:latin typeface="Arial"/>
                <a:cs typeface="Arial"/>
              </a:rPr>
              <a:t>H</a:t>
            </a:r>
            <a:r>
              <a:rPr sz="1800" spc="-20" dirty="0">
                <a:latin typeface="Arial"/>
                <a:cs typeface="Arial"/>
              </a:rPr>
              <a:t>z</a:t>
            </a:r>
            <a:r>
              <a:rPr sz="1800" dirty="0">
                <a:latin typeface="宋体"/>
                <a:cs typeface="宋体"/>
              </a:rPr>
              <a:t>；阻带频率，例</a:t>
            </a:r>
            <a:r>
              <a:rPr sz="1800" spc="-20" dirty="0">
                <a:latin typeface="宋体"/>
                <a:cs typeface="宋体"/>
              </a:rPr>
              <a:t>如</a:t>
            </a:r>
            <a:r>
              <a:rPr sz="1800" dirty="0">
                <a:latin typeface="Arial"/>
                <a:cs typeface="Arial"/>
              </a:rPr>
              <a:t>6000</a:t>
            </a:r>
            <a:r>
              <a:rPr sz="1800" spc="-5" dirty="0">
                <a:latin typeface="Arial"/>
                <a:cs typeface="Arial"/>
              </a:rPr>
              <a:t>H</a:t>
            </a:r>
            <a:r>
              <a:rPr sz="1800" spc="-15" dirty="0">
                <a:latin typeface="Arial"/>
                <a:cs typeface="Arial"/>
              </a:rPr>
              <a:t>z</a:t>
            </a:r>
            <a:r>
              <a:rPr sz="1800" dirty="0">
                <a:latin typeface="宋体"/>
                <a:cs typeface="宋体"/>
              </a:rPr>
              <a:t>； 设计方法，例如</a:t>
            </a:r>
            <a:r>
              <a:rPr sz="1800" dirty="0">
                <a:latin typeface="Arial"/>
                <a:cs typeface="Arial"/>
              </a:rPr>
              <a:t>Butterworth</a:t>
            </a:r>
            <a:r>
              <a:rPr sz="1800" dirty="0">
                <a:latin typeface="宋体"/>
                <a:cs typeface="宋体"/>
              </a:rPr>
              <a:t>巴特沃斯滤 波器。这样设计好滤波器后，可以在</a:t>
            </a:r>
            <a:endParaRPr sz="1800">
              <a:latin typeface="宋体"/>
              <a:cs typeface="宋体"/>
            </a:endParaRPr>
          </a:p>
          <a:p>
            <a:pPr marL="12700" algn="just">
              <a:lnSpc>
                <a:spcPts val="2090"/>
              </a:lnSpc>
            </a:pPr>
            <a:r>
              <a:rPr sz="1800" spc="-35" dirty="0">
                <a:latin typeface="Arial"/>
                <a:cs typeface="Arial"/>
              </a:rPr>
              <a:t>MATLAB</a:t>
            </a:r>
            <a:r>
              <a:rPr sz="1800" spc="-5" dirty="0">
                <a:latin typeface="宋体"/>
                <a:cs typeface="宋体"/>
              </a:rPr>
              <a:t>环境中通过滤波器名</a:t>
            </a:r>
            <a:r>
              <a:rPr sz="1800" dirty="0">
                <a:latin typeface="宋体"/>
                <a:cs typeface="宋体"/>
              </a:rPr>
              <a:t>称</a:t>
            </a:r>
            <a:r>
              <a:rPr sz="1800" dirty="0">
                <a:latin typeface="Arial"/>
                <a:cs typeface="Arial"/>
              </a:rPr>
              <a:t>Hlp</a:t>
            </a:r>
            <a:r>
              <a:rPr sz="1800" dirty="0">
                <a:latin typeface="宋体"/>
                <a:cs typeface="宋体"/>
              </a:rPr>
              <a:t>来</a:t>
            </a:r>
            <a:endParaRPr sz="1800">
              <a:latin typeface="宋体"/>
              <a:cs typeface="宋体"/>
            </a:endParaRPr>
          </a:p>
          <a:p>
            <a:pPr marL="12700" algn="just">
              <a:lnSpc>
                <a:spcPct val="100000"/>
              </a:lnSpc>
            </a:pPr>
            <a:r>
              <a:rPr sz="1800" dirty="0">
                <a:latin typeface="宋体"/>
                <a:cs typeface="宋体"/>
              </a:rPr>
              <a:t>使用滤波器。</a:t>
            </a:r>
            <a:endParaRPr sz="1800">
              <a:latin typeface="宋体"/>
              <a:cs typeface="宋体"/>
            </a:endParaRPr>
          </a:p>
        </p:txBody>
      </p:sp>
      <p:sp>
        <p:nvSpPr>
          <p:cNvPr id="4" name="object 4"/>
          <p:cNvSpPr/>
          <p:nvPr/>
        </p:nvSpPr>
        <p:spPr>
          <a:xfrm>
            <a:off x="4614671" y="2654807"/>
            <a:ext cx="4203191" cy="40782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5945505" cy="985519"/>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数字音频</a:t>
            </a:r>
            <a:r>
              <a:rPr sz="2800" b="1" spc="-5" dirty="0">
                <a:solidFill>
                  <a:srgbClr val="333399"/>
                </a:solidFill>
                <a:latin typeface="宋体"/>
                <a:cs typeface="宋体"/>
              </a:rPr>
              <a:t>信号处理</a:t>
            </a:r>
            <a:endParaRPr sz="2800">
              <a:latin typeface="宋体"/>
              <a:cs typeface="宋体"/>
            </a:endParaRPr>
          </a:p>
          <a:p>
            <a:pPr marL="12700">
              <a:lnSpc>
                <a:spcPct val="100000"/>
              </a:lnSpc>
              <a:spcBef>
                <a:spcPts val="790"/>
              </a:spcBef>
            </a:pPr>
            <a:r>
              <a:rPr sz="1800" dirty="0">
                <a:latin typeface="宋体"/>
                <a:cs typeface="宋体"/>
              </a:rPr>
              <a:t>下面的</a:t>
            </a: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程序展示了对双声道音频信号的处理过程：</a:t>
            </a:r>
            <a:endParaRPr sz="1800">
              <a:latin typeface="宋体"/>
              <a:cs typeface="宋体"/>
            </a:endParaRPr>
          </a:p>
        </p:txBody>
      </p:sp>
      <p:sp>
        <p:nvSpPr>
          <p:cNvPr id="4" name="object 4"/>
          <p:cNvSpPr txBox="1"/>
          <p:nvPr/>
        </p:nvSpPr>
        <p:spPr>
          <a:xfrm>
            <a:off x="5135117" y="1952701"/>
            <a:ext cx="3540760"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通过</a:t>
            </a:r>
            <a:r>
              <a:rPr sz="1800" dirty="0">
                <a:latin typeface="Arial"/>
                <a:cs typeface="Arial"/>
              </a:rPr>
              <a:t>audioread</a:t>
            </a:r>
            <a:r>
              <a:rPr sz="1800" spc="-5" dirty="0">
                <a:latin typeface="宋体"/>
                <a:cs typeface="宋体"/>
              </a:rPr>
              <a:t>命令读入音频文件</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提取音频文件左声道数据信息</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提取音频文件右声道数据信息</a:t>
            </a:r>
            <a:endParaRPr sz="1800">
              <a:latin typeface="宋体"/>
              <a:cs typeface="宋体"/>
            </a:endParaRPr>
          </a:p>
        </p:txBody>
      </p:sp>
      <p:sp>
        <p:nvSpPr>
          <p:cNvPr id="5" name="object 5"/>
          <p:cNvSpPr txBox="1"/>
          <p:nvPr/>
        </p:nvSpPr>
        <p:spPr>
          <a:xfrm>
            <a:off x="5135117" y="3050794"/>
            <a:ext cx="22872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绘制左声道时域波形</a:t>
            </a:r>
            <a:endParaRPr sz="1800">
              <a:latin typeface="宋体"/>
              <a:cs typeface="宋体"/>
            </a:endParaRPr>
          </a:p>
        </p:txBody>
      </p:sp>
      <p:sp>
        <p:nvSpPr>
          <p:cNvPr id="6" name="object 6"/>
          <p:cNvSpPr txBox="1"/>
          <p:nvPr/>
        </p:nvSpPr>
        <p:spPr>
          <a:xfrm>
            <a:off x="5135117" y="3874134"/>
            <a:ext cx="22872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绘制右声道时域波形</a:t>
            </a:r>
            <a:endParaRPr sz="1800">
              <a:latin typeface="宋体"/>
              <a:cs typeface="宋体"/>
            </a:endParaRPr>
          </a:p>
        </p:txBody>
      </p:sp>
      <p:sp>
        <p:nvSpPr>
          <p:cNvPr id="7" name="object 7"/>
          <p:cNvSpPr txBox="1"/>
          <p:nvPr/>
        </p:nvSpPr>
        <p:spPr>
          <a:xfrm>
            <a:off x="561543" y="1952701"/>
            <a:ext cx="4140835" cy="249555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[audio,</a:t>
            </a:r>
            <a:r>
              <a:rPr sz="1800" spc="-50" dirty="0">
                <a:latin typeface="Arial"/>
                <a:cs typeface="Arial"/>
              </a:rPr>
              <a:t> </a:t>
            </a:r>
            <a:r>
              <a:rPr sz="1800" dirty="0">
                <a:latin typeface="Arial"/>
                <a:cs typeface="Arial"/>
              </a:rPr>
              <a:t>FS]</a:t>
            </a:r>
            <a:r>
              <a:rPr sz="1800" spc="-20" dirty="0">
                <a:latin typeface="Arial"/>
                <a:cs typeface="Arial"/>
              </a:rPr>
              <a:t> </a:t>
            </a:r>
            <a:r>
              <a:rPr sz="1800" dirty="0">
                <a:latin typeface="Arial"/>
                <a:cs typeface="Arial"/>
              </a:rPr>
              <a:t>= audioread('</a:t>
            </a:r>
            <a:r>
              <a:rPr sz="1800" spc="-5" dirty="0">
                <a:latin typeface="宋体"/>
                <a:cs typeface="宋体"/>
              </a:rPr>
              <a:t>天空之城</a:t>
            </a:r>
            <a:r>
              <a:rPr sz="1800" spc="-5" dirty="0">
                <a:latin typeface="Arial"/>
                <a:cs typeface="Arial"/>
              </a:rPr>
              <a:t>.mp3');</a:t>
            </a:r>
            <a:endParaRPr sz="1800">
              <a:latin typeface="Arial"/>
              <a:cs typeface="Arial"/>
            </a:endParaRPr>
          </a:p>
          <a:p>
            <a:pPr marL="12700" marR="1676400">
              <a:lnSpc>
                <a:spcPct val="100000"/>
              </a:lnSpc>
              <a:spcBef>
                <a:spcPts val="5"/>
              </a:spcBef>
            </a:pPr>
            <a:r>
              <a:rPr sz="1800" dirty="0">
                <a:latin typeface="Arial"/>
                <a:cs typeface="Arial"/>
              </a:rPr>
              <a:t>audioLeft = audio(:, 1);  audioRight = audio(:,</a:t>
            </a:r>
            <a:r>
              <a:rPr sz="1800" spc="-135" dirty="0">
                <a:latin typeface="Arial"/>
                <a:cs typeface="Arial"/>
              </a:rPr>
              <a:t> </a:t>
            </a:r>
            <a:r>
              <a:rPr sz="1800" dirty="0">
                <a:latin typeface="Arial"/>
                <a:cs typeface="Arial"/>
              </a:rPr>
              <a:t>2);  subplot(3,2,1);  plot(audioLeft);</a:t>
            </a:r>
            <a:endParaRPr sz="1800">
              <a:latin typeface="Arial"/>
              <a:cs typeface="Arial"/>
            </a:endParaRPr>
          </a:p>
          <a:p>
            <a:pPr marL="12700">
              <a:lnSpc>
                <a:spcPts val="2150"/>
              </a:lnSpc>
            </a:pPr>
            <a:r>
              <a:rPr sz="1800" dirty="0">
                <a:latin typeface="Arial"/>
                <a:cs typeface="Arial"/>
              </a:rPr>
              <a:t>title('</a:t>
            </a:r>
            <a:r>
              <a:rPr sz="1800" dirty="0">
                <a:latin typeface="宋体"/>
                <a:cs typeface="宋体"/>
              </a:rPr>
              <a:t>左声道时域波</a:t>
            </a:r>
            <a:r>
              <a:rPr sz="1800" spc="-15" dirty="0">
                <a:latin typeface="宋体"/>
                <a:cs typeface="宋体"/>
              </a:rPr>
              <a:t>形</a:t>
            </a:r>
            <a:r>
              <a:rPr sz="1800" spc="-5" dirty="0">
                <a:latin typeface="Arial"/>
                <a:cs typeface="Arial"/>
              </a:rPr>
              <a:t>');</a:t>
            </a:r>
            <a:endParaRPr sz="1800">
              <a:latin typeface="Arial"/>
              <a:cs typeface="Arial"/>
            </a:endParaRPr>
          </a:p>
          <a:p>
            <a:pPr marL="12700" marR="2437130">
              <a:lnSpc>
                <a:spcPts val="2180"/>
              </a:lnSpc>
              <a:spcBef>
                <a:spcPts val="45"/>
              </a:spcBef>
            </a:pPr>
            <a:r>
              <a:rPr sz="1800" dirty="0">
                <a:latin typeface="Arial"/>
                <a:cs typeface="Arial"/>
              </a:rPr>
              <a:t>subplot(3,2,2);  plot(</a:t>
            </a:r>
            <a:r>
              <a:rPr sz="1800" spc="5" dirty="0">
                <a:latin typeface="Arial"/>
                <a:cs typeface="Arial"/>
              </a:rPr>
              <a:t>a</a:t>
            </a:r>
            <a:r>
              <a:rPr sz="1800" dirty="0">
                <a:latin typeface="Arial"/>
                <a:cs typeface="Arial"/>
              </a:rPr>
              <a:t>udio</a:t>
            </a:r>
            <a:r>
              <a:rPr sz="1800" spc="-5" dirty="0">
                <a:latin typeface="Arial"/>
                <a:cs typeface="Arial"/>
              </a:rPr>
              <a:t>Ri</a:t>
            </a:r>
            <a:r>
              <a:rPr sz="1800" spc="5" dirty="0">
                <a:latin typeface="Arial"/>
                <a:cs typeface="Arial"/>
              </a:rPr>
              <a:t>g</a:t>
            </a:r>
            <a:r>
              <a:rPr sz="1800" spc="-25" dirty="0">
                <a:latin typeface="Arial"/>
                <a:cs typeface="Arial"/>
              </a:rPr>
              <a:t>h</a:t>
            </a:r>
            <a:r>
              <a:rPr sz="1800" dirty="0">
                <a:latin typeface="Arial"/>
                <a:cs typeface="Arial"/>
              </a:rPr>
              <a:t>t);</a:t>
            </a:r>
            <a:endParaRPr sz="1800">
              <a:latin typeface="Arial"/>
              <a:cs typeface="Arial"/>
            </a:endParaRPr>
          </a:p>
          <a:p>
            <a:pPr marL="12700">
              <a:lnSpc>
                <a:spcPts val="2090"/>
              </a:lnSpc>
            </a:pPr>
            <a:r>
              <a:rPr sz="1800" dirty="0">
                <a:latin typeface="Arial"/>
                <a:cs typeface="Arial"/>
              </a:rPr>
              <a:t>title('</a:t>
            </a:r>
            <a:r>
              <a:rPr sz="1800" dirty="0">
                <a:latin typeface="宋体"/>
                <a:cs typeface="宋体"/>
              </a:rPr>
              <a:t>右声道时域波</a:t>
            </a:r>
            <a:r>
              <a:rPr sz="1800" spc="-15" dirty="0">
                <a:latin typeface="宋体"/>
                <a:cs typeface="宋体"/>
              </a:rPr>
              <a:t>形</a:t>
            </a:r>
            <a:r>
              <a:rPr sz="1800" spc="-5" dirty="0">
                <a:latin typeface="Arial"/>
                <a:cs typeface="Arial"/>
              </a:rPr>
              <a:t>');</a:t>
            </a:r>
            <a:endParaRPr sz="1800">
              <a:latin typeface="Arial"/>
              <a:cs typeface="Arial"/>
            </a:endParaRPr>
          </a:p>
        </p:txBody>
      </p:sp>
      <p:sp>
        <p:nvSpPr>
          <p:cNvPr id="8" name="object 8"/>
          <p:cNvSpPr txBox="1"/>
          <p:nvPr/>
        </p:nvSpPr>
        <p:spPr>
          <a:xfrm>
            <a:off x="5135117" y="5246370"/>
            <a:ext cx="3201670"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音频信号的傅里叶变换</a:t>
            </a:r>
            <a:endParaRPr sz="1800">
              <a:latin typeface="宋体"/>
              <a:cs typeface="宋体"/>
            </a:endParaRPr>
          </a:p>
          <a:p>
            <a:pPr marL="927100">
              <a:lnSpc>
                <a:spcPct val="100000"/>
              </a:lnSpc>
            </a:pPr>
            <a:r>
              <a:rPr sz="1800" spc="5" dirty="0">
                <a:latin typeface="Arial"/>
                <a:cs typeface="Arial"/>
              </a:rPr>
              <a:t>%</a:t>
            </a:r>
            <a:r>
              <a:rPr sz="1800" spc="-5" dirty="0">
                <a:latin typeface="宋体"/>
                <a:cs typeface="宋体"/>
              </a:rPr>
              <a:t>音频信号的幅频特性</a:t>
            </a:r>
            <a:endParaRPr sz="1800">
              <a:latin typeface="宋体"/>
              <a:cs typeface="宋体"/>
            </a:endParaRPr>
          </a:p>
          <a:p>
            <a:pPr marL="927100">
              <a:lnSpc>
                <a:spcPct val="100000"/>
              </a:lnSpc>
            </a:pPr>
            <a:r>
              <a:rPr sz="1800" dirty="0">
                <a:latin typeface="Arial"/>
                <a:cs typeface="Arial"/>
              </a:rPr>
              <a:t>%</a:t>
            </a:r>
            <a:r>
              <a:rPr sz="1800" dirty="0">
                <a:latin typeface="宋体"/>
                <a:cs typeface="宋体"/>
              </a:rPr>
              <a:t>音频信号的相频特性</a:t>
            </a:r>
            <a:endParaRPr sz="1800">
              <a:latin typeface="宋体"/>
              <a:cs typeface="宋体"/>
            </a:endParaRPr>
          </a:p>
        </p:txBody>
      </p:sp>
      <p:sp>
        <p:nvSpPr>
          <p:cNvPr id="9" name="object 9"/>
          <p:cNvSpPr txBox="1"/>
          <p:nvPr/>
        </p:nvSpPr>
        <p:spPr>
          <a:xfrm>
            <a:off x="561543" y="4694301"/>
            <a:ext cx="3498850" cy="194691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Arial"/>
                <a:cs typeface="Arial"/>
              </a:rPr>
              <a:t>[M, </a:t>
            </a:r>
            <a:r>
              <a:rPr sz="1800" dirty="0">
                <a:latin typeface="Arial"/>
                <a:cs typeface="Arial"/>
              </a:rPr>
              <a:t>N] =</a:t>
            </a:r>
            <a:r>
              <a:rPr sz="1800" spc="15" dirty="0">
                <a:latin typeface="Arial"/>
                <a:cs typeface="Arial"/>
              </a:rPr>
              <a:t> </a:t>
            </a:r>
            <a:r>
              <a:rPr sz="1800" dirty="0">
                <a:latin typeface="Arial"/>
                <a:cs typeface="Arial"/>
              </a:rPr>
              <a:t>size(audio);</a:t>
            </a:r>
            <a:endParaRPr sz="1800">
              <a:latin typeface="Arial"/>
              <a:cs typeface="Arial"/>
            </a:endParaRPr>
          </a:p>
          <a:p>
            <a:pPr marL="12700">
              <a:lnSpc>
                <a:spcPct val="100000"/>
              </a:lnSpc>
            </a:pPr>
            <a:r>
              <a:rPr sz="1800" dirty="0">
                <a:latin typeface="Arial"/>
                <a:cs typeface="Arial"/>
              </a:rPr>
              <a:t>m =</a:t>
            </a:r>
            <a:r>
              <a:rPr sz="1800" spc="-15" dirty="0">
                <a:latin typeface="Arial"/>
                <a:cs typeface="Arial"/>
              </a:rPr>
              <a:t> </a:t>
            </a:r>
            <a:r>
              <a:rPr sz="1800" spc="-5" dirty="0">
                <a:latin typeface="Arial"/>
                <a:cs typeface="Arial"/>
              </a:rPr>
              <a:t>0:M-1;</a:t>
            </a:r>
            <a:endParaRPr sz="1800">
              <a:latin typeface="Arial"/>
              <a:cs typeface="Arial"/>
            </a:endParaRPr>
          </a:p>
          <a:p>
            <a:pPr marL="12700">
              <a:lnSpc>
                <a:spcPct val="100000"/>
              </a:lnSpc>
              <a:spcBef>
                <a:spcPts val="25"/>
              </a:spcBef>
            </a:pPr>
            <a:r>
              <a:rPr sz="1800" spc="-15" dirty="0">
                <a:latin typeface="Arial"/>
                <a:cs typeface="Arial"/>
              </a:rPr>
              <a:t>FAudio </a:t>
            </a:r>
            <a:r>
              <a:rPr sz="1800" dirty="0">
                <a:latin typeface="Arial"/>
                <a:cs typeface="Arial"/>
              </a:rPr>
              <a:t>=</a:t>
            </a:r>
            <a:r>
              <a:rPr sz="1800" spc="-30" dirty="0">
                <a:latin typeface="Arial"/>
                <a:cs typeface="Arial"/>
              </a:rPr>
              <a:t> </a:t>
            </a:r>
            <a:r>
              <a:rPr sz="1800" dirty="0">
                <a:latin typeface="Arial"/>
                <a:cs typeface="Arial"/>
              </a:rPr>
              <a:t>fft(audio);</a:t>
            </a:r>
            <a:endParaRPr sz="1800">
              <a:latin typeface="Arial"/>
              <a:cs typeface="Arial"/>
            </a:endParaRPr>
          </a:p>
          <a:p>
            <a:pPr marL="12700" marR="5080">
              <a:lnSpc>
                <a:spcPct val="99500"/>
              </a:lnSpc>
              <a:spcBef>
                <a:spcPts val="10"/>
              </a:spcBef>
            </a:pPr>
            <a:r>
              <a:rPr sz="1800" dirty="0">
                <a:latin typeface="Arial"/>
                <a:cs typeface="Arial"/>
              </a:rPr>
              <a:t>absAudio = </a:t>
            </a:r>
            <a:r>
              <a:rPr sz="1800" spc="-10" dirty="0">
                <a:latin typeface="Arial"/>
                <a:cs typeface="Arial"/>
              </a:rPr>
              <a:t>abs(fftshift(FAudio));  </a:t>
            </a:r>
            <a:r>
              <a:rPr sz="1800" dirty="0">
                <a:latin typeface="Arial"/>
                <a:cs typeface="Arial"/>
              </a:rPr>
              <a:t>angAudio =</a:t>
            </a:r>
            <a:r>
              <a:rPr sz="1800" spc="-125" dirty="0">
                <a:latin typeface="Arial"/>
                <a:cs typeface="Arial"/>
              </a:rPr>
              <a:t> </a:t>
            </a:r>
            <a:r>
              <a:rPr sz="1800" spc="-5" dirty="0">
                <a:latin typeface="Arial"/>
                <a:cs typeface="Arial"/>
              </a:rPr>
              <a:t>angle(fftshift(FAudio));  </a:t>
            </a:r>
            <a:r>
              <a:rPr sz="1800" dirty="0">
                <a:latin typeface="Arial"/>
                <a:cs typeface="Arial"/>
              </a:rPr>
              <a:t>subplot(3,2,3);</a:t>
            </a:r>
            <a:endParaRPr sz="1800">
              <a:latin typeface="Arial"/>
              <a:cs typeface="Arial"/>
            </a:endParaRPr>
          </a:p>
          <a:p>
            <a:pPr marL="12700">
              <a:lnSpc>
                <a:spcPct val="100000"/>
              </a:lnSpc>
            </a:pPr>
            <a:r>
              <a:rPr sz="1800" spc="-5" dirty="0">
                <a:latin typeface="Arial"/>
                <a:cs typeface="Arial"/>
              </a:rPr>
              <a:t>plot(m-M/2,</a:t>
            </a:r>
            <a:r>
              <a:rPr sz="1800" spc="-25" dirty="0">
                <a:latin typeface="Arial"/>
                <a:cs typeface="Arial"/>
              </a:rPr>
              <a:t> </a:t>
            </a:r>
            <a:r>
              <a:rPr sz="1800" dirty="0">
                <a:latin typeface="Arial"/>
                <a:cs typeface="Arial"/>
              </a:rPr>
              <a:t>absAudio);</a:t>
            </a:r>
            <a:endParaRPr sz="1800">
              <a:latin typeface="Arial"/>
              <a:cs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3067" y="1150112"/>
            <a:ext cx="2889885"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数字音频</a:t>
            </a:r>
            <a:r>
              <a:rPr sz="2800" b="1" spc="-5" dirty="0">
                <a:solidFill>
                  <a:srgbClr val="333399"/>
                </a:solidFill>
                <a:latin typeface="宋体"/>
                <a:cs typeface="宋体"/>
              </a:rPr>
              <a:t>信号处理</a:t>
            </a:r>
            <a:endParaRPr sz="2800">
              <a:latin typeface="宋体"/>
              <a:cs typeface="宋体"/>
            </a:endParaRPr>
          </a:p>
        </p:txBody>
      </p:sp>
      <p:sp>
        <p:nvSpPr>
          <p:cNvPr id="4" name="object 4"/>
          <p:cNvSpPr txBox="1"/>
          <p:nvPr/>
        </p:nvSpPr>
        <p:spPr>
          <a:xfrm>
            <a:off x="561543" y="1952701"/>
            <a:ext cx="2745105" cy="139827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title('</a:t>
            </a:r>
            <a:r>
              <a:rPr sz="1800" dirty="0">
                <a:latin typeface="宋体"/>
                <a:cs typeface="宋体"/>
              </a:rPr>
              <a:t>声音信号的幅频特</a:t>
            </a:r>
            <a:r>
              <a:rPr sz="1800" spc="-15" dirty="0">
                <a:latin typeface="宋体"/>
                <a:cs typeface="宋体"/>
              </a:rPr>
              <a:t>性</a:t>
            </a:r>
            <a:r>
              <a:rPr sz="1800" spc="-5" dirty="0">
                <a:latin typeface="Arial"/>
                <a:cs typeface="Arial"/>
              </a:rPr>
              <a:t>');</a:t>
            </a:r>
            <a:endParaRPr sz="1800">
              <a:latin typeface="Arial"/>
              <a:cs typeface="Arial"/>
            </a:endParaRPr>
          </a:p>
          <a:p>
            <a:pPr>
              <a:lnSpc>
                <a:spcPct val="100000"/>
              </a:lnSpc>
              <a:spcBef>
                <a:spcPts val="10"/>
              </a:spcBef>
            </a:pPr>
            <a:endParaRPr sz="1850">
              <a:latin typeface="Times New Roman"/>
              <a:cs typeface="Times New Roman"/>
            </a:endParaRPr>
          </a:p>
          <a:p>
            <a:pPr marL="12700">
              <a:lnSpc>
                <a:spcPct val="100000"/>
              </a:lnSpc>
            </a:pPr>
            <a:r>
              <a:rPr sz="1800" dirty="0">
                <a:latin typeface="Arial"/>
                <a:cs typeface="Arial"/>
              </a:rPr>
              <a:t>subplot(3,2,4);</a:t>
            </a:r>
            <a:endParaRPr sz="1800">
              <a:latin typeface="Arial"/>
              <a:cs typeface="Arial"/>
            </a:endParaRPr>
          </a:p>
          <a:p>
            <a:pPr marL="12700">
              <a:lnSpc>
                <a:spcPct val="100000"/>
              </a:lnSpc>
            </a:pPr>
            <a:r>
              <a:rPr sz="1800" spc="-5" dirty="0">
                <a:latin typeface="Arial"/>
                <a:cs typeface="Arial"/>
              </a:rPr>
              <a:t>plot(m-M/2,</a:t>
            </a:r>
            <a:r>
              <a:rPr sz="1800" spc="-25" dirty="0">
                <a:latin typeface="Arial"/>
                <a:cs typeface="Arial"/>
              </a:rPr>
              <a:t> </a:t>
            </a:r>
            <a:r>
              <a:rPr sz="1800" dirty="0">
                <a:latin typeface="Arial"/>
                <a:cs typeface="Arial"/>
              </a:rPr>
              <a:t>angAudio);</a:t>
            </a:r>
            <a:endParaRPr sz="1800">
              <a:latin typeface="Arial"/>
              <a:cs typeface="Arial"/>
            </a:endParaRPr>
          </a:p>
          <a:p>
            <a:pPr marL="12700">
              <a:lnSpc>
                <a:spcPct val="100000"/>
              </a:lnSpc>
              <a:spcBef>
                <a:spcPts val="30"/>
              </a:spcBef>
            </a:pPr>
            <a:r>
              <a:rPr sz="1800" dirty="0">
                <a:latin typeface="Arial"/>
                <a:cs typeface="Arial"/>
              </a:rPr>
              <a:t>title('</a:t>
            </a:r>
            <a:r>
              <a:rPr sz="1800" dirty="0">
                <a:latin typeface="宋体"/>
                <a:cs typeface="宋体"/>
              </a:rPr>
              <a:t>声音信号的相频特</a:t>
            </a:r>
            <a:r>
              <a:rPr sz="1800" spc="-15" dirty="0">
                <a:latin typeface="宋体"/>
                <a:cs typeface="宋体"/>
              </a:rPr>
              <a:t>性</a:t>
            </a:r>
            <a:r>
              <a:rPr sz="1800" spc="-5" dirty="0">
                <a:latin typeface="Arial"/>
                <a:cs typeface="Arial"/>
              </a:rPr>
              <a:t>');</a:t>
            </a:r>
            <a:endParaRPr sz="1800">
              <a:latin typeface="Arial"/>
              <a:cs typeface="Arial"/>
            </a:endParaRPr>
          </a:p>
        </p:txBody>
      </p:sp>
      <p:sp>
        <p:nvSpPr>
          <p:cNvPr id="5" name="object 5"/>
          <p:cNvSpPr txBox="1"/>
          <p:nvPr/>
        </p:nvSpPr>
        <p:spPr>
          <a:xfrm>
            <a:off x="4220336" y="3599815"/>
            <a:ext cx="44608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用上文设计</a:t>
            </a:r>
            <a:r>
              <a:rPr sz="1800" spc="5" dirty="0">
                <a:latin typeface="宋体"/>
                <a:cs typeface="宋体"/>
              </a:rPr>
              <a:t>的</a:t>
            </a:r>
            <a:r>
              <a:rPr sz="1800" spc="-5" dirty="0">
                <a:latin typeface="Arial"/>
                <a:cs typeface="Arial"/>
              </a:rPr>
              <a:t>Hl</a:t>
            </a:r>
            <a:r>
              <a:rPr sz="1800" spc="5" dirty="0">
                <a:latin typeface="Arial"/>
                <a:cs typeface="Arial"/>
              </a:rPr>
              <a:t>p</a:t>
            </a:r>
            <a:r>
              <a:rPr sz="1800" dirty="0">
                <a:latin typeface="宋体"/>
                <a:cs typeface="宋体"/>
              </a:rPr>
              <a:t>低通滤波器去除高频分量</a:t>
            </a:r>
            <a:endParaRPr sz="1800">
              <a:latin typeface="宋体"/>
              <a:cs typeface="宋体"/>
            </a:endParaRPr>
          </a:p>
        </p:txBody>
      </p:sp>
      <p:sp>
        <p:nvSpPr>
          <p:cNvPr id="6" name="object 6"/>
          <p:cNvSpPr txBox="1"/>
          <p:nvPr/>
        </p:nvSpPr>
        <p:spPr>
          <a:xfrm>
            <a:off x="4220336" y="4148150"/>
            <a:ext cx="3201670"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绘制滤波后的双声道时域波形</a:t>
            </a:r>
            <a:endParaRPr sz="1800">
              <a:latin typeface="宋体"/>
              <a:cs typeface="宋体"/>
            </a:endParaRPr>
          </a:p>
        </p:txBody>
      </p:sp>
      <p:sp>
        <p:nvSpPr>
          <p:cNvPr id="7" name="object 7"/>
          <p:cNvSpPr txBox="1"/>
          <p:nvPr/>
        </p:nvSpPr>
        <p:spPr>
          <a:xfrm>
            <a:off x="4220336" y="4697348"/>
            <a:ext cx="343027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滤波后的音频信号的傅里叶变换</a:t>
            </a:r>
            <a:endParaRPr sz="1800">
              <a:latin typeface="宋体"/>
              <a:cs typeface="宋体"/>
            </a:endParaRPr>
          </a:p>
        </p:txBody>
      </p:sp>
      <p:sp>
        <p:nvSpPr>
          <p:cNvPr id="8" name="object 8"/>
          <p:cNvSpPr txBox="1"/>
          <p:nvPr/>
        </p:nvSpPr>
        <p:spPr>
          <a:xfrm>
            <a:off x="561543" y="3599815"/>
            <a:ext cx="2981325" cy="166878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audioNew = filter(Hlp,</a:t>
            </a:r>
            <a:r>
              <a:rPr sz="1800" spc="-114" dirty="0">
                <a:latin typeface="Arial"/>
                <a:cs typeface="Arial"/>
              </a:rPr>
              <a:t> </a:t>
            </a:r>
            <a:r>
              <a:rPr sz="1800" dirty="0">
                <a:latin typeface="Arial"/>
                <a:cs typeface="Arial"/>
              </a:rPr>
              <a:t>audio);  subplot(3,2,5);  </a:t>
            </a:r>
            <a:r>
              <a:rPr sz="1800" spc="-5" dirty="0">
                <a:latin typeface="Arial"/>
                <a:cs typeface="Arial"/>
              </a:rPr>
              <a:t>plot(audioNew);</a:t>
            </a:r>
            <a:endParaRPr sz="1800">
              <a:latin typeface="Arial"/>
              <a:cs typeface="Arial"/>
            </a:endParaRPr>
          </a:p>
          <a:p>
            <a:pPr marL="12700" marR="109855">
              <a:lnSpc>
                <a:spcPct val="99400"/>
              </a:lnSpc>
              <a:spcBef>
                <a:spcPts val="15"/>
              </a:spcBef>
            </a:pPr>
            <a:r>
              <a:rPr sz="1800" dirty="0">
                <a:latin typeface="Arial"/>
                <a:cs typeface="Arial"/>
              </a:rPr>
              <a:t>title('</a:t>
            </a:r>
            <a:r>
              <a:rPr sz="1800" dirty="0">
                <a:latin typeface="宋体"/>
                <a:cs typeface="宋体"/>
              </a:rPr>
              <a:t>滤波后的时域波</a:t>
            </a:r>
            <a:r>
              <a:rPr sz="1800" spc="-15" dirty="0">
                <a:latin typeface="宋体"/>
                <a:cs typeface="宋体"/>
              </a:rPr>
              <a:t>形</a:t>
            </a:r>
            <a:r>
              <a:rPr sz="1800" spc="-5" dirty="0">
                <a:latin typeface="Arial"/>
                <a:cs typeface="Arial"/>
              </a:rPr>
              <a:t>');  </a:t>
            </a:r>
            <a:r>
              <a:rPr sz="1800" spc="-10" dirty="0">
                <a:latin typeface="Arial"/>
                <a:cs typeface="Arial"/>
              </a:rPr>
              <a:t>FAudioNew </a:t>
            </a:r>
            <a:r>
              <a:rPr sz="1800" dirty="0">
                <a:latin typeface="Arial"/>
                <a:cs typeface="Arial"/>
              </a:rPr>
              <a:t>=</a:t>
            </a:r>
            <a:r>
              <a:rPr sz="1800" spc="-65" dirty="0">
                <a:latin typeface="Arial"/>
                <a:cs typeface="Arial"/>
              </a:rPr>
              <a:t> </a:t>
            </a:r>
            <a:r>
              <a:rPr sz="1800" spc="-5" dirty="0">
                <a:latin typeface="Arial"/>
                <a:cs typeface="Arial"/>
              </a:rPr>
              <a:t>fft(audioNew);  </a:t>
            </a:r>
            <a:r>
              <a:rPr sz="1800" dirty="0">
                <a:latin typeface="Arial"/>
                <a:cs typeface="Arial"/>
              </a:rPr>
              <a:t>subplot(3,2,6);</a:t>
            </a:r>
            <a:endParaRPr sz="1800">
              <a:latin typeface="Arial"/>
              <a:cs typeface="Arial"/>
            </a:endParaRPr>
          </a:p>
        </p:txBody>
      </p:sp>
      <p:sp>
        <p:nvSpPr>
          <p:cNvPr id="9" name="object 9"/>
          <p:cNvSpPr txBox="1"/>
          <p:nvPr/>
        </p:nvSpPr>
        <p:spPr>
          <a:xfrm>
            <a:off x="561543" y="5243321"/>
            <a:ext cx="5097145" cy="112331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plot(m-M/2,</a:t>
            </a:r>
            <a:r>
              <a:rPr sz="1800" spc="-25" dirty="0">
                <a:latin typeface="Arial"/>
                <a:cs typeface="Arial"/>
              </a:rPr>
              <a:t> </a:t>
            </a:r>
            <a:r>
              <a:rPr sz="1800" spc="-5" dirty="0">
                <a:latin typeface="Arial"/>
                <a:cs typeface="Arial"/>
              </a:rPr>
              <a:t>abs(fftshift(FAudioNew)));</a:t>
            </a:r>
            <a:endParaRPr sz="1800">
              <a:latin typeface="Arial"/>
              <a:cs typeface="Arial"/>
            </a:endParaRPr>
          </a:p>
          <a:p>
            <a:pPr marL="12700">
              <a:lnSpc>
                <a:spcPct val="100000"/>
              </a:lnSpc>
              <a:spcBef>
                <a:spcPts val="20"/>
              </a:spcBef>
            </a:pPr>
            <a:r>
              <a:rPr sz="1800" dirty="0">
                <a:latin typeface="Arial"/>
                <a:cs typeface="Arial"/>
              </a:rPr>
              <a:t>title('</a:t>
            </a:r>
            <a:r>
              <a:rPr sz="1800" dirty="0">
                <a:latin typeface="宋体"/>
                <a:cs typeface="宋体"/>
              </a:rPr>
              <a:t>滤波后的幅频特</a:t>
            </a:r>
            <a:r>
              <a:rPr sz="1800" spc="-15" dirty="0">
                <a:latin typeface="宋体"/>
                <a:cs typeface="宋体"/>
              </a:rPr>
              <a:t>性</a:t>
            </a:r>
            <a:r>
              <a:rPr sz="1800" spc="-5" dirty="0">
                <a:latin typeface="Arial"/>
                <a:cs typeface="Arial"/>
              </a:rPr>
              <a:t>');</a:t>
            </a:r>
            <a:endParaRPr sz="1800">
              <a:latin typeface="Arial"/>
              <a:cs typeface="Arial"/>
            </a:endParaRPr>
          </a:p>
          <a:p>
            <a:pPr marL="12700" marR="5080">
              <a:lnSpc>
                <a:spcPts val="2140"/>
              </a:lnSpc>
              <a:spcBef>
                <a:spcPts val="90"/>
              </a:spcBef>
            </a:pPr>
            <a:r>
              <a:rPr sz="1800" dirty="0">
                <a:latin typeface="Arial"/>
                <a:cs typeface="Arial"/>
              </a:rPr>
              <a:t>%</a:t>
            </a:r>
            <a:r>
              <a:rPr sz="1800" dirty="0">
                <a:latin typeface="宋体"/>
                <a:cs typeface="宋体"/>
              </a:rPr>
              <a:t>用</a:t>
            </a:r>
            <a:r>
              <a:rPr sz="1800" dirty="0">
                <a:latin typeface="Arial"/>
                <a:cs typeface="Arial"/>
              </a:rPr>
              <a:t>audiowrite</a:t>
            </a:r>
            <a:r>
              <a:rPr sz="1800" dirty="0">
                <a:latin typeface="宋体"/>
                <a:cs typeface="宋体"/>
              </a:rPr>
              <a:t>命令产生新音频文件 </a:t>
            </a:r>
            <a:r>
              <a:rPr sz="1800" dirty="0">
                <a:latin typeface="Arial"/>
                <a:cs typeface="Arial"/>
              </a:rPr>
              <a:t>audiowrite('new audio name.mp4', </a:t>
            </a:r>
            <a:r>
              <a:rPr sz="1800" spc="-15" dirty="0">
                <a:latin typeface="Arial"/>
                <a:cs typeface="Arial"/>
              </a:rPr>
              <a:t>audioNew,</a:t>
            </a:r>
            <a:r>
              <a:rPr sz="1800" spc="-190" dirty="0">
                <a:latin typeface="Arial"/>
                <a:cs typeface="Arial"/>
              </a:rPr>
              <a:t> </a:t>
            </a:r>
            <a:r>
              <a:rPr sz="1800" dirty="0">
                <a:latin typeface="Arial"/>
                <a:cs typeface="Arial"/>
              </a:rPr>
              <a:t>FS);</a:t>
            </a:r>
            <a:endParaRPr sz="1800">
              <a:latin typeface="Arial"/>
              <a:cs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8026400" cy="1534795"/>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数字音频</a:t>
            </a:r>
            <a:r>
              <a:rPr sz="2800" b="1" spc="-5" dirty="0">
                <a:solidFill>
                  <a:srgbClr val="333399"/>
                </a:solidFill>
                <a:latin typeface="宋体"/>
                <a:cs typeface="宋体"/>
              </a:rPr>
              <a:t>信号处理</a:t>
            </a:r>
            <a:endParaRPr sz="2800">
              <a:latin typeface="宋体"/>
              <a:cs typeface="宋体"/>
            </a:endParaRPr>
          </a:p>
          <a:p>
            <a:pPr marL="12700" marR="5080" algn="just">
              <a:lnSpc>
                <a:spcPct val="100000"/>
              </a:lnSpc>
              <a:spcBef>
                <a:spcPts val="790"/>
              </a:spcBef>
            </a:pPr>
            <a:r>
              <a:rPr sz="1800" dirty="0">
                <a:latin typeface="宋体"/>
                <a:cs typeface="宋体"/>
              </a:rPr>
              <a:t>上述程序所绘制的滤波前后时域和频率中音频信号如</a:t>
            </a:r>
            <a:r>
              <a:rPr sz="1800" spc="10" dirty="0">
                <a:latin typeface="宋体"/>
                <a:cs typeface="宋体"/>
              </a:rPr>
              <a:t>图</a:t>
            </a:r>
            <a:r>
              <a:rPr sz="1800" dirty="0">
                <a:latin typeface="Arial"/>
                <a:cs typeface="Arial"/>
              </a:rPr>
              <a:t>10.</a:t>
            </a:r>
            <a:r>
              <a:rPr sz="1800" spc="10" dirty="0">
                <a:latin typeface="Arial"/>
                <a:cs typeface="Arial"/>
              </a:rPr>
              <a:t>5</a:t>
            </a:r>
            <a:r>
              <a:rPr sz="1800" dirty="0">
                <a:latin typeface="宋体"/>
                <a:cs typeface="宋体"/>
              </a:rPr>
              <a:t>所示。对比图中左声 </a:t>
            </a:r>
            <a:r>
              <a:rPr sz="1800" spc="-5" dirty="0">
                <a:latin typeface="宋体"/>
                <a:cs typeface="宋体"/>
              </a:rPr>
              <a:t>道时域波形和滤波后双声道的时域波形，可以看出滤波后新的音频信号比原始信 </a:t>
            </a:r>
            <a:r>
              <a:rPr sz="1800" dirty="0">
                <a:latin typeface="宋体"/>
                <a:cs typeface="宋体"/>
              </a:rPr>
              <a:t>号平滑。</a:t>
            </a:r>
            <a:endParaRPr sz="1800">
              <a:latin typeface="宋体"/>
              <a:cs typeface="宋体"/>
            </a:endParaRPr>
          </a:p>
        </p:txBody>
      </p:sp>
      <p:sp>
        <p:nvSpPr>
          <p:cNvPr id="4" name="object 4"/>
          <p:cNvSpPr/>
          <p:nvPr/>
        </p:nvSpPr>
        <p:spPr>
          <a:xfrm>
            <a:off x="2350007" y="2709672"/>
            <a:ext cx="4599432" cy="38374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8171815" cy="3561715"/>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数字图像</a:t>
            </a:r>
            <a:r>
              <a:rPr sz="2800" b="1" spc="-5" dirty="0">
                <a:solidFill>
                  <a:srgbClr val="333399"/>
                </a:solidFill>
                <a:latin typeface="宋体"/>
                <a:cs typeface="宋体"/>
              </a:rPr>
              <a:t>信号处理</a:t>
            </a:r>
            <a:endParaRPr sz="2800">
              <a:latin typeface="宋体"/>
              <a:cs typeface="宋体"/>
            </a:endParaRPr>
          </a:p>
          <a:p>
            <a:pPr marL="12700" marR="149860">
              <a:lnSpc>
                <a:spcPct val="100000"/>
              </a:lnSpc>
              <a:spcBef>
                <a:spcPts val="790"/>
              </a:spcBef>
            </a:pPr>
            <a:r>
              <a:rPr sz="1800" dirty="0">
                <a:latin typeface="宋体"/>
                <a:cs typeface="宋体"/>
              </a:rPr>
              <a:t>数字图像处理在现代机械工程中应用广泛，比如通过铸造件</a:t>
            </a:r>
            <a:r>
              <a:rPr sz="1800" spc="15" dirty="0">
                <a:latin typeface="宋体"/>
                <a:cs typeface="宋体"/>
              </a:rPr>
              <a:t>的</a:t>
            </a:r>
            <a:r>
              <a:rPr sz="1800" spc="-25" dirty="0">
                <a:latin typeface="Arial"/>
                <a:cs typeface="Arial"/>
              </a:rPr>
              <a:t>X</a:t>
            </a:r>
            <a:r>
              <a:rPr sz="1800" dirty="0">
                <a:latin typeface="宋体"/>
                <a:cs typeface="宋体"/>
              </a:rPr>
              <a:t>光探伤照片来查 </a:t>
            </a:r>
            <a:r>
              <a:rPr sz="1800" spc="-5" dirty="0">
                <a:latin typeface="宋体"/>
                <a:cs typeface="宋体"/>
              </a:rPr>
              <a:t>找气孔和裂纹等铸造缺陷，再如通过机器视觉技术使工业机器人智能识别出颜色 </a:t>
            </a:r>
            <a:r>
              <a:rPr sz="1800" dirty="0">
                <a:latin typeface="宋体"/>
                <a:cs typeface="宋体"/>
              </a:rPr>
              <a:t>不同的物料。</a:t>
            </a:r>
            <a:r>
              <a:rPr sz="1800" spc="-35" dirty="0">
                <a:latin typeface="Arial"/>
                <a:cs typeface="Arial"/>
              </a:rPr>
              <a:t>MATLAB</a:t>
            </a:r>
            <a:r>
              <a:rPr sz="1800" dirty="0">
                <a:latin typeface="宋体"/>
                <a:cs typeface="宋体"/>
              </a:rPr>
              <a:t>提供了强大的数字图像处理工具箱，可以帮助我们进行图 像增强、噪声过滤、边缘提取、对象识别等操作。</a:t>
            </a:r>
            <a:endParaRPr sz="1800">
              <a:latin typeface="宋体"/>
              <a:cs typeface="宋体"/>
            </a:endParaRPr>
          </a:p>
          <a:p>
            <a:pPr marL="12700" marR="92710">
              <a:lnSpc>
                <a:spcPct val="100000"/>
              </a:lnSpc>
              <a:spcBef>
                <a:spcPts val="840"/>
              </a:spcBef>
            </a:pPr>
            <a:r>
              <a:rPr sz="1800" dirty="0">
                <a:latin typeface="宋体"/>
                <a:cs typeface="宋体"/>
              </a:rPr>
              <a:t>本节介绍</a:t>
            </a:r>
            <a:r>
              <a:rPr sz="1800" spc="-35" dirty="0">
                <a:latin typeface="Arial"/>
                <a:cs typeface="Arial"/>
              </a:rPr>
              <a:t>MATLAB</a:t>
            </a:r>
            <a:r>
              <a:rPr sz="1800" dirty="0">
                <a:latin typeface="宋体"/>
                <a:cs typeface="宋体"/>
              </a:rPr>
              <a:t>处理灰度图像的基本过程。与矢量化的图形不同，数字图像是 一组点阵数据，其中每个元素称为像素。灰度图像的像素值是</a:t>
            </a:r>
            <a:r>
              <a:rPr sz="1800" spc="15" dirty="0">
                <a:latin typeface="宋体"/>
                <a:cs typeface="宋体"/>
              </a:rPr>
              <a:t>在</a:t>
            </a:r>
            <a:r>
              <a:rPr sz="1800" dirty="0">
                <a:latin typeface="Arial"/>
                <a:cs typeface="Arial"/>
              </a:rPr>
              <a:t>0</a:t>
            </a:r>
            <a:r>
              <a:rPr sz="1800" dirty="0">
                <a:latin typeface="宋体"/>
                <a:cs typeface="宋体"/>
              </a:rPr>
              <a:t>到</a:t>
            </a:r>
            <a:r>
              <a:rPr sz="1800" dirty="0">
                <a:latin typeface="Arial"/>
                <a:cs typeface="Arial"/>
              </a:rPr>
              <a:t>25</a:t>
            </a:r>
            <a:r>
              <a:rPr sz="1800" spc="5" dirty="0">
                <a:latin typeface="Arial"/>
                <a:cs typeface="Arial"/>
              </a:rPr>
              <a:t>5</a:t>
            </a:r>
            <a:r>
              <a:rPr sz="1800" dirty="0">
                <a:latin typeface="宋体"/>
                <a:cs typeface="宋体"/>
              </a:rPr>
              <a:t>之间的一 </a:t>
            </a:r>
            <a:r>
              <a:rPr sz="1800" spc="-5" dirty="0">
                <a:latin typeface="宋体"/>
                <a:cs typeface="宋体"/>
              </a:rPr>
              <a:t>个整数，其</a:t>
            </a:r>
            <a:r>
              <a:rPr sz="1800" dirty="0">
                <a:latin typeface="宋体"/>
                <a:cs typeface="宋体"/>
              </a:rPr>
              <a:t>中</a:t>
            </a:r>
            <a:r>
              <a:rPr sz="1800" spc="5" dirty="0">
                <a:latin typeface="Arial"/>
                <a:cs typeface="Arial"/>
              </a:rPr>
              <a:t>0</a:t>
            </a:r>
            <a:r>
              <a:rPr sz="1800" spc="-5" dirty="0">
                <a:latin typeface="宋体"/>
                <a:cs typeface="宋体"/>
              </a:rPr>
              <a:t>表示像素纯黑</a:t>
            </a:r>
            <a:r>
              <a:rPr sz="1800" spc="5" dirty="0">
                <a:latin typeface="宋体"/>
                <a:cs typeface="宋体"/>
              </a:rPr>
              <a:t>，</a:t>
            </a:r>
            <a:r>
              <a:rPr sz="1800" spc="5" dirty="0">
                <a:latin typeface="Arial"/>
                <a:cs typeface="Arial"/>
              </a:rPr>
              <a:t>255</a:t>
            </a:r>
            <a:r>
              <a:rPr sz="1800" spc="-5" dirty="0">
                <a:latin typeface="宋体"/>
                <a:cs typeface="宋体"/>
              </a:rPr>
              <a:t>表示像素纯白</a:t>
            </a:r>
            <a:r>
              <a:rPr sz="1800" dirty="0">
                <a:latin typeface="宋体"/>
                <a:cs typeface="宋体"/>
              </a:rPr>
              <a:t>。</a:t>
            </a:r>
            <a:r>
              <a:rPr sz="1800" spc="-35" dirty="0">
                <a:latin typeface="Arial"/>
                <a:cs typeface="Arial"/>
              </a:rPr>
              <a:t>MATLAB</a:t>
            </a:r>
            <a:r>
              <a:rPr sz="1800" spc="-5" dirty="0">
                <a:latin typeface="宋体"/>
                <a:cs typeface="宋体"/>
              </a:rPr>
              <a:t>数字图像工具箱通过</a:t>
            </a:r>
            <a:endParaRPr sz="1800">
              <a:latin typeface="宋体"/>
              <a:cs typeface="宋体"/>
            </a:endParaRPr>
          </a:p>
          <a:p>
            <a:pPr marL="12700" marR="5080">
              <a:lnSpc>
                <a:spcPct val="100000"/>
              </a:lnSpc>
            </a:pPr>
            <a:r>
              <a:rPr sz="1800" dirty="0">
                <a:latin typeface="Arial"/>
                <a:cs typeface="Arial"/>
              </a:rPr>
              <a:t>i</a:t>
            </a:r>
            <a:r>
              <a:rPr sz="1800" spc="10" dirty="0">
                <a:latin typeface="Arial"/>
                <a:cs typeface="Arial"/>
              </a:rPr>
              <a:t>m</a:t>
            </a:r>
            <a:r>
              <a:rPr sz="1800" spc="-5" dirty="0">
                <a:latin typeface="Arial"/>
                <a:cs typeface="Arial"/>
              </a:rPr>
              <a:t>r</a:t>
            </a:r>
            <a:r>
              <a:rPr sz="1800" dirty="0">
                <a:latin typeface="Arial"/>
                <a:cs typeface="Arial"/>
              </a:rPr>
              <a:t>ea</a:t>
            </a:r>
            <a:r>
              <a:rPr sz="1800" spc="10" dirty="0">
                <a:latin typeface="Arial"/>
                <a:cs typeface="Arial"/>
              </a:rPr>
              <a:t>d</a:t>
            </a:r>
            <a:r>
              <a:rPr sz="1800" dirty="0">
                <a:latin typeface="宋体"/>
                <a:cs typeface="宋体"/>
              </a:rPr>
              <a:t>命令读取图片文件，通</a:t>
            </a:r>
            <a:r>
              <a:rPr sz="1800" spc="5" dirty="0">
                <a:latin typeface="宋体"/>
                <a:cs typeface="宋体"/>
              </a:rPr>
              <a:t>过</a:t>
            </a:r>
            <a:r>
              <a:rPr sz="1800" dirty="0">
                <a:latin typeface="Arial"/>
                <a:cs typeface="Arial"/>
              </a:rPr>
              <a:t>i</a:t>
            </a:r>
            <a:r>
              <a:rPr sz="1800" spc="10" dirty="0">
                <a:latin typeface="Arial"/>
                <a:cs typeface="Arial"/>
              </a:rPr>
              <a:t>m</a:t>
            </a:r>
            <a:r>
              <a:rPr sz="1800" spc="-35" dirty="0">
                <a:latin typeface="Arial"/>
                <a:cs typeface="Arial"/>
              </a:rPr>
              <a:t>w</a:t>
            </a:r>
            <a:r>
              <a:rPr sz="1800" spc="-5" dirty="0">
                <a:latin typeface="Arial"/>
                <a:cs typeface="Arial"/>
              </a:rPr>
              <a:t>r</a:t>
            </a:r>
            <a:r>
              <a:rPr sz="1800" dirty="0">
                <a:latin typeface="Arial"/>
                <a:cs typeface="Arial"/>
              </a:rPr>
              <a:t>it</a:t>
            </a:r>
            <a:r>
              <a:rPr sz="1800" spc="10" dirty="0">
                <a:latin typeface="Arial"/>
                <a:cs typeface="Arial"/>
              </a:rPr>
              <a:t>e</a:t>
            </a:r>
            <a:r>
              <a:rPr sz="1800" dirty="0">
                <a:latin typeface="宋体"/>
                <a:cs typeface="宋体"/>
              </a:rPr>
              <a:t>命令写新图片文件，使</a:t>
            </a:r>
            <a:r>
              <a:rPr sz="1800" spc="5" dirty="0">
                <a:latin typeface="宋体"/>
                <a:cs typeface="宋体"/>
              </a:rPr>
              <a:t>用</a:t>
            </a:r>
            <a:r>
              <a:rPr sz="1800" spc="-20" dirty="0">
                <a:latin typeface="Arial"/>
                <a:cs typeface="Arial"/>
              </a:rPr>
              <a:t>f</a:t>
            </a:r>
            <a:r>
              <a:rPr sz="1800" dirty="0">
                <a:latin typeface="Arial"/>
                <a:cs typeface="Arial"/>
              </a:rPr>
              <a:t>f</a:t>
            </a:r>
            <a:r>
              <a:rPr sz="1800" spc="5" dirty="0">
                <a:latin typeface="Arial"/>
                <a:cs typeface="Arial"/>
              </a:rPr>
              <a:t>t</a:t>
            </a:r>
            <a:r>
              <a:rPr sz="1800" spc="-25" dirty="0">
                <a:latin typeface="Arial"/>
                <a:cs typeface="Arial"/>
              </a:rPr>
              <a:t>2</a:t>
            </a:r>
            <a:r>
              <a:rPr sz="1800" dirty="0">
                <a:latin typeface="宋体"/>
                <a:cs typeface="宋体"/>
              </a:rPr>
              <a:t>命令将图像从 空间域变换到频率域，使</a:t>
            </a:r>
            <a:r>
              <a:rPr sz="1800" spc="5" dirty="0">
                <a:latin typeface="宋体"/>
                <a:cs typeface="宋体"/>
              </a:rPr>
              <a:t>用</a:t>
            </a:r>
            <a:r>
              <a:rPr sz="1800" spc="5" dirty="0">
                <a:latin typeface="Arial"/>
                <a:cs typeface="Arial"/>
              </a:rPr>
              <a:t>histeq</a:t>
            </a:r>
            <a:r>
              <a:rPr sz="1800" dirty="0">
                <a:latin typeface="宋体"/>
                <a:cs typeface="宋体"/>
              </a:rPr>
              <a:t>命令进行灰度图像的直方图均衡化。下面程序 </a:t>
            </a:r>
            <a:r>
              <a:rPr sz="1800" spc="-5" dirty="0">
                <a:latin typeface="宋体"/>
                <a:cs typeface="宋体"/>
              </a:rPr>
              <a:t>通过直方图均衡化实现车轮灰度图像的增强，从而能够观察到车轮的细节特征：</a:t>
            </a:r>
            <a:endParaRPr sz="1800">
              <a:latin typeface="宋体"/>
              <a:cs typeface="宋体"/>
            </a:endParaRPr>
          </a:p>
        </p:txBody>
      </p:sp>
      <p:sp>
        <p:nvSpPr>
          <p:cNvPr id="4" name="object 4"/>
          <p:cNvSpPr txBox="1"/>
          <p:nvPr/>
        </p:nvSpPr>
        <p:spPr>
          <a:xfrm>
            <a:off x="561543" y="4638497"/>
            <a:ext cx="3331210" cy="1946910"/>
          </a:xfrm>
          <a:prstGeom prst="rect">
            <a:avLst/>
          </a:prstGeom>
        </p:spPr>
        <p:txBody>
          <a:bodyPr vert="horz" wrap="square" lIns="0" tIns="12700" rIns="0" bIns="0" rtlCol="0">
            <a:spAutoFit/>
          </a:bodyPr>
          <a:lstStyle/>
          <a:p>
            <a:pPr marL="12700" marR="1167765">
              <a:lnSpc>
                <a:spcPct val="100000"/>
              </a:lnSpc>
              <a:spcBef>
                <a:spcPts val="100"/>
              </a:spcBef>
            </a:pPr>
            <a:r>
              <a:rPr sz="1800" dirty="0">
                <a:latin typeface="Arial"/>
                <a:cs typeface="Arial"/>
              </a:rPr>
              <a:t>tire = </a:t>
            </a:r>
            <a:r>
              <a:rPr sz="1800" spc="-5" dirty="0">
                <a:latin typeface="Arial"/>
                <a:cs typeface="Arial"/>
              </a:rPr>
              <a:t>imread('tire.tif');  </a:t>
            </a:r>
            <a:r>
              <a:rPr sz="1800" spc="-15" dirty="0">
                <a:latin typeface="Arial"/>
                <a:cs typeface="Arial"/>
              </a:rPr>
              <a:t>[M, </a:t>
            </a:r>
            <a:r>
              <a:rPr sz="1800" dirty="0">
                <a:latin typeface="Arial"/>
                <a:cs typeface="Arial"/>
              </a:rPr>
              <a:t>N] = size(tire);  imshow(tire)</a:t>
            </a:r>
            <a:endParaRPr sz="1800">
              <a:latin typeface="Arial"/>
              <a:cs typeface="Arial"/>
            </a:endParaRPr>
          </a:p>
          <a:p>
            <a:pPr marL="12700" marR="626110">
              <a:lnSpc>
                <a:spcPct val="100000"/>
              </a:lnSpc>
              <a:spcBef>
                <a:spcPts val="5"/>
              </a:spcBef>
            </a:pPr>
            <a:r>
              <a:rPr sz="1800" dirty="0">
                <a:latin typeface="Arial"/>
                <a:cs typeface="Arial"/>
              </a:rPr>
              <a:t>figure, mesh(double(tire))  tire_histeq = histeq(tire);  figure,</a:t>
            </a:r>
            <a:r>
              <a:rPr sz="1800" spc="-120" dirty="0">
                <a:latin typeface="Arial"/>
                <a:cs typeface="Arial"/>
              </a:rPr>
              <a:t> </a:t>
            </a:r>
            <a:r>
              <a:rPr sz="1800" dirty="0">
                <a:latin typeface="Arial"/>
                <a:cs typeface="Arial"/>
              </a:rPr>
              <a:t>imshow(tire_histeq)</a:t>
            </a:r>
            <a:endParaRPr sz="1800">
              <a:latin typeface="Arial"/>
              <a:cs typeface="Arial"/>
            </a:endParaRPr>
          </a:p>
          <a:p>
            <a:pPr marL="12700">
              <a:lnSpc>
                <a:spcPct val="100000"/>
              </a:lnSpc>
              <a:spcBef>
                <a:spcPts val="5"/>
              </a:spcBef>
            </a:pPr>
            <a:r>
              <a:rPr sz="1800" dirty="0">
                <a:latin typeface="Arial"/>
                <a:cs typeface="Arial"/>
              </a:rPr>
              <a:t>figure,</a:t>
            </a:r>
            <a:r>
              <a:rPr sz="1800" spc="-100" dirty="0">
                <a:latin typeface="Arial"/>
                <a:cs typeface="Arial"/>
              </a:rPr>
              <a:t> </a:t>
            </a:r>
            <a:r>
              <a:rPr sz="1800" dirty="0">
                <a:latin typeface="Arial"/>
                <a:cs typeface="Arial"/>
              </a:rPr>
              <a:t>mesh(double(tire_histeq))</a:t>
            </a:r>
            <a:endParaRPr sz="1800">
              <a:latin typeface="Arial"/>
              <a:cs typeface="Arial"/>
            </a:endParaRPr>
          </a:p>
        </p:txBody>
      </p:sp>
      <p:sp>
        <p:nvSpPr>
          <p:cNvPr id="5" name="object 5"/>
          <p:cNvSpPr txBox="1"/>
          <p:nvPr/>
        </p:nvSpPr>
        <p:spPr>
          <a:xfrm>
            <a:off x="4220336" y="4638497"/>
            <a:ext cx="3658870" cy="194691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读取车轮图片</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获取图片像素值</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显示车轮图片</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显示车轮图片灰度值</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直方图均衡化</a:t>
            </a:r>
            <a:endParaRPr sz="1800">
              <a:latin typeface="宋体"/>
              <a:cs typeface="宋体"/>
            </a:endParaRPr>
          </a:p>
          <a:p>
            <a:pPr marL="12700">
              <a:lnSpc>
                <a:spcPct val="100000"/>
              </a:lnSpc>
            </a:pPr>
            <a:r>
              <a:rPr sz="1800" spc="5" dirty="0">
                <a:latin typeface="Arial"/>
                <a:cs typeface="Arial"/>
              </a:rPr>
              <a:t>%</a:t>
            </a:r>
            <a:r>
              <a:rPr sz="1800" spc="-5" dirty="0">
                <a:latin typeface="宋体"/>
                <a:cs typeface="宋体"/>
              </a:rPr>
              <a:t>显示直方图均衡化后的图片</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显示直方图均衡化后的图片灰度值</a:t>
            </a:r>
            <a:endParaRPr sz="1800">
              <a:latin typeface="宋体"/>
              <a:cs typeface="宋体"/>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93122"/>
            <a:ext cx="4116070" cy="1256665"/>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数字图像</a:t>
            </a:r>
            <a:r>
              <a:rPr sz="2800" b="1" spc="-5" dirty="0">
                <a:solidFill>
                  <a:srgbClr val="333399"/>
                </a:solidFill>
                <a:latin typeface="宋体"/>
                <a:cs typeface="宋体"/>
              </a:rPr>
              <a:t>信号处理</a:t>
            </a:r>
            <a:endParaRPr sz="2800">
              <a:latin typeface="宋体"/>
              <a:cs typeface="宋体"/>
            </a:endParaRPr>
          </a:p>
          <a:p>
            <a:pPr marL="12700">
              <a:lnSpc>
                <a:spcPts val="2150"/>
              </a:lnSpc>
              <a:spcBef>
                <a:spcPts val="790"/>
              </a:spcBef>
            </a:pPr>
            <a:r>
              <a:rPr sz="1800" dirty="0">
                <a:latin typeface="Arial"/>
                <a:cs typeface="Arial"/>
              </a:rPr>
              <a:t>%</a:t>
            </a:r>
            <a:r>
              <a:rPr sz="1800" dirty="0">
                <a:latin typeface="宋体"/>
                <a:cs typeface="宋体"/>
              </a:rPr>
              <a:t>通过傅里叶变换获取车轮图片频域信息</a:t>
            </a:r>
            <a:endParaRPr sz="1800">
              <a:latin typeface="宋体"/>
              <a:cs typeface="宋体"/>
            </a:endParaRPr>
          </a:p>
          <a:p>
            <a:pPr marL="12700">
              <a:lnSpc>
                <a:spcPts val="2150"/>
              </a:lnSpc>
            </a:pPr>
            <a:r>
              <a:rPr sz="1800" spc="-20" dirty="0">
                <a:latin typeface="Arial"/>
                <a:cs typeface="Arial"/>
              </a:rPr>
              <a:t>FTire </a:t>
            </a:r>
            <a:r>
              <a:rPr sz="1800" dirty="0">
                <a:latin typeface="Arial"/>
                <a:cs typeface="Arial"/>
              </a:rPr>
              <a:t>=</a:t>
            </a:r>
            <a:r>
              <a:rPr sz="1800" spc="20" dirty="0">
                <a:latin typeface="Arial"/>
                <a:cs typeface="Arial"/>
              </a:rPr>
              <a:t> </a:t>
            </a:r>
            <a:r>
              <a:rPr sz="1800" spc="-5" dirty="0">
                <a:latin typeface="Arial"/>
                <a:cs typeface="Arial"/>
              </a:rPr>
              <a:t>fft2(tire);</a:t>
            </a:r>
            <a:endParaRPr sz="1800">
              <a:latin typeface="Arial"/>
              <a:cs typeface="Arial"/>
            </a:endParaRPr>
          </a:p>
        </p:txBody>
      </p:sp>
      <p:sp>
        <p:nvSpPr>
          <p:cNvPr id="4" name="object 4"/>
          <p:cNvSpPr txBox="1"/>
          <p:nvPr/>
        </p:nvSpPr>
        <p:spPr>
          <a:xfrm>
            <a:off x="6049771" y="2227579"/>
            <a:ext cx="2367280" cy="57404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频域图像数据重排</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显示频域图像</a:t>
            </a:r>
            <a:r>
              <a:rPr sz="1800" spc="5" dirty="0">
                <a:latin typeface="宋体"/>
                <a:cs typeface="宋体"/>
              </a:rPr>
              <a:t>的</a:t>
            </a:r>
            <a:r>
              <a:rPr sz="1800" dirty="0">
                <a:latin typeface="Arial"/>
                <a:cs typeface="Arial"/>
              </a:rPr>
              <a:t>lo</a:t>
            </a:r>
            <a:r>
              <a:rPr sz="1800" spc="5" dirty="0">
                <a:latin typeface="Arial"/>
                <a:cs typeface="Arial"/>
              </a:rPr>
              <a:t>g</a:t>
            </a:r>
            <a:r>
              <a:rPr sz="1800" dirty="0">
                <a:latin typeface="宋体"/>
                <a:cs typeface="宋体"/>
              </a:rPr>
              <a:t>值</a:t>
            </a:r>
            <a:endParaRPr sz="1800">
              <a:latin typeface="宋体"/>
              <a:cs typeface="宋体"/>
            </a:endParaRPr>
          </a:p>
        </p:txBody>
      </p:sp>
      <p:sp>
        <p:nvSpPr>
          <p:cNvPr id="5" name="object 5"/>
          <p:cNvSpPr txBox="1"/>
          <p:nvPr/>
        </p:nvSpPr>
        <p:spPr>
          <a:xfrm>
            <a:off x="6049771" y="3324809"/>
            <a:ext cx="2367280" cy="57531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频域图像数据重排</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显示频域图像</a:t>
            </a:r>
            <a:r>
              <a:rPr sz="1800" spc="5" dirty="0">
                <a:latin typeface="宋体"/>
                <a:cs typeface="宋体"/>
              </a:rPr>
              <a:t>的</a:t>
            </a:r>
            <a:r>
              <a:rPr sz="1800" dirty="0">
                <a:latin typeface="Arial"/>
                <a:cs typeface="Arial"/>
              </a:rPr>
              <a:t>lo</a:t>
            </a:r>
            <a:r>
              <a:rPr sz="1800" spc="5" dirty="0">
                <a:latin typeface="Arial"/>
                <a:cs typeface="Arial"/>
              </a:rPr>
              <a:t>g</a:t>
            </a:r>
            <a:r>
              <a:rPr sz="1800" dirty="0">
                <a:latin typeface="宋体"/>
                <a:cs typeface="宋体"/>
              </a:rPr>
              <a:t>值</a:t>
            </a:r>
            <a:endParaRPr sz="1800">
              <a:latin typeface="宋体"/>
              <a:cs typeface="宋体"/>
            </a:endParaRPr>
          </a:p>
        </p:txBody>
      </p:sp>
      <p:sp>
        <p:nvSpPr>
          <p:cNvPr id="6" name="object 6"/>
          <p:cNvSpPr txBox="1"/>
          <p:nvPr/>
        </p:nvSpPr>
        <p:spPr>
          <a:xfrm>
            <a:off x="561543" y="2227579"/>
            <a:ext cx="5259070" cy="194373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FTire_fftshift </a:t>
            </a:r>
            <a:r>
              <a:rPr sz="1800" dirty="0">
                <a:latin typeface="Arial"/>
                <a:cs typeface="Arial"/>
              </a:rPr>
              <a:t>=</a:t>
            </a:r>
            <a:r>
              <a:rPr sz="1800" spc="-60" dirty="0">
                <a:latin typeface="Arial"/>
                <a:cs typeface="Arial"/>
              </a:rPr>
              <a:t> </a:t>
            </a:r>
            <a:r>
              <a:rPr sz="1800" spc="-5" dirty="0">
                <a:latin typeface="Arial"/>
                <a:cs typeface="Arial"/>
              </a:rPr>
              <a:t>fftshift(FTire);</a:t>
            </a:r>
            <a:endParaRPr sz="1800">
              <a:latin typeface="Arial"/>
              <a:cs typeface="Arial"/>
            </a:endParaRPr>
          </a:p>
          <a:p>
            <a:pPr marL="12700">
              <a:lnSpc>
                <a:spcPct val="100000"/>
              </a:lnSpc>
            </a:pPr>
            <a:r>
              <a:rPr sz="1800" dirty="0">
                <a:latin typeface="Arial"/>
                <a:cs typeface="Arial"/>
              </a:rPr>
              <a:t>figure, mesh(log(1 +</a:t>
            </a:r>
            <a:r>
              <a:rPr sz="1800" spc="-105" dirty="0">
                <a:latin typeface="Arial"/>
                <a:cs typeface="Arial"/>
              </a:rPr>
              <a:t> </a:t>
            </a:r>
            <a:r>
              <a:rPr sz="1800" spc="-5" dirty="0">
                <a:latin typeface="Arial"/>
                <a:cs typeface="Arial"/>
              </a:rPr>
              <a:t>abs(FTire_fftshift)))</a:t>
            </a:r>
            <a:endParaRPr sz="1800">
              <a:latin typeface="Arial"/>
              <a:cs typeface="Arial"/>
            </a:endParaRPr>
          </a:p>
          <a:p>
            <a:pPr marL="12700">
              <a:lnSpc>
                <a:spcPts val="2150"/>
              </a:lnSpc>
            </a:pPr>
            <a:r>
              <a:rPr sz="1800" spc="5" dirty="0">
                <a:latin typeface="Arial"/>
                <a:cs typeface="Arial"/>
              </a:rPr>
              <a:t>%</a:t>
            </a:r>
            <a:r>
              <a:rPr sz="1800" spc="-5" dirty="0">
                <a:latin typeface="宋体"/>
                <a:cs typeface="宋体"/>
              </a:rPr>
              <a:t>通过傅里叶变换获取直方图均衡化后图片频域信息</a:t>
            </a:r>
            <a:endParaRPr sz="1800">
              <a:latin typeface="宋体"/>
              <a:cs typeface="宋体"/>
            </a:endParaRPr>
          </a:p>
          <a:p>
            <a:pPr marL="12700">
              <a:lnSpc>
                <a:spcPts val="2150"/>
              </a:lnSpc>
            </a:pPr>
            <a:r>
              <a:rPr sz="1800" spc="-5" dirty="0">
                <a:latin typeface="Arial"/>
                <a:cs typeface="Arial"/>
              </a:rPr>
              <a:t>FTire_histeq </a:t>
            </a:r>
            <a:r>
              <a:rPr sz="1800" dirty="0">
                <a:latin typeface="Arial"/>
                <a:cs typeface="Arial"/>
              </a:rPr>
              <a:t>=</a:t>
            </a:r>
            <a:r>
              <a:rPr sz="1800" spc="-60" dirty="0">
                <a:latin typeface="Arial"/>
                <a:cs typeface="Arial"/>
              </a:rPr>
              <a:t> </a:t>
            </a:r>
            <a:r>
              <a:rPr sz="1800" dirty="0">
                <a:latin typeface="Arial"/>
                <a:cs typeface="Arial"/>
              </a:rPr>
              <a:t>fft2(tire_histeq);</a:t>
            </a:r>
            <a:endParaRPr sz="1800">
              <a:latin typeface="Arial"/>
              <a:cs typeface="Arial"/>
            </a:endParaRPr>
          </a:p>
          <a:p>
            <a:pPr marL="12700" marR="464820">
              <a:lnSpc>
                <a:spcPct val="99500"/>
              </a:lnSpc>
              <a:spcBef>
                <a:spcPts val="35"/>
              </a:spcBef>
            </a:pPr>
            <a:r>
              <a:rPr sz="1800" spc="-10" dirty="0">
                <a:latin typeface="Arial"/>
                <a:cs typeface="Arial"/>
              </a:rPr>
              <a:t>FTire_histeq_fftshift </a:t>
            </a:r>
            <a:r>
              <a:rPr sz="1800" dirty="0">
                <a:latin typeface="Arial"/>
                <a:cs typeface="Arial"/>
              </a:rPr>
              <a:t>= </a:t>
            </a:r>
            <a:r>
              <a:rPr sz="1800" spc="-5" dirty="0">
                <a:latin typeface="Arial"/>
                <a:cs typeface="Arial"/>
              </a:rPr>
              <a:t>fftshift(FTire_histeq);  </a:t>
            </a:r>
            <a:r>
              <a:rPr sz="1800" dirty="0">
                <a:latin typeface="Arial"/>
                <a:cs typeface="Arial"/>
              </a:rPr>
              <a:t>figure, mesh(log(1 +</a:t>
            </a:r>
            <a:r>
              <a:rPr sz="1800" spc="-85" dirty="0">
                <a:latin typeface="Arial"/>
                <a:cs typeface="Arial"/>
              </a:rPr>
              <a:t> </a:t>
            </a:r>
            <a:r>
              <a:rPr sz="1800" spc="-5" dirty="0">
                <a:latin typeface="Arial"/>
                <a:cs typeface="Arial"/>
              </a:rPr>
              <a:t>abs(FTire_histeq_fftshift)))  imwrite(tire_histeq,'tire_histeq.tif');</a:t>
            </a:r>
            <a:endParaRPr sz="1800">
              <a:latin typeface="Arial"/>
              <a:cs typeface="Arial"/>
            </a:endParaRPr>
          </a:p>
        </p:txBody>
      </p:sp>
      <p:sp>
        <p:nvSpPr>
          <p:cNvPr id="7" name="object 7"/>
          <p:cNvSpPr txBox="1"/>
          <p:nvPr/>
        </p:nvSpPr>
        <p:spPr>
          <a:xfrm>
            <a:off x="529844" y="4310253"/>
            <a:ext cx="8148955" cy="1946275"/>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a:cs typeface="宋体"/>
              </a:rPr>
              <a:t>上述程序运行后，车轮原始图片如</a:t>
            </a:r>
            <a:r>
              <a:rPr sz="1800" spc="10" dirty="0">
                <a:latin typeface="宋体"/>
                <a:cs typeface="宋体"/>
              </a:rPr>
              <a:t>图</a:t>
            </a:r>
            <a:r>
              <a:rPr sz="1800" dirty="0">
                <a:latin typeface="Arial"/>
                <a:cs typeface="Arial"/>
              </a:rPr>
              <a:t>10.6</a:t>
            </a:r>
            <a:r>
              <a:rPr sz="1800" dirty="0">
                <a:latin typeface="宋体"/>
                <a:cs typeface="宋体"/>
              </a:rPr>
              <a:t>所示，直方图均衡化后的车轮图片如图</a:t>
            </a:r>
            <a:endParaRPr sz="1800">
              <a:latin typeface="宋体"/>
              <a:cs typeface="宋体"/>
            </a:endParaRPr>
          </a:p>
          <a:p>
            <a:pPr marL="12700" marR="5080">
              <a:lnSpc>
                <a:spcPct val="100000"/>
              </a:lnSpc>
            </a:pPr>
            <a:r>
              <a:rPr sz="1800" dirty="0">
                <a:latin typeface="Arial"/>
                <a:cs typeface="Arial"/>
              </a:rPr>
              <a:t>10.7</a:t>
            </a:r>
            <a:r>
              <a:rPr sz="1800" dirty="0">
                <a:latin typeface="宋体"/>
                <a:cs typeface="宋体"/>
              </a:rPr>
              <a:t>所示，可以看出直方图均衡化后能够清晰观察到车轮的细节特征；车轮原始 图片点阵像素的灰度值如</a:t>
            </a:r>
            <a:r>
              <a:rPr sz="1800" spc="5" dirty="0">
                <a:latin typeface="宋体"/>
                <a:cs typeface="宋体"/>
              </a:rPr>
              <a:t>图</a:t>
            </a:r>
            <a:r>
              <a:rPr sz="1800" dirty="0">
                <a:latin typeface="Arial"/>
                <a:cs typeface="Arial"/>
              </a:rPr>
              <a:t>10.8</a:t>
            </a:r>
            <a:r>
              <a:rPr sz="1800" dirty="0">
                <a:latin typeface="宋体"/>
                <a:cs typeface="宋体"/>
              </a:rPr>
              <a:t>所示，直方图均衡化后车轮图片点阵像素的灰度 值如图</a:t>
            </a:r>
            <a:r>
              <a:rPr sz="1800" dirty="0">
                <a:latin typeface="Arial"/>
                <a:cs typeface="Arial"/>
              </a:rPr>
              <a:t>10.9</a:t>
            </a:r>
            <a:r>
              <a:rPr sz="1800" dirty="0">
                <a:latin typeface="宋体"/>
                <a:cs typeface="宋体"/>
              </a:rPr>
              <a:t>所示，可以看出直方图均衡化后图片中部有明显的圆形像素分布，这 </a:t>
            </a:r>
            <a:r>
              <a:rPr sz="1800" spc="-5" dirty="0">
                <a:latin typeface="宋体"/>
                <a:cs typeface="宋体"/>
              </a:rPr>
              <a:t>些圆形像素是高亮度值的车轮轮毂；车轮原始图片的频域信息如</a:t>
            </a:r>
            <a:r>
              <a:rPr sz="1800" spc="10" dirty="0">
                <a:latin typeface="宋体"/>
                <a:cs typeface="宋体"/>
              </a:rPr>
              <a:t>图</a:t>
            </a:r>
            <a:r>
              <a:rPr sz="1800" dirty="0">
                <a:latin typeface="Arial"/>
                <a:cs typeface="Arial"/>
              </a:rPr>
              <a:t>10.10</a:t>
            </a:r>
            <a:r>
              <a:rPr sz="1800" dirty="0">
                <a:latin typeface="宋体"/>
                <a:cs typeface="宋体"/>
              </a:rPr>
              <a:t>所示，直 方图均衡化后车轮图片的频域信息如</a:t>
            </a:r>
            <a:r>
              <a:rPr sz="1800" spc="10" dirty="0">
                <a:latin typeface="宋体"/>
                <a:cs typeface="宋体"/>
              </a:rPr>
              <a:t>图</a:t>
            </a:r>
            <a:r>
              <a:rPr sz="1800" spc="-25" dirty="0">
                <a:latin typeface="Arial"/>
                <a:cs typeface="Arial"/>
              </a:rPr>
              <a:t>10.11</a:t>
            </a:r>
            <a:r>
              <a:rPr sz="1800" dirty="0">
                <a:latin typeface="宋体"/>
                <a:cs typeface="宋体"/>
              </a:rPr>
              <a:t>所示，可以看出直方图均衡化后图像 的频率波动较小。</a:t>
            </a:r>
            <a:endParaRPr sz="1800">
              <a:latin typeface="宋体"/>
              <a:cs typeface="宋体"/>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5875">
              <a:lnSpc>
                <a:spcPct val="100000"/>
              </a:lnSpc>
              <a:spcBef>
                <a:spcPts val="100"/>
              </a:spcBef>
            </a:pPr>
            <a:r>
              <a:rPr dirty="0">
                <a:latin typeface="Arial"/>
                <a:cs typeface="Arial"/>
              </a:rPr>
              <a:t>MATLAB</a:t>
            </a:r>
            <a:r>
              <a:rPr spc="-5" dirty="0"/>
              <a:t>在数字信号处理中的应用</a:t>
            </a:r>
          </a:p>
        </p:txBody>
      </p:sp>
      <p:sp>
        <p:nvSpPr>
          <p:cNvPr id="3" name="object 3"/>
          <p:cNvSpPr txBox="1"/>
          <p:nvPr/>
        </p:nvSpPr>
        <p:spPr>
          <a:xfrm>
            <a:off x="563067" y="1076655"/>
            <a:ext cx="2892425" cy="454025"/>
          </a:xfrm>
          <a:prstGeom prst="rect">
            <a:avLst/>
          </a:prstGeom>
        </p:spPr>
        <p:txBody>
          <a:bodyPr vert="horz" wrap="square" lIns="0" tIns="13970" rIns="0" bIns="0" rtlCol="0">
            <a:spAutoFit/>
          </a:bodyPr>
          <a:lstStyle/>
          <a:p>
            <a:pPr marL="12700">
              <a:lnSpc>
                <a:spcPct val="100000"/>
              </a:lnSpc>
              <a:spcBef>
                <a:spcPts val="110"/>
              </a:spcBef>
            </a:pPr>
            <a:r>
              <a:rPr sz="2800" b="1" spc="15" dirty="0">
                <a:solidFill>
                  <a:srgbClr val="333399"/>
                </a:solidFill>
                <a:latin typeface="宋体"/>
                <a:cs typeface="宋体"/>
              </a:rPr>
              <a:t>数字图像</a:t>
            </a:r>
            <a:r>
              <a:rPr sz="2800" b="1" spc="-5" dirty="0">
                <a:solidFill>
                  <a:srgbClr val="333399"/>
                </a:solidFill>
                <a:latin typeface="宋体"/>
                <a:cs typeface="宋体"/>
              </a:rPr>
              <a:t>信号处理</a:t>
            </a:r>
            <a:endParaRPr sz="2800">
              <a:latin typeface="宋体"/>
              <a:cs typeface="宋体"/>
            </a:endParaRPr>
          </a:p>
        </p:txBody>
      </p:sp>
      <p:sp>
        <p:nvSpPr>
          <p:cNvPr id="4" name="object 4"/>
          <p:cNvSpPr/>
          <p:nvPr/>
        </p:nvSpPr>
        <p:spPr>
          <a:xfrm>
            <a:off x="115823" y="1627632"/>
            <a:ext cx="2944368" cy="260299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5823" y="4270247"/>
            <a:ext cx="2944368" cy="258775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179064" y="1792223"/>
            <a:ext cx="2831591" cy="214274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179064" y="4581144"/>
            <a:ext cx="2831591" cy="213969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135623" y="1792223"/>
            <a:ext cx="2953512" cy="214274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135623" y="4568952"/>
            <a:ext cx="2953512" cy="2154936"/>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3067" y="1201038"/>
            <a:ext cx="4702810" cy="453390"/>
          </a:xfrm>
          <a:prstGeom prst="rect">
            <a:avLst/>
          </a:prstGeom>
        </p:spPr>
        <p:txBody>
          <a:bodyPr vert="horz" wrap="square" lIns="0" tIns="13335" rIns="0" bIns="0" rtlCol="0">
            <a:spAutoFit/>
          </a:bodyPr>
          <a:lstStyle/>
          <a:p>
            <a:pPr marL="12700">
              <a:lnSpc>
                <a:spcPct val="100000"/>
              </a:lnSpc>
              <a:spcBef>
                <a:spcPts val="105"/>
              </a:spcBef>
            </a:pPr>
            <a:r>
              <a:rPr sz="2800" b="1" spc="-40" dirty="0">
                <a:solidFill>
                  <a:srgbClr val="333399"/>
                </a:solidFill>
                <a:latin typeface="Times New Roman"/>
                <a:cs typeface="Times New Roman"/>
              </a:rPr>
              <a:t>MATLAB</a:t>
            </a:r>
            <a:r>
              <a:rPr sz="2800" b="1" spc="-20" dirty="0">
                <a:solidFill>
                  <a:srgbClr val="333399"/>
                </a:solidFill>
                <a:latin typeface="Times New Roman"/>
                <a:cs typeface="Times New Roman"/>
              </a:rPr>
              <a:t> </a:t>
            </a:r>
            <a:r>
              <a:rPr sz="2800" b="1" dirty="0">
                <a:solidFill>
                  <a:srgbClr val="333399"/>
                </a:solidFill>
                <a:latin typeface="Times New Roman"/>
                <a:cs typeface="Times New Roman"/>
              </a:rPr>
              <a:t>/</a:t>
            </a:r>
            <a:r>
              <a:rPr sz="2800" b="1" spc="-45" dirty="0">
                <a:solidFill>
                  <a:srgbClr val="333399"/>
                </a:solidFill>
                <a:latin typeface="Times New Roman"/>
                <a:cs typeface="Times New Roman"/>
              </a:rPr>
              <a:t> </a:t>
            </a:r>
            <a:r>
              <a:rPr sz="2800" b="1" dirty="0">
                <a:solidFill>
                  <a:srgbClr val="333399"/>
                </a:solidFill>
                <a:latin typeface="Times New Roman"/>
                <a:cs typeface="Times New Roman"/>
              </a:rPr>
              <a:t>OpenCV</a:t>
            </a:r>
            <a:r>
              <a:rPr sz="2800" b="1" spc="-50" dirty="0">
                <a:solidFill>
                  <a:srgbClr val="333399"/>
                </a:solidFill>
                <a:latin typeface="Times New Roman"/>
                <a:cs typeface="Times New Roman"/>
              </a:rPr>
              <a:t> </a:t>
            </a:r>
            <a:r>
              <a:rPr sz="2800" b="1" spc="15" dirty="0">
                <a:solidFill>
                  <a:srgbClr val="333399"/>
                </a:solidFill>
                <a:latin typeface="宋体"/>
                <a:cs typeface="宋体"/>
              </a:rPr>
              <a:t>机器视觉</a:t>
            </a:r>
            <a:endParaRPr sz="2800">
              <a:latin typeface="宋体"/>
              <a:cs typeface="宋体"/>
            </a:endParaRPr>
          </a:p>
        </p:txBody>
      </p:sp>
      <p:sp>
        <p:nvSpPr>
          <p:cNvPr id="4" name="object 4"/>
          <p:cNvSpPr/>
          <p:nvPr/>
        </p:nvSpPr>
        <p:spPr>
          <a:xfrm>
            <a:off x="323088" y="2377439"/>
            <a:ext cx="4572000" cy="34290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28590" y="2421712"/>
            <a:ext cx="3453129" cy="2769235"/>
          </a:xfrm>
          <a:prstGeom prst="rect">
            <a:avLst/>
          </a:prstGeom>
        </p:spPr>
        <p:txBody>
          <a:bodyPr vert="horz" wrap="square" lIns="0" tIns="12065" rIns="0" bIns="0" rtlCol="0">
            <a:spAutoFit/>
          </a:bodyPr>
          <a:lstStyle/>
          <a:p>
            <a:pPr marL="299085" indent="-286385">
              <a:lnSpc>
                <a:spcPct val="100000"/>
              </a:lnSpc>
              <a:spcBef>
                <a:spcPts val="95"/>
              </a:spcBef>
              <a:buFont typeface="Wingdings"/>
              <a:buChar char="⚫"/>
              <a:tabLst>
                <a:tab pos="299720" algn="l"/>
              </a:tabLst>
            </a:pPr>
            <a:r>
              <a:rPr sz="2000" b="1" spc="-5" dirty="0">
                <a:latin typeface="Times New Roman"/>
                <a:cs typeface="Times New Roman"/>
              </a:rPr>
              <a:t>OpenCV</a:t>
            </a:r>
            <a:r>
              <a:rPr sz="2000" b="1" spc="-25" dirty="0">
                <a:latin typeface="Times New Roman"/>
                <a:cs typeface="Times New Roman"/>
              </a:rPr>
              <a:t> </a:t>
            </a:r>
            <a:r>
              <a:rPr sz="2000" b="1" spc="-15" dirty="0">
                <a:latin typeface="微软雅黑"/>
                <a:cs typeface="微软雅黑"/>
              </a:rPr>
              <a:t>计算机视觉库</a:t>
            </a:r>
            <a:endParaRPr sz="2000">
              <a:latin typeface="微软雅黑"/>
              <a:cs typeface="微软雅黑"/>
            </a:endParaRPr>
          </a:p>
          <a:p>
            <a:pPr>
              <a:lnSpc>
                <a:spcPct val="100000"/>
              </a:lnSpc>
              <a:spcBef>
                <a:spcPts val="45"/>
              </a:spcBef>
              <a:buFont typeface="Wingdings"/>
              <a:buChar char="⚫"/>
            </a:pPr>
            <a:endParaRPr sz="2050">
              <a:latin typeface="Times New Roman"/>
              <a:cs typeface="Times New Roman"/>
            </a:endParaRPr>
          </a:p>
          <a:p>
            <a:pPr marL="299085" indent="-286385">
              <a:lnSpc>
                <a:spcPct val="100000"/>
              </a:lnSpc>
              <a:buFont typeface="Wingdings"/>
              <a:buChar char="⚫"/>
              <a:tabLst>
                <a:tab pos="299720" algn="l"/>
              </a:tabLst>
            </a:pPr>
            <a:r>
              <a:rPr sz="2000" b="1" spc="-10" dirty="0">
                <a:latin typeface="微软雅黑"/>
                <a:cs typeface="微软雅黑"/>
              </a:rPr>
              <a:t>开源</a:t>
            </a:r>
            <a:endParaRPr sz="2000">
              <a:latin typeface="微软雅黑"/>
              <a:cs typeface="微软雅黑"/>
            </a:endParaRPr>
          </a:p>
          <a:p>
            <a:pPr>
              <a:lnSpc>
                <a:spcPct val="100000"/>
              </a:lnSpc>
              <a:spcBef>
                <a:spcPts val="40"/>
              </a:spcBef>
              <a:buFont typeface="Wingdings"/>
              <a:buChar char="⚫"/>
            </a:pPr>
            <a:endParaRPr sz="2050">
              <a:latin typeface="Times New Roman"/>
              <a:cs typeface="Times New Roman"/>
            </a:endParaRPr>
          </a:p>
          <a:p>
            <a:pPr marL="299085" indent="-286385">
              <a:lnSpc>
                <a:spcPct val="100000"/>
              </a:lnSpc>
              <a:spcBef>
                <a:spcPts val="5"/>
              </a:spcBef>
              <a:buFont typeface="Wingdings"/>
              <a:buChar char="⚫"/>
              <a:tabLst>
                <a:tab pos="299720" algn="l"/>
              </a:tabLst>
            </a:pPr>
            <a:r>
              <a:rPr sz="2000" b="1" spc="-10" dirty="0">
                <a:latin typeface="微软雅黑"/>
                <a:cs typeface="微软雅黑"/>
              </a:rPr>
              <a:t>跨平台</a:t>
            </a:r>
            <a:endParaRPr sz="2000">
              <a:latin typeface="微软雅黑"/>
              <a:cs typeface="微软雅黑"/>
            </a:endParaRPr>
          </a:p>
          <a:p>
            <a:pPr>
              <a:lnSpc>
                <a:spcPct val="100000"/>
              </a:lnSpc>
              <a:spcBef>
                <a:spcPts val="40"/>
              </a:spcBef>
              <a:buFont typeface="Wingdings"/>
              <a:buChar char="⚫"/>
            </a:pPr>
            <a:endParaRPr sz="2050">
              <a:latin typeface="Times New Roman"/>
              <a:cs typeface="Times New Roman"/>
            </a:endParaRPr>
          </a:p>
          <a:p>
            <a:pPr marL="299085" indent="-286385">
              <a:lnSpc>
                <a:spcPct val="100000"/>
              </a:lnSpc>
              <a:spcBef>
                <a:spcPts val="5"/>
              </a:spcBef>
              <a:buFont typeface="Wingdings"/>
              <a:buChar char="⚫"/>
              <a:tabLst>
                <a:tab pos="299720" algn="l"/>
              </a:tabLst>
            </a:pPr>
            <a:r>
              <a:rPr sz="2000" b="1" spc="-10" dirty="0">
                <a:latin typeface="微软雅黑"/>
                <a:cs typeface="微软雅黑"/>
              </a:rPr>
              <a:t>自制桌面式机械臂</a:t>
            </a:r>
            <a:r>
              <a:rPr sz="2000" b="1" spc="60" dirty="0">
                <a:latin typeface="微软雅黑"/>
                <a:cs typeface="微软雅黑"/>
              </a:rPr>
              <a:t> </a:t>
            </a:r>
            <a:r>
              <a:rPr sz="2000" b="1" dirty="0">
                <a:latin typeface="Times New Roman"/>
                <a:cs typeface="Times New Roman"/>
              </a:rPr>
              <a:t>ABB</a:t>
            </a:r>
            <a:r>
              <a:rPr sz="2000" b="1" spc="-10" dirty="0">
                <a:latin typeface="微软雅黑"/>
                <a:cs typeface="微软雅黑"/>
              </a:rPr>
              <a:t>构</a:t>
            </a:r>
            <a:r>
              <a:rPr sz="2000" b="1" spc="-1440" dirty="0">
                <a:latin typeface="微软雅黑"/>
                <a:cs typeface="微软雅黑"/>
              </a:rPr>
              <a:t>型</a:t>
            </a:r>
            <a:endParaRPr sz="2000">
              <a:latin typeface="微软雅黑"/>
              <a:cs typeface="微软雅黑"/>
            </a:endParaRPr>
          </a:p>
          <a:p>
            <a:pPr>
              <a:lnSpc>
                <a:spcPct val="100000"/>
              </a:lnSpc>
              <a:spcBef>
                <a:spcPts val="45"/>
              </a:spcBef>
              <a:buFont typeface="Wingdings"/>
              <a:buChar char="⚫"/>
            </a:pPr>
            <a:endParaRPr sz="2050">
              <a:latin typeface="Times New Roman"/>
              <a:cs typeface="Times New Roman"/>
            </a:endParaRPr>
          </a:p>
          <a:p>
            <a:pPr marL="299085" indent="-286385">
              <a:lnSpc>
                <a:spcPct val="100000"/>
              </a:lnSpc>
              <a:buFont typeface="Wingdings"/>
              <a:buChar char="⚫"/>
              <a:tabLst>
                <a:tab pos="299720" algn="l"/>
              </a:tabLst>
            </a:pPr>
            <a:r>
              <a:rPr sz="2000" b="1" spc="-10" dirty="0">
                <a:latin typeface="微软雅黑"/>
                <a:cs typeface="微软雅黑"/>
              </a:rPr>
              <a:t>低成本</a:t>
            </a:r>
            <a:endParaRPr sz="2000">
              <a:latin typeface="微软雅黑"/>
              <a:cs typeface="微软雅黑"/>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937717"/>
            <a:ext cx="7522845" cy="5148580"/>
          </a:xfrm>
          <a:prstGeom prst="rect">
            <a:avLst/>
          </a:prstGeom>
        </p:spPr>
        <p:txBody>
          <a:bodyPr vert="horz" wrap="square" lIns="0" tIns="226060" rIns="0" bIns="0" rtlCol="0">
            <a:spAutoFit/>
          </a:bodyPr>
          <a:lstStyle/>
          <a:p>
            <a:pPr marL="12700">
              <a:lnSpc>
                <a:spcPct val="100000"/>
              </a:lnSpc>
              <a:spcBef>
                <a:spcPts val="1780"/>
              </a:spcBef>
            </a:pPr>
            <a:r>
              <a:rPr sz="2800" b="1" spc="15" dirty="0">
                <a:solidFill>
                  <a:srgbClr val="333399"/>
                </a:solidFill>
                <a:latin typeface="宋体"/>
                <a:cs typeface="宋体"/>
              </a:rPr>
              <a:t>变量类型</a:t>
            </a:r>
            <a:r>
              <a:rPr sz="2800" b="1" spc="-5" dirty="0">
                <a:solidFill>
                  <a:srgbClr val="333399"/>
                </a:solidFill>
                <a:latin typeface="宋体"/>
                <a:cs typeface="宋体"/>
              </a:rPr>
              <a:t>、变量名</a:t>
            </a:r>
            <a:endParaRPr sz="2800">
              <a:latin typeface="宋体"/>
              <a:cs typeface="宋体"/>
            </a:endParaRPr>
          </a:p>
          <a:p>
            <a:pPr marL="12700">
              <a:lnSpc>
                <a:spcPct val="100000"/>
              </a:lnSpc>
              <a:spcBef>
                <a:spcPts val="1680"/>
              </a:spcBef>
            </a:pPr>
            <a:r>
              <a:rPr sz="2800" b="1" spc="20" dirty="0">
                <a:solidFill>
                  <a:srgbClr val="333399"/>
                </a:solidFill>
                <a:latin typeface="宋体"/>
                <a:cs typeface="宋体"/>
              </a:rPr>
              <a:t>保留字</a:t>
            </a:r>
            <a:r>
              <a:rPr sz="2800" b="1" dirty="0">
                <a:solidFill>
                  <a:srgbClr val="333399"/>
                </a:solidFill>
                <a:latin typeface="宋体"/>
                <a:cs typeface="宋体"/>
              </a:rPr>
              <a:t>（</a:t>
            </a:r>
            <a:r>
              <a:rPr sz="2800" b="1" dirty="0">
                <a:solidFill>
                  <a:srgbClr val="333399"/>
                </a:solidFill>
                <a:latin typeface="Times New Roman"/>
                <a:cs typeface="Times New Roman"/>
              </a:rPr>
              <a:t>ans</a:t>
            </a:r>
            <a:r>
              <a:rPr sz="2800" b="1" spc="-5" dirty="0">
                <a:solidFill>
                  <a:srgbClr val="333399"/>
                </a:solidFill>
                <a:latin typeface="宋体"/>
                <a:cs typeface="宋体"/>
              </a:rPr>
              <a:t>、</a:t>
            </a:r>
            <a:r>
              <a:rPr sz="2800" b="1" spc="-15" dirty="0">
                <a:solidFill>
                  <a:srgbClr val="333399"/>
                </a:solidFill>
                <a:latin typeface="Times New Roman"/>
                <a:cs typeface="Times New Roman"/>
              </a:rPr>
              <a:t>clc</a:t>
            </a:r>
            <a:r>
              <a:rPr sz="2800" b="1" spc="-5" dirty="0">
                <a:solidFill>
                  <a:srgbClr val="333399"/>
                </a:solidFill>
                <a:latin typeface="宋体"/>
                <a:cs typeface="宋体"/>
              </a:rPr>
              <a:t>、</a:t>
            </a:r>
            <a:r>
              <a:rPr sz="2800" b="1" spc="-5" dirty="0">
                <a:solidFill>
                  <a:srgbClr val="333399"/>
                </a:solidFill>
                <a:latin typeface="Times New Roman"/>
                <a:cs typeface="Times New Roman"/>
              </a:rPr>
              <a:t>clear</a:t>
            </a:r>
            <a:r>
              <a:rPr sz="2800" b="1" spc="-5" dirty="0">
                <a:solidFill>
                  <a:srgbClr val="333399"/>
                </a:solidFill>
                <a:latin typeface="宋体"/>
                <a:cs typeface="宋体"/>
              </a:rPr>
              <a:t>、</a:t>
            </a:r>
            <a:r>
              <a:rPr sz="2800" b="1" spc="-15" dirty="0">
                <a:solidFill>
                  <a:srgbClr val="333399"/>
                </a:solidFill>
                <a:latin typeface="Times New Roman"/>
                <a:cs typeface="Times New Roman"/>
              </a:rPr>
              <a:t>i</a:t>
            </a:r>
            <a:r>
              <a:rPr sz="2800" b="1" spc="-5" dirty="0">
                <a:solidFill>
                  <a:srgbClr val="333399"/>
                </a:solidFill>
                <a:latin typeface="宋体"/>
                <a:cs typeface="宋体"/>
              </a:rPr>
              <a:t>、</a:t>
            </a:r>
            <a:r>
              <a:rPr sz="2800" b="1" dirty="0">
                <a:solidFill>
                  <a:srgbClr val="333399"/>
                </a:solidFill>
                <a:latin typeface="Times New Roman"/>
                <a:cs typeface="Times New Roman"/>
              </a:rPr>
              <a:t>j</a:t>
            </a:r>
            <a:r>
              <a:rPr sz="2800" b="1" spc="20" dirty="0">
                <a:solidFill>
                  <a:srgbClr val="333399"/>
                </a:solidFill>
                <a:latin typeface="宋体"/>
                <a:cs typeface="宋体"/>
              </a:rPr>
              <a:t>、</a:t>
            </a:r>
            <a:r>
              <a:rPr sz="2800" b="1" spc="-10" dirty="0">
                <a:solidFill>
                  <a:srgbClr val="333399"/>
                </a:solidFill>
                <a:latin typeface="Times New Roman"/>
                <a:cs typeface="Times New Roman"/>
              </a:rPr>
              <a:t>rand</a:t>
            </a:r>
            <a:r>
              <a:rPr sz="2800" b="1" spc="20" dirty="0">
                <a:solidFill>
                  <a:srgbClr val="333399"/>
                </a:solidFill>
                <a:latin typeface="宋体"/>
                <a:cs typeface="宋体"/>
              </a:rPr>
              <a:t>、</a:t>
            </a:r>
            <a:r>
              <a:rPr sz="2800" b="1" spc="-10" dirty="0">
                <a:solidFill>
                  <a:srgbClr val="333399"/>
                </a:solidFill>
                <a:latin typeface="Times New Roman"/>
                <a:cs typeface="Times New Roman"/>
              </a:rPr>
              <a:t>if</a:t>
            </a:r>
            <a:r>
              <a:rPr sz="2800" b="1" spc="-5" dirty="0">
                <a:solidFill>
                  <a:srgbClr val="333399"/>
                </a:solidFill>
                <a:latin typeface="宋体"/>
                <a:cs typeface="宋体"/>
              </a:rPr>
              <a:t>等</a:t>
            </a:r>
            <a:r>
              <a:rPr sz="2800" b="1" spc="15" dirty="0">
                <a:solidFill>
                  <a:srgbClr val="333399"/>
                </a:solidFill>
                <a:latin typeface="宋体"/>
                <a:cs typeface="宋体"/>
              </a:rPr>
              <a:t>等</a:t>
            </a:r>
            <a:r>
              <a:rPr sz="2800" b="1" spc="-5" dirty="0">
                <a:solidFill>
                  <a:srgbClr val="333399"/>
                </a:solidFill>
                <a:latin typeface="宋体"/>
                <a:cs typeface="宋体"/>
              </a:rPr>
              <a:t>）</a:t>
            </a:r>
            <a:endParaRPr sz="2800">
              <a:latin typeface="宋体"/>
              <a:cs typeface="宋体"/>
            </a:endParaRPr>
          </a:p>
          <a:p>
            <a:pPr>
              <a:lnSpc>
                <a:spcPct val="100000"/>
              </a:lnSpc>
              <a:spcBef>
                <a:spcPts val="5"/>
              </a:spcBef>
            </a:pPr>
            <a:endParaRPr sz="2900">
              <a:latin typeface="Times New Roman"/>
              <a:cs typeface="Times New Roman"/>
            </a:endParaRPr>
          </a:p>
          <a:p>
            <a:pPr marL="12700">
              <a:lnSpc>
                <a:spcPct val="100000"/>
              </a:lnSpc>
            </a:pPr>
            <a:r>
              <a:rPr sz="2800" dirty="0">
                <a:latin typeface="Arial"/>
                <a:cs typeface="Arial"/>
              </a:rPr>
              <a:t>&gt;&gt;</a:t>
            </a:r>
            <a:r>
              <a:rPr sz="2800" spc="-15" dirty="0">
                <a:latin typeface="Arial"/>
                <a:cs typeface="Arial"/>
              </a:rPr>
              <a:t> </a:t>
            </a:r>
            <a:r>
              <a:rPr sz="2800" dirty="0">
                <a:latin typeface="Arial"/>
                <a:cs typeface="Arial"/>
              </a:rPr>
              <a:t>clear</a:t>
            </a:r>
            <a:endParaRPr sz="2800">
              <a:latin typeface="Arial"/>
              <a:cs typeface="Arial"/>
            </a:endParaRPr>
          </a:p>
          <a:p>
            <a:pPr marL="12700">
              <a:lnSpc>
                <a:spcPct val="100000"/>
              </a:lnSpc>
            </a:pPr>
            <a:r>
              <a:rPr sz="2800" dirty="0">
                <a:latin typeface="Arial"/>
                <a:cs typeface="Arial"/>
              </a:rPr>
              <a:t>&gt;&gt;</a:t>
            </a:r>
            <a:r>
              <a:rPr sz="2800" spc="-15" dirty="0">
                <a:latin typeface="Arial"/>
                <a:cs typeface="Arial"/>
              </a:rPr>
              <a:t> </a:t>
            </a:r>
            <a:r>
              <a:rPr sz="2800" dirty="0">
                <a:latin typeface="Arial"/>
                <a:cs typeface="Arial"/>
              </a:rPr>
              <a:t>a=(1+sqrt(5))/2</a:t>
            </a:r>
            <a:endParaRPr sz="2800">
              <a:latin typeface="Arial"/>
              <a:cs typeface="Arial"/>
            </a:endParaRPr>
          </a:p>
          <a:p>
            <a:pPr marL="12700">
              <a:lnSpc>
                <a:spcPct val="100000"/>
              </a:lnSpc>
            </a:pPr>
            <a:r>
              <a:rPr sz="2800" dirty="0">
                <a:latin typeface="Arial"/>
                <a:cs typeface="Arial"/>
              </a:rPr>
              <a:t>&gt;&gt;</a:t>
            </a:r>
            <a:r>
              <a:rPr sz="2800" spc="-5" dirty="0">
                <a:latin typeface="Arial"/>
                <a:cs typeface="Arial"/>
              </a:rPr>
              <a:t> </a:t>
            </a:r>
            <a:r>
              <a:rPr sz="2800" dirty="0">
                <a:latin typeface="Arial"/>
                <a:cs typeface="Arial"/>
              </a:rPr>
              <a:t>a=3+4i</a:t>
            </a:r>
            <a:endParaRPr sz="2800">
              <a:latin typeface="Arial"/>
              <a:cs typeface="Arial"/>
            </a:endParaRPr>
          </a:p>
          <a:p>
            <a:pPr marL="12700">
              <a:lnSpc>
                <a:spcPct val="100000"/>
              </a:lnSpc>
              <a:spcBef>
                <a:spcPts val="5"/>
              </a:spcBef>
            </a:pPr>
            <a:r>
              <a:rPr sz="2800" dirty="0">
                <a:latin typeface="Arial"/>
                <a:cs typeface="Arial"/>
              </a:rPr>
              <a:t>&gt;&gt;</a:t>
            </a:r>
            <a:r>
              <a:rPr sz="2800" spc="-15" dirty="0">
                <a:latin typeface="Arial"/>
                <a:cs typeface="Arial"/>
              </a:rPr>
              <a:t> </a:t>
            </a:r>
            <a:r>
              <a:rPr sz="2800" dirty="0">
                <a:latin typeface="Arial"/>
                <a:cs typeface="Arial"/>
              </a:rPr>
              <a:t>a=abs(3+4i)</a:t>
            </a:r>
            <a:endParaRPr sz="2800">
              <a:latin typeface="Arial"/>
              <a:cs typeface="Arial"/>
            </a:endParaRPr>
          </a:p>
          <a:p>
            <a:pPr marL="12700">
              <a:lnSpc>
                <a:spcPct val="100000"/>
              </a:lnSpc>
            </a:pPr>
            <a:r>
              <a:rPr sz="2800" dirty="0">
                <a:latin typeface="Arial"/>
                <a:cs typeface="Arial"/>
              </a:rPr>
              <a:t>&gt;&gt;</a:t>
            </a:r>
            <a:r>
              <a:rPr sz="2800" spc="-5" dirty="0">
                <a:latin typeface="Arial"/>
                <a:cs typeface="Arial"/>
              </a:rPr>
              <a:t> </a:t>
            </a:r>
            <a:r>
              <a:rPr sz="2800" spc="-10" dirty="0">
                <a:latin typeface="Arial"/>
                <a:cs typeface="Arial"/>
              </a:rPr>
              <a:t>a=a^2</a:t>
            </a:r>
            <a:endParaRPr sz="2800">
              <a:latin typeface="Arial"/>
              <a:cs typeface="Arial"/>
            </a:endParaRPr>
          </a:p>
          <a:p>
            <a:pPr marL="12700">
              <a:lnSpc>
                <a:spcPct val="100000"/>
              </a:lnSpc>
            </a:pPr>
            <a:r>
              <a:rPr sz="2800" dirty="0">
                <a:latin typeface="Arial"/>
                <a:cs typeface="Arial"/>
              </a:rPr>
              <a:t>&gt;&gt; </a:t>
            </a:r>
            <a:r>
              <a:rPr sz="2800" spc="-5" dirty="0">
                <a:latin typeface="Arial"/>
                <a:cs typeface="Arial"/>
              </a:rPr>
              <a:t>b='Hello </a:t>
            </a:r>
            <a:r>
              <a:rPr sz="2800" dirty="0">
                <a:latin typeface="Arial"/>
                <a:cs typeface="Arial"/>
              </a:rPr>
              <a:t>World'</a:t>
            </a:r>
            <a:endParaRPr sz="2800">
              <a:latin typeface="Arial"/>
              <a:cs typeface="Arial"/>
            </a:endParaRPr>
          </a:p>
          <a:p>
            <a:pPr>
              <a:lnSpc>
                <a:spcPct val="100000"/>
              </a:lnSpc>
              <a:spcBef>
                <a:spcPts val="55"/>
              </a:spcBef>
            </a:pPr>
            <a:endParaRPr sz="2900">
              <a:latin typeface="Times New Roman"/>
              <a:cs typeface="Times New Roman"/>
            </a:endParaRPr>
          </a:p>
          <a:p>
            <a:pPr marL="12700">
              <a:lnSpc>
                <a:spcPct val="100000"/>
              </a:lnSpc>
            </a:pPr>
            <a:r>
              <a:rPr sz="2800" b="1" spc="20" dirty="0">
                <a:solidFill>
                  <a:srgbClr val="333399"/>
                </a:solidFill>
                <a:latin typeface="宋体"/>
                <a:cs typeface="宋体"/>
              </a:rPr>
              <a:t>分号的作用</a:t>
            </a:r>
            <a:endParaRPr sz="2800">
              <a:latin typeface="宋体"/>
              <a:cs typeface="宋体"/>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5875">
              <a:lnSpc>
                <a:spcPct val="100000"/>
              </a:lnSpc>
              <a:spcBef>
                <a:spcPts val="100"/>
              </a:spcBef>
            </a:pPr>
            <a:r>
              <a:rPr dirty="0">
                <a:latin typeface="Arial"/>
                <a:cs typeface="Arial"/>
              </a:rPr>
              <a:t>MATLAB</a:t>
            </a:r>
            <a:r>
              <a:rPr spc="-5" dirty="0"/>
              <a:t>在数字信号处理中的应用</a:t>
            </a:r>
          </a:p>
        </p:txBody>
      </p:sp>
      <p:sp>
        <p:nvSpPr>
          <p:cNvPr id="3" name="object 3"/>
          <p:cNvSpPr txBox="1"/>
          <p:nvPr/>
        </p:nvSpPr>
        <p:spPr>
          <a:xfrm>
            <a:off x="563067" y="1201038"/>
            <a:ext cx="4702810" cy="453390"/>
          </a:xfrm>
          <a:prstGeom prst="rect">
            <a:avLst/>
          </a:prstGeom>
        </p:spPr>
        <p:txBody>
          <a:bodyPr vert="horz" wrap="square" lIns="0" tIns="13335" rIns="0" bIns="0" rtlCol="0">
            <a:spAutoFit/>
          </a:bodyPr>
          <a:lstStyle/>
          <a:p>
            <a:pPr marL="12700">
              <a:lnSpc>
                <a:spcPct val="100000"/>
              </a:lnSpc>
              <a:spcBef>
                <a:spcPts val="105"/>
              </a:spcBef>
            </a:pPr>
            <a:r>
              <a:rPr sz="2800" b="1" spc="-40" dirty="0">
                <a:solidFill>
                  <a:srgbClr val="333399"/>
                </a:solidFill>
                <a:latin typeface="Times New Roman"/>
                <a:cs typeface="Times New Roman"/>
              </a:rPr>
              <a:t>MATLAB</a:t>
            </a:r>
            <a:r>
              <a:rPr sz="2800" b="1" spc="-20" dirty="0">
                <a:solidFill>
                  <a:srgbClr val="333399"/>
                </a:solidFill>
                <a:latin typeface="Times New Roman"/>
                <a:cs typeface="Times New Roman"/>
              </a:rPr>
              <a:t> </a:t>
            </a:r>
            <a:r>
              <a:rPr sz="2800" b="1" dirty="0">
                <a:solidFill>
                  <a:srgbClr val="333399"/>
                </a:solidFill>
                <a:latin typeface="Times New Roman"/>
                <a:cs typeface="Times New Roman"/>
              </a:rPr>
              <a:t>/</a:t>
            </a:r>
            <a:r>
              <a:rPr sz="2800" b="1" spc="-45" dirty="0">
                <a:solidFill>
                  <a:srgbClr val="333399"/>
                </a:solidFill>
                <a:latin typeface="Times New Roman"/>
                <a:cs typeface="Times New Roman"/>
              </a:rPr>
              <a:t> </a:t>
            </a:r>
            <a:r>
              <a:rPr sz="2800" b="1" dirty="0">
                <a:solidFill>
                  <a:srgbClr val="333399"/>
                </a:solidFill>
                <a:latin typeface="Times New Roman"/>
                <a:cs typeface="Times New Roman"/>
              </a:rPr>
              <a:t>OpenCV</a:t>
            </a:r>
            <a:r>
              <a:rPr sz="2800" b="1" spc="-50" dirty="0">
                <a:solidFill>
                  <a:srgbClr val="333399"/>
                </a:solidFill>
                <a:latin typeface="Times New Roman"/>
                <a:cs typeface="Times New Roman"/>
              </a:rPr>
              <a:t> </a:t>
            </a:r>
            <a:r>
              <a:rPr sz="2800" b="1" spc="15" dirty="0">
                <a:solidFill>
                  <a:srgbClr val="333399"/>
                </a:solidFill>
                <a:latin typeface="宋体"/>
                <a:cs typeface="宋体"/>
              </a:rPr>
              <a:t>机器视觉</a:t>
            </a:r>
            <a:endParaRPr sz="2800">
              <a:latin typeface="宋体"/>
              <a:cs typeface="宋体"/>
            </a:endParaRPr>
          </a:p>
        </p:txBody>
      </p:sp>
      <p:sp>
        <p:nvSpPr>
          <p:cNvPr id="4" name="object 4"/>
          <p:cNvSpPr/>
          <p:nvPr/>
        </p:nvSpPr>
        <p:spPr>
          <a:xfrm>
            <a:off x="393191" y="1804416"/>
            <a:ext cx="2810256" cy="162458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93191" y="3544823"/>
            <a:ext cx="2810256" cy="17983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93191" y="5443728"/>
            <a:ext cx="2846832" cy="121005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779520" y="2340864"/>
            <a:ext cx="2520696" cy="185928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443471" y="2340864"/>
            <a:ext cx="2459735" cy="185928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779520" y="4443984"/>
            <a:ext cx="2520696" cy="1929383"/>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6443471" y="4443984"/>
            <a:ext cx="2459735" cy="1938527"/>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3067" y="1076655"/>
            <a:ext cx="6841490" cy="454025"/>
          </a:xfrm>
          <a:prstGeom prst="rect">
            <a:avLst/>
          </a:prstGeom>
        </p:spPr>
        <p:txBody>
          <a:bodyPr vert="horz" wrap="square" lIns="0" tIns="13970" rIns="0" bIns="0" rtlCol="0">
            <a:spAutoFit/>
          </a:bodyPr>
          <a:lstStyle/>
          <a:p>
            <a:pPr marL="12700">
              <a:lnSpc>
                <a:spcPct val="100000"/>
              </a:lnSpc>
              <a:spcBef>
                <a:spcPts val="110"/>
              </a:spcBef>
            </a:pPr>
            <a:r>
              <a:rPr sz="2800" b="1" spc="-40" dirty="0">
                <a:solidFill>
                  <a:srgbClr val="333399"/>
                </a:solidFill>
                <a:latin typeface="Times New Roman"/>
                <a:cs typeface="Times New Roman"/>
              </a:rPr>
              <a:t>MATLAB</a:t>
            </a:r>
            <a:r>
              <a:rPr sz="2800" b="1" spc="-20" dirty="0">
                <a:solidFill>
                  <a:srgbClr val="333399"/>
                </a:solidFill>
                <a:latin typeface="Times New Roman"/>
                <a:cs typeface="Times New Roman"/>
              </a:rPr>
              <a:t> </a:t>
            </a:r>
            <a:r>
              <a:rPr sz="2800" b="1" dirty="0">
                <a:solidFill>
                  <a:srgbClr val="333399"/>
                </a:solidFill>
                <a:latin typeface="Times New Roman"/>
                <a:cs typeface="Times New Roman"/>
              </a:rPr>
              <a:t>/</a:t>
            </a:r>
            <a:r>
              <a:rPr sz="2800" b="1" spc="-25" dirty="0">
                <a:solidFill>
                  <a:srgbClr val="333399"/>
                </a:solidFill>
                <a:latin typeface="Times New Roman"/>
                <a:cs typeface="Times New Roman"/>
              </a:rPr>
              <a:t> </a:t>
            </a:r>
            <a:r>
              <a:rPr sz="2800" b="1" dirty="0">
                <a:solidFill>
                  <a:srgbClr val="333399"/>
                </a:solidFill>
                <a:latin typeface="Times New Roman"/>
                <a:cs typeface="Times New Roman"/>
              </a:rPr>
              <a:t>OpenCV</a:t>
            </a:r>
            <a:r>
              <a:rPr sz="2800" b="1" spc="-35" dirty="0">
                <a:solidFill>
                  <a:srgbClr val="333399"/>
                </a:solidFill>
                <a:latin typeface="Times New Roman"/>
                <a:cs typeface="Times New Roman"/>
              </a:rPr>
              <a:t> </a:t>
            </a:r>
            <a:r>
              <a:rPr sz="2800" b="1" spc="10" dirty="0">
                <a:solidFill>
                  <a:srgbClr val="333399"/>
                </a:solidFill>
                <a:latin typeface="宋体"/>
                <a:cs typeface="宋体"/>
              </a:rPr>
              <a:t>机器视</a:t>
            </a:r>
            <a:r>
              <a:rPr sz="2800" b="1" spc="-5" dirty="0">
                <a:solidFill>
                  <a:srgbClr val="333399"/>
                </a:solidFill>
                <a:latin typeface="宋体"/>
                <a:cs typeface="宋体"/>
              </a:rPr>
              <a:t>觉</a:t>
            </a:r>
            <a:r>
              <a:rPr sz="2800" b="1" spc="10" dirty="0">
                <a:solidFill>
                  <a:srgbClr val="333399"/>
                </a:solidFill>
                <a:latin typeface="宋体"/>
                <a:cs typeface="宋体"/>
              </a:rPr>
              <a:t>（</a:t>
            </a:r>
            <a:r>
              <a:rPr sz="2800" b="1" spc="-5" dirty="0">
                <a:solidFill>
                  <a:srgbClr val="333399"/>
                </a:solidFill>
                <a:latin typeface="宋体"/>
                <a:cs typeface="宋体"/>
              </a:rPr>
              <a:t>双目视</a:t>
            </a:r>
            <a:r>
              <a:rPr sz="2800" b="1" spc="-15" dirty="0">
                <a:solidFill>
                  <a:srgbClr val="333399"/>
                </a:solidFill>
                <a:latin typeface="宋体"/>
                <a:cs typeface="宋体"/>
              </a:rPr>
              <a:t>觉</a:t>
            </a:r>
            <a:r>
              <a:rPr sz="2800" b="1" spc="-5" dirty="0">
                <a:solidFill>
                  <a:srgbClr val="333399"/>
                </a:solidFill>
                <a:latin typeface="宋体"/>
                <a:cs typeface="宋体"/>
              </a:rPr>
              <a:t>）</a:t>
            </a:r>
            <a:endParaRPr sz="2800">
              <a:latin typeface="宋体"/>
              <a:cs typeface="宋体"/>
            </a:endParaRPr>
          </a:p>
        </p:txBody>
      </p:sp>
      <p:sp>
        <p:nvSpPr>
          <p:cNvPr id="4" name="object 4"/>
          <p:cNvSpPr/>
          <p:nvPr/>
        </p:nvSpPr>
        <p:spPr>
          <a:xfrm>
            <a:off x="323088" y="1758695"/>
            <a:ext cx="2014727" cy="296875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557272" y="1758695"/>
            <a:ext cx="2636520" cy="296875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398008" y="1758695"/>
            <a:ext cx="3471672" cy="204520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398008" y="4133088"/>
            <a:ext cx="3471672" cy="237439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755635" y="4006596"/>
            <a:ext cx="1295400" cy="2664460"/>
          </a:xfrm>
          <a:custGeom>
            <a:avLst/>
            <a:gdLst/>
            <a:ahLst/>
            <a:cxnLst/>
            <a:rect l="l" t="t" r="r" b="b"/>
            <a:pathLst>
              <a:path w="1295400" h="2664459">
                <a:moveTo>
                  <a:pt x="0" y="1331975"/>
                </a:moveTo>
                <a:lnTo>
                  <a:pt x="704" y="1269277"/>
                </a:lnTo>
                <a:lnTo>
                  <a:pt x="2798" y="1207324"/>
                </a:lnTo>
                <a:lnTo>
                  <a:pt x="6250" y="1146181"/>
                </a:lnTo>
                <a:lnTo>
                  <a:pt x="11029" y="1085912"/>
                </a:lnTo>
                <a:lnTo>
                  <a:pt x="17103" y="1026580"/>
                </a:lnTo>
                <a:lnTo>
                  <a:pt x="24443" y="968250"/>
                </a:lnTo>
                <a:lnTo>
                  <a:pt x="33015" y="910986"/>
                </a:lnTo>
                <a:lnTo>
                  <a:pt x="42791" y="854851"/>
                </a:lnTo>
                <a:lnTo>
                  <a:pt x="53738" y="799910"/>
                </a:lnTo>
                <a:lnTo>
                  <a:pt x="65825" y="746226"/>
                </a:lnTo>
                <a:lnTo>
                  <a:pt x="79021" y="693864"/>
                </a:lnTo>
                <a:lnTo>
                  <a:pt x="93296" y="642888"/>
                </a:lnTo>
                <a:lnTo>
                  <a:pt x="108618" y="593361"/>
                </a:lnTo>
                <a:lnTo>
                  <a:pt x="124955" y="545348"/>
                </a:lnTo>
                <a:lnTo>
                  <a:pt x="142278" y="498912"/>
                </a:lnTo>
                <a:lnTo>
                  <a:pt x="160555" y="454117"/>
                </a:lnTo>
                <a:lnTo>
                  <a:pt x="179754" y="411028"/>
                </a:lnTo>
                <a:lnTo>
                  <a:pt x="199845" y="369709"/>
                </a:lnTo>
                <a:lnTo>
                  <a:pt x="220797" y="330223"/>
                </a:lnTo>
                <a:lnTo>
                  <a:pt x="242578" y="292634"/>
                </a:lnTo>
                <a:lnTo>
                  <a:pt x="265157" y="257007"/>
                </a:lnTo>
                <a:lnTo>
                  <a:pt x="288504" y="223405"/>
                </a:lnTo>
                <a:lnTo>
                  <a:pt x="312587" y="191892"/>
                </a:lnTo>
                <a:lnTo>
                  <a:pt x="337376" y="162533"/>
                </a:lnTo>
                <a:lnTo>
                  <a:pt x="388944" y="110530"/>
                </a:lnTo>
                <a:lnTo>
                  <a:pt x="442959" y="67909"/>
                </a:lnTo>
                <a:lnTo>
                  <a:pt x="499174" y="35180"/>
                </a:lnTo>
                <a:lnTo>
                  <a:pt x="557339" y="12857"/>
                </a:lnTo>
                <a:lnTo>
                  <a:pt x="617206" y="1449"/>
                </a:lnTo>
                <a:lnTo>
                  <a:pt x="647700" y="0"/>
                </a:lnTo>
                <a:lnTo>
                  <a:pt x="678193" y="1449"/>
                </a:lnTo>
                <a:lnTo>
                  <a:pt x="738060" y="12857"/>
                </a:lnTo>
                <a:lnTo>
                  <a:pt x="796225" y="35180"/>
                </a:lnTo>
                <a:lnTo>
                  <a:pt x="852440" y="67909"/>
                </a:lnTo>
                <a:lnTo>
                  <a:pt x="906455" y="110530"/>
                </a:lnTo>
                <a:lnTo>
                  <a:pt x="958023" y="162533"/>
                </a:lnTo>
                <a:lnTo>
                  <a:pt x="982812" y="191892"/>
                </a:lnTo>
                <a:lnTo>
                  <a:pt x="1006895" y="223405"/>
                </a:lnTo>
                <a:lnTo>
                  <a:pt x="1030242" y="257007"/>
                </a:lnTo>
                <a:lnTo>
                  <a:pt x="1052821" y="292634"/>
                </a:lnTo>
                <a:lnTo>
                  <a:pt x="1074602" y="330223"/>
                </a:lnTo>
                <a:lnTo>
                  <a:pt x="1095554" y="369709"/>
                </a:lnTo>
                <a:lnTo>
                  <a:pt x="1115645" y="411028"/>
                </a:lnTo>
                <a:lnTo>
                  <a:pt x="1134844" y="454117"/>
                </a:lnTo>
                <a:lnTo>
                  <a:pt x="1153121" y="498912"/>
                </a:lnTo>
                <a:lnTo>
                  <a:pt x="1170444" y="545348"/>
                </a:lnTo>
                <a:lnTo>
                  <a:pt x="1186781" y="593361"/>
                </a:lnTo>
                <a:lnTo>
                  <a:pt x="1202103" y="642888"/>
                </a:lnTo>
                <a:lnTo>
                  <a:pt x="1216378" y="693864"/>
                </a:lnTo>
                <a:lnTo>
                  <a:pt x="1229574" y="746226"/>
                </a:lnTo>
                <a:lnTo>
                  <a:pt x="1241661" y="799910"/>
                </a:lnTo>
                <a:lnTo>
                  <a:pt x="1252608" y="854851"/>
                </a:lnTo>
                <a:lnTo>
                  <a:pt x="1262384" y="910986"/>
                </a:lnTo>
                <a:lnTo>
                  <a:pt x="1270956" y="968250"/>
                </a:lnTo>
                <a:lnTo>
                  <a:pt x="1278296" y="1026580"/>
                </a:lnTo>
                <a:lnTo>
                  <a:pt x="1284370" y="1085912"/>
                </a:lnTo>
                <a:lnTo>
                  <a:pt x="1289149" y="1146181"/>
                </a:lnTo>
                <a:lnTo>
                  <a:pt x="1292601" y="1207324"/>
                </a:lnTo>
                <a:lnTo>
                  <a:pt x="1294695" y="1269277"/>
                </a:lnTo>
                <a:lnTo>
                  <a:pt x="1295400" y="1331975"/>
                </a:lnTo>
                <a:lnTo>
                  <a:pt x="1294695" y="1394678"/>
                </a:lnTo>
                <a:lnTo>
                  <a:pt x="1292601" y="1456635"/>
                </a:lnTo>
                <a:lnTo>
                  <a:pt x="1289149" y="1517781"/>
                </a:lnTo>
                <a:lnTo>
                  <a:pt x="1284370" y="1578053"/>
                </a:lnTo>
                <a:lnTo>
                  <a:pt x="1278296" y="1637387"/>
                </a:lnTo>
                <a:lnTo>
                  <a:pt x="1270956" y="1695719"/>
                </a:lnTo>
                <a:lnTo>
                  <a:pt x="1262384" y="1752985"/>
                </a:lnTo>
                <a:lnTo>
                  <a:pt x="1252608" y="1809121"/>
                </a:lnTo>
                <a:lnTo>
                  <a:pt x="1241661" y="1864063"/>
                </a:lnTo>
                <a:lnTo>
                  <a:pt x="1229574" y="1917747"/>
                </a:lnTo>
                <a:lnTo>
                  <a:pt x="1216378" y="1970109"/>
                </a:lnTo>
                <a:lnTo>
                  <a:pt x="1202103" y="2021086"/>
                </a:lnTo>
                <a:lnTo>
                  <a:pt x="1186781" y="2070612"/>
                </a:lnTo>
                <a:lnTo>
                  <a:pt x="1170444" y="2118625"/>
                </a:lnTo>
                <a:lnTo>
                  <a:pt x="1153121" y="2165061"/>
                </a:lnTo>
                <a:lnTo>
                  <a:pt x="1134844" y="2209854"/>
                </a:lnTo>
                <a:lnTo>
                  <a:pt x="1115645" y="2252942"/>
                </a:lnTo>
                <a:lnTo>
                  <a:pt x="1095554" y="2294261"/>
                </a:lnTo>
                <a:lnTo>
                  <a:pt x="1074602" y="2333745"/>
                </a:lnTo>
                <a:lnTo>
                  <a:pt x="1052821" y="2371333"/>
                </a:lnTo>
                <a:lnTo>
                  <a:pt x="1030242" y="2406959"/>
                </a:lnTo>
                <a:lnTo>
                  <a:pt x="1006895" y="2440559"/>
                </a:lnTo>
                <a:lnTo>
                  <a:pt x="982812" y="2472070"/>
                </a:lnTo>
                <a:lnTo>
                  <a:pt x="958023" y="2501428"/>
                </a:lnTo>
                <a:lnTo>
                  <a:pt x="906455" y="2553428"/>
                </a:lnTo>
                <a:lnTo>
                  <a:pt x="852440" y="2596047"/>
                </a:lnTo>
                <a:lnTo>
                  <a:pt x="796225" y="2628773"/>
                </a:lnTo>
                <a:lnTo>
                  <a:pt x="738060" y="2651095"/>
                </a:lnTo>
                <a:lnTo>
                  <a:pt x="678193" y="2662502"/>
                </a:lnTo>
                <a:lnTo>
                  <a:pt x="647700" y="2663952"/>
                </a:lnTo>
                <a:lnTo>
                  <a:pt x="617206" y="2662502"/>
                </a:lnTo>
                <a:lnTo>
                  <a:pt x="557339" y="2651095"/>
                </a:lnTo>
                <a:lnTo>
                  <a:pt x="499174" y="2628773"/>
                </a:lnTo>
                <a:lnTo>
                  <a:pt x="442959" y="2596047"/>
                </a:lnTo>
                <a:lnTo>
                  <a:pt x="388944" y="2553428"/>
                </a:lnTo>
                <a:lnTo>
                  <a:pt x="337376" y="2501428"/>
                </a:lnTo>
                <a:lnTo>
                  <a:pt x="312587" y="2472070"/>
                </a:lnTo>
                <a:lnTo>
                  <a:pt x="288504" y="2440559"/>
                </a:lnTo>
                <a:lnTo>
                  <a:pt x="265157" y="2406959"/>
                </a:lnTo>
                <a:lnTo>
                  <a:pt x="242578" y="2371333"/>
                </a:lnTo>
                <a:lnTo>
                  <a:pt x="220797" y="2333745"/>
                </a:lnTo>
                <a:lnTo>
                  <a:pt x="199845" y="2294261"/>
                </a:lnTo>
                <a:lnTo>
                  <a:pt x="179754" y="2252942"/>
                </a:lnTo>
                <a:lnTo>
                  <a:pt x="160555" y="2209854"/>
                </a:lnTo>
                <a:lnTo>
                  <a:pt x="142278" y="2165061"/>
                </a:lnTo>
                <a:lnTo>
                  <a:pt x="124955" y="2118625"/>
                </a:lnTo>
                <a:lnTo>
                  <a:pt x="108618" y="2070612"/>
                </a:lnTo>
                <a:lnTo>
                  <a:pt x="93296" y="2021086"/>
                </a:lnTo>
                <a:lnTo>
                  <a:pt x="79021" y="1970109"/>
                </a:lnTo>
                <a:lnTo>
                  <a:pt x="65825" y="1917747"/>
                </a:lnTo>
                <a:lnTo>
                  <a:pt x="53738" y="1864063"/>
                </a:lnTo>
                <a:lnTo>
                  <a:pt x="42791" y="1809121"/>
                </a:lnTo>
                <a:lnTo>
                  <a:pt x="33015" y="1752985"/>
                </a:lnTo>
                <a:lnTo>
                  <a:pt x="24443" y="1695719"/>
                </a:lnTo>
                <a:lnTo>
                  <a:pt x="17103" y="1637387"/>
                </a:lnTo>
                <a:lnTo>
                  <a:pt x="11029" y="1578053"/>
                </a:lnTo>
                <a:lnTo>
                  <a:pt x="6250" y="1517781"/>
                </a:lnTo>
                <a:lnTo>
                  <a:pt x="2798" y="1456635"/>
                </a:lnTo>
                <a:lnTo>
                  <a:pt x="704" y="1394678"/>
                </a:lnTo>
                <a:lnTo>
                  <a:pt x="0" y="1331975"/>
                </a:lnTo>
                <a:close/>
              </a:path>
            </a:pathLst>
          </a:custGeom>
          <a:ln w="27432">
            <a:solidFill>
              <a:srgbClr val="FF0000"/>
            </a:solidFill>
            <a:prstDash val="lgDash"/>
          </a:ln>
        </p:spPr>
        <p:txBody>
          <a:bodyPr wrap="square" lIns="0" tIns="0" rIns="0" bIns="0" rtlCol="0"/>
          <a:lstStyle/>
          <a:p>
            <a:endParaRPr/>
          </a:p>
        </p:txBody>
      </p:sp>
      <p:sp>
        <p:nvSpPr>
          <p:cNvPr id="9" name="object 9"/>
          <p:cNvSpPr txBox="1"/>
          <p:nvPr/>
        </p:nvSpPr>
        <p:spPr>
          <a:xfrm>
            <a:off x="386892" y="5183581"/>
            <a:ext cx="2848610" cy="939800"/>
          </a:xfrm>
          <a:prstGeom prst="rect">
            <a:avLst/>
          </a:prstGeom>
        </p:spPr>
        <p:txBody>
          <a:bodyPr vert="horz" wrap="square" lIns="0" tIns="12065" rIns="0" bIns="0" rtlCol="0">
            <a:spAutoFit/>
          </a:bodyPr>
          <a:lstStyle/>
          <a:p>
            <a:pPr marL="12700">
              <a:lnSpc>
                <a:spcPct val="100000"/>
              </a:lnSpc>
              <a:spcBef>
                <a:spcPts val="95"/>
              </a:spcBef>
            </a:pPr>
            <a:r>
              <a:rPr sz="2000" spc="975" dirty="0">
                <a:latin typeface="Wingdings"/>
                <a:cs typeface="Wingdings"/>
              </a:rPr>
              <a:t>⚫</a:t>
            </a:r>
            <a:r>
              <a:rPr sz="2000" spc="215" dirty="0">
                <a:latin typeface="Times New Roman"/>
                <a:cs typeface="Times New Roman"/>
              </a:rPr>
              <a:t> </a:t>
            </a:r>
            <a:r>
              <a:rPr sz="2000" b="1" spc="-10" dirty="0">
                <a:latin typeface="微软雅黑"/>
                <a:cs typeface="微软雅黑"/>
              </a:rPr>
              <a:t>自制</a:t>
            </a:r>
            <a:r>
              <a:rPr sz="2000" b="1" spc="-20" dirty="0">
                <a:latin typeface="微软雅黑"/>
                <a:cs typeface="微软雅黑"/>
              </a:rPr>
              <a:t>双</a:t>
            </a:r>
            <a:r>
              <a:rPr sz="2000" b="1" spc="5" dirty="0">
                <a:latin typeface="微软雅黑"/>
                <a:cs typeface="微软雅黑"/>
              </a:rPr>
              <a:t>目</a:t>
            </a:r>
            <a:r>
              <a:rPr sz="2000" b="1" spc="-10" dirty="0">
                <a:latin typeface="微软雅黑"/>
                <a:cs typeface="微软雅黑"/>
              </a:rPr>
              <a:t>视觉</a:t>
            </a:r>
            <a:r>
              <a:rPr sz="2000" b="1" dirty="0">
                <a:latin typeface="微软雅黑"/>
                <a:cs typeface="微软雅黑"/>
              </a:rPr>
              <a:t>实</a:t>
            </a:r>
            <a:r>
              <a:rPr sz="2000" b="1" spc="-10" dirty="0">
                <a:latin typeface="微软雅黑"/>
                <a:cs typeface="微软雅黑"/>
              </a:rPr>
              <a:t>验装</a:t>
            </a:r>
            <a:r>
              <a:rPr sz="2000" b="1" spc="-1440" dirty="0">
                <a:latin typeface="微软雅黑"/>
                <a:cs typeface="微软雅黑"/>
              </a:rPr>
              <a:t>置</a:t>
            </a:r>
            <a:endParaRPr sz="2000">
              <a:latin typeface="微软雅黑"/>
              <a:cs typeface="微软雅黑"/>
            </a:endParaRPr>
          </a:p>
          <a:p>
            <a:pPr>
              <a:lnSpc>
                <a:spcPct val="100000"/>
              </a:lnSpc>
              <a:spcBef>
                <a:spcPts val="40"/>
              </a:spcBef>
            </a:pPr>
            <a:endParaRPr sz="2050">
              <a:latin typeface="Times New Roman"/>
              <a:cs typeface="Times New Roman"/>
            </a:endParaRPr>
          </a:p>
          <a:p>
            <a:pPr marL="12700">
              <a:lnSpc>
                <a:spcPct val="100000"/>
              </a:lnSpc>
              <a:spcBef>
                <a:spcPts val="5"/>
              </a:spcBef>
            </a:pPr>
            <a:r>
              <a:rPr sz="2000" spc="975" dirty="0">
                <a:latin typeface="Wingdings"/>
                <a:cs typeface="Wingdings"/>
              </a:rPr>
              <a:t>⚫</a:t>
            </a:r>
            <a:r>
              <a:rPr sz="2000" spc="245" dirty="0">
                <a:latin typeface="Times New Roman"/>
                <a:cs typeface="Times New Roman"/>
              </a:rPr>
              <a:t> </a:t>
            </a:r>
            <a:r>
              <a:rPr sz="2000" b="1" spc="-15" dirty="0">
                <a:latin typeface="微软雅黑"/>
                <a:cs typeface="微软雅黑"/>
              </a:rPr>
              <a:t>精度</a:t>
            </a:r>
            <a:r>
              <a:rPr sz="2000" b="1" spc="-5" dirty="0">
                <a:latin typeface="微软雅黑"/>
                <a:cs typeface="微软雅黑"/>
              </a:rPr>
              <a:t>：±0.5mm</a:t>
            </a:r>
            <a:r>
              <a:rPr sz="2000" b="1" spc="-15" dirty="0">
                <a:latin typeface="微软雅黑"/>
                <a:cs typeface="微软雅黑"/>
              </a:rPr>
              <a:t> </a:t>
            </a:r>
            <a:r>
              <a:rPr sz="2000" b="1" spc="-5" dirty="0">
                <a:latin typeface="微软雅黑"/>
                <a:cs typeface="微软雅黑"/>
              </a:rPr>
              <a:t>/</a:t>
            </a:r>
            <a:r>
              <a:rPr sz="2000" b="1" spc="-15" dirty="0">
                <a:latin typeface="微软雅黑"/>
                <a:cs typeface="微软雅黑"/>
              </a:rPr>
              <a:t> </a:t>
            </a:r>
            <a:r>
              <a:rPr sz="2000" b="1" spc="-635" dirty="0">
                <a:latin typeface="微软雅黑"/>
                <a:cs typeface="微软雅黑"/>
              </a:rPr>
              <a:t>5m</a:t>
            </a:r>
            <a:endParaRPr sz="2000">
              <a:latin typeface="微软雅黑"/>
              <a:cs typeface="微软雅黑"/>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5875">
              <a:lnSpc>
                <a:spcPct val="100000"/>
              </a:lnSpc>
              <a:spcBef>
                <a:spcPts val="100"/>
              </a:spcBef>
            </a:pPr>
            <a:r>
              <a:rPr dirty="0">
                <a:latin typeface="Arial"/>
                <a:cs typeface="Arial"/>
              </a:rPr>
              <a:t>MATLAB</a:t>
            </a:r>
            <a:r>
              <a:rPr spc="-5" dirty="0"/>
              <a:t>在数字信号处理中的应用</a:t>
            </a:r>
          </a:p>
        </p:txBody>
      </p:sp>
      <p:sp>
        <p:nvSpPr>
          <p:cNvPr id="3" name="object 3"/>
          <p:cNvSpPr txBox="1"/>
          <p:nvPr/>
        </p:nvSpPr>
        <p:spPr>
          <a:xfrm>
            <a:off x="563067" y="1076655"/>
            <a:ext cx="6841490" cy="454025"/>
          </a:xfrm>
          <a:prstGeom prst="rect">
            <a:avLst/>
          </a:prstGeom>
        </p:spPr>
        <p:txBody>
          <a:bodyPr vert="horz" wrap="square" lIns="0" tIns="13970" rIns="0" bIns="0" rtlCol="0">
            <a:spAutoFit/>
          </a:bodyPr>
          <a:lstStyle/>
          <a:p>
            <a:pPr marL="12700">
              <a:lnSpc>
                <a:spcPct val="100000"/>
              </a:lnSpc>
              <a:spcBef>
                <a:spcPts val="110"/>
              </a:spcBef>
            </a:pPr>
            <a:r>
              <a:rPr sz="2800" b="1" spc="-40" dirty="0">
                <a:solidFill>
                  <a:srgbClr val="333399"/>
                </a:solidFill>
                <a:latin typeface="Times New Roman"/>
                <a:cs typeface="Times New Roman"/>
              </a:rPr>
              <a:t>MATLAB</a:t>
            </a:r>
            <a:r>
              <a:rPr sz="2800" b="1" spc="-20" dirty="0">
                <a:solidFill>
                  <a:srgbClr val="333399"/>
                </a:solidFill>
                <a:latin typeface="Times New Roman"/>
                <a:cs typeface="Times New Roman"/>
              </a:rPr>
              <a:t> </a:t>
            </a:r>
            <a:r>
              <a:rPr sz="2800" b="1" dirty="0">
                <a:solidFill>
                  <a:srgbClr val="333399"/>
                </a:solidFill>
                <a:latin typeface="Times New Roman"/>
                <a:cs typeface="Times New Roman"/>
              </a:rPr>
              <a:t>/</a:t>
            </a:r>
            <a:r>
              <a:rPr sz="2800" b="1" spc="-25" dirty="0">
                <a:solidFill>
                  <a:srgbClr val="333399"/>
                </a:solidFill>
                <a:latin typeface="Times New Roman"/>
                <a:cs typeface="Times New Roman"/>
              </a:rPr>
              <a:t> </a:t>
            </a:r>
            <a:r>
              <a:rPr sz="2800" b="1" dirty="0">
                <a:solidFill>
                  <a:srgbClr val="333399"/>
                </a:solidFill>
                <a:latin typeface="Times New Roman"/>
                <a:cs typeface="Times New Roman"/>
              </a:rPr>
              <a:t>OpenCV</a:t>
            </a:r>
            <a:r>
              <a:rPr sz="2800" b="1" spc="-35" dirty="0">
                <a:solidFill>
                  <a:srgbClr val="333399"/>
                </a:solidFill>
                <a:latin typeface="Times New Roman"/>
                <a:cs typeface="Times New Roman"/>
              </a:rPr>
              <a:t> </a:t>
            </a:r>
            <a:r>
              <a:rPr sz="2800" b="1" spc="10" dirty="0">
                <a:solidFill>
                  <a:srgbClr val="333399"/>
                </a:solidFill>
                <a:latin typeface="宋体"/>
                <a:cs typeface="宋体"/>
              </a:rPr>
              <a:t>机器视</a:t>
            </a:r>
            <a:r>
              <a:rPr sz="2800" b="1" spc="-5" dirty="0">
                <a:solidFill>
                  <a:srgbClr val="333399"/>
                </a:solidFill>
                <a:latin typeface="宋体"/>
                <a:cs typeface="宋体"/>
              </a:rPr>
              <a:t>觉</a:t>
            </a:r>
            <a:r>
              <a:rPr sz="2800" b="1" spc="10" dirty="0">
                <a:solidFill>
                  <a:srgbClr val="333399"/>
                </a:solidFill>
                <a:latin typeface="宋体"/>
                <a:cs typeface="宋体"/>
              </a:rPr>
              <a:t>（</a:t>
            </a:r>
            <a:r>
              <a:rPr sz="2800" b="1" spc="-5" dirty="0">
                <a:solidFill>
                  <a:srgbClr val="333399"/>
                </a:solidFill>
                <a:latin typeface="宋体"/>
                <a:cs typeface="宋体"/>
              </a:rPr>
              <a:t>双目视</a:t>
            </a:r>
            <a:r>
              <a:rPr sz="2800" b="1" spc="-15" dirty="0">
                <a:solidFill>
                  <a:srgbClr val="333399"/>
                </a:solidFill>
                <a:latin typeface="宋体"/>
                <a:cs typeface="宋体"/>
              </a:rPr>
              <a:t>觉</a:t>
            </a:r>
            <a:r>
              <a:rPr sz="2800" b="1" spc="-5" dirty="0">
                <a:solidFill>
                  <a:srgbClr val="333399"/>
                </a:solidFill>
                <a:latin typeface="宋体"/>
                <a:cs typeface="宋体"/>
              </a:rPr>
              <a:t>）</a:t>
            </a:r>
            <a:endParaRPr sz="2800">
              <a:latin typeface="宋体"/>
              <a:cs typeface="宋体"/>
            </a:endParaRPr>
          </a:p>
        </p:txBody>
      </p:sp>
      <p:sp>
        <p:nvSpPr>
          <p:cNvPr id="4" name="object 4"/>
          <p:cNvSpPr/>
          <p:nvPr/>
        </p:nvSpPr>
        <p:spPr>
          <a:xfrm>
            <a:off x="484631" y="5157215"/>
            <a:ext cx="4736592" cy="153314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84631" y="1743455"/>
            <a:ext cx="4736592" cy="334060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434584" y="1743455"/>
            <a:ext cx="3450336" cy="223723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434584" y="4230623"/>
            <a:ext cx="3450336" cy="2459736"/>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5875">
              <a:lnSpc>
                <a:spcPct val="100000"/>
              </a:lnSpc>
              <a:spcBef>
                <a:spcPts val="100"/>
              </a:spcBef>
            </a:pPr>
            <a:r>
              <a:rPr dirty="0">
                <a:latin typeface="Arial"/>
                <a:cs typeface="Arial"/>
              </a:rPr>
              <a:t>MATLAB</a:t>
            </a:r>
            <a:r>
              <a:rPr spc="-5" dirty="0"/>
              <a:t>在数字信号处理中的应用</a:t>
            </a:r>
          </a:p>
        </p:txBody>
      </p:sp>
      <p:sp>
        <p:nvSpPr>
          <p:cNvPr id="3" name="object 3"/>
          <p:cNvSpPr txBox="1"/>
          <p:nvPr/>
        </p:nvSpPr>
        <p:spPr>
          <a:xfrm>
            <a:off x="563067" y="1076655"/>
            <a:ext cx="6841490" cy="454025"/>
          </a:xfrm>
          <a:prstGeom prst="rect">
            <a:avLst/>
          </a:prstGeom>
        </p:spPr>
        <p:txBody>
          <a:bodyPr vert="horz" wrap="square" lIns="0" tIns="13970" rIns="0" bIns="0" rtlCol="0">
            <a:spAutoFit/>
          </a:bodyPr>
          <a:lstStyle/>
          <a:p>
            <a:pPr marL="12700">
              <a:lnSpc>
                <a:spcPct val="100000"/>
              </a:lnSpc>
              <a:spcBef>
                <a:spcPts val="110"/>
              </a:spcBef>
            </a:pPr>
            <a:r>
              <a:rPr sz="2800" b="1" spc="-40" dirty="0">
                <a:solidFill>
                  <a:srgbClr val="333399"/>
                </a:solidFill>
                <a:latin typeface="Times New Roman"/>
                <a:cs typeface="Times New Roman"/>
              </a:rPr>
              <a:t>MATLAB</a:t>
            </a:r>
            <a:r>
              <a:rPr sz="2800" b="1" spc="-20" dirty="0">
                <a:solidFill>
                  <a:srgbClr val="333399"/>
                </a:solidFill>
                <a:latin typeface="Times New Roman"/>
                <a:cs typeface="Times New Roman"/>
              </a:rPr>
              <a:t> </a:t>
            </a:r>
            <a:r>
              <a:rPr sz="2800" b="1" dirty="0">
                <a:solidFill>
                  <a:srgbClr val="333399"/>
                </a:solidFill>
                <a:latin typeface="Times New Roman"/>
                <a:cs typeface="Times New Roman"/>
              </a:rPr>
              <a:t>/</a:t>
            </a:r>
            <a:r>
              <a:rPr sz="2800" b="1" spc="-25" dirty="0">
                <a:solidFill>
                  <a:srgbClr val="333399"/>
                </a:solidFill>
                <a:latin typeface="Times New Roman"/>
                <a:cs typeface="Times New Roman"/>
              </a:rPr>
              <a:t> </a:t>
            </a:r>
            <a:r>
              <a:rPr sz="2800" b="1" dirty="0">
                <a:solidFill>
                  <a:srgbClr val="333399"/>
                </a:solidFill>
                <a:latin typeface="Times New Roman"/>
                <a:cs typeface="Times New Roman"/>
              </a:rPr>
              <a:t>OpenCV</a:t>
            </a:r>
            <a:r>
              <a:rPr sz="2800" b="1" spc="-35" dirty="0">
                <a:solidFill>
                  <a:srgbClr val="333399"/>
                </a:solidFill>
                <a:latin typeface="Times New Roman"/>
                <a:cs typeface="Times New Roman"/>
              </a:rPr>
              <a:t> </a:t>
            </a:r>
            <a:r>
              <a:rPr sz="2800" b="1" spc="10" dirty="0">
                <a:solidFill>
                  <a:srgbClr val="333399"/>
                </a:solidFill>
                <a:latin typeface="宋体"/>
                <a:cs typeface="宋体"/>
              </a:rPr>
              <a:t>机器视</a:t>
            </a:r>
            <a:r>
              <a:rPr sz="2800" b="1" spc="-5" dirty="0">
                <a:solidFill>
                  <a:srgbClr val="333399"/>
                </a:solidFill>
                <a:latin typeface="宋体"/>
                <a:cs typeface="宋体"/>
              </a:rPr>
              <a:t>觉</a:t>
            </a:r>
            <a:r>
              <a:rPr sz="2800" b="1" spc="10" dirty="0">
                <a:solidFill>
                  <a:srgbClr val="333399"/>
                </a:solidFill>
                <a:latin typeface="宋体"/>
                <a:cs typeface="宋体"/>
              </a:rPr>
              <a:t>（</a:t>
            </a:r>
            <a:r>
              <a:rPr sz="2800" b="1" spc="-5" dirty="0">
                <a:solidFill>
                  <a:srgbClr val="333399"/>
                </a:solidFill>
                <a:latin typeface="宋体"/>
                <a:cs typeface="宋体"/>
              </a:rPr>
              <a:t>双目视</a:t>
            </a:r>
            <a:r>
              <a:rPr sz="2800" b="1" spc="-15" dirty="0">
                <a:solidFill>
                  <a:srgbClr val="333399"/>
                </a:solidFill>
                <a:latin typeface="宋体"/>
                <a:cs typeface="宋体"/>
              </a:rPr>
              <a:t>觉</a:t>
            </a:r>
            <a:r>
              <a:rPr sz="2800" b="1" spc="-5" dirty="0">
                <a:solidFill>
                  <a:srgbClr val="333399"/>
                </a:solidFill>
                <a:latin typeface="宋体"/>
                <a:cs typeface="宋体"/>
              </a:rPr>
              <a:t>）</a:t>
            </a:r>
            <a:endParaRPr sz="2800">
              <a:latin typeface="宋体"/>
              <a:cs typeface="宋体"/>
            </a:endParaRPr>
          </a:p>
        </p:txBody>
      </p:sp>
      <p:sp>
        <p:nvSpPr>
          <p:cNvPr id="4" name="object 4"/>
          <p:cNvSpPr/>
          <p:nvPr/>
        </p:nvSpPr>
        <p:spPr>
          <a:xfrm>
            <a:off x="576072" y="1575816"/>
            <a:ext cx="3834384" cy="250240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76072" y="4282438"/>
            <a:ext cx="3834384" cy="249631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751832" y="1575816"/>
            <a:ext cx="3922775" cy="250240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51832" y="4282440"/>
            <a:ext cx="3922775" cy="243230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1076655"/>
            <a:ext cx="8011159" cy="5574030"/>
          </a:xfrm>
          <a:prstGeom prst="rect">
            <a:avLst/>
          </a:prstGeom>
        </p:spPr>
        <p:txBody>
          <a:bodyPr vert="horz" wrap="square" lIns="0" tIns="13970" rIns="0" bIns="0" rtlCol="0">
            <a:spAutoFit/>
          </a:bodyPr>
          <a:lstStyle/>
          <a:p>
            <a:pPr marL="12700">
              <a:lnSpc>
                <a:spcPct val="100000"/>
              </a:lnSpc>
              <a:spcBef>
                <a:spcPts val="110"/>
              </a:spcBef>
            </a:pPr>
            <a:r>
              <a:rPr sz="2800" b="1" spc="-5" dirty="0">
                <a:solidFill>
                  <a:srgbClr val="333399"/>
                </a:solidFill>
                <a:latin typeface="宋体"/>
                <a:cs typeface="宋体"/>
              </a:rPr>
              <a:t>数</a:t>
            </a:r>
            <a:r>
              <a:rPr sz="2800" b="1" spc="15" dirty="0">
                <a:solidFill>
                  <a:srgbClr val="333399"/>
                </a:solidFill>
                <a:latin typeface="宋体"/>
                <a:cs typeface="宋体"/>
              </a:rPr>
              <a:t>组</a:t>
            </a:r>
            <a:r>
              <a:rPr sz="2800" b="1" spc="-5" dirty="0">
                <a:solidFill>
                  <a:srgbClr val="333399"/>
                </a:solidFill>
                <a:latin typeface="宋体"/>
                <a:cs typeface="宋体"/>
              </a:rPr>
              <a:t>（</a:t>
            </a:r>
            <a:r>
              <a:rPr sz="2800" b="1" spc="-5" dirty="0">
                <a:solidFill>
                  <a:srgbClr val="333399"/>
                </a:solidFill>
                <a:latin typeface="Times New Roman"/>
                <a:cs typeface="Times New Roman"/>
              </a:rPr>
              <a:t>Array</a:t>
            </a:r>
            <a:r>
              <a:rPr sz="2800" b="1" spc="-5" dirty="0">
                <a:solidFill>
                  <a:srgbClr val="333399"/>
                </a:solidFill>
                <a:latin typeface="宋体"/>
                <a:cs typeface="宋体"/>
              </a:rPr>
              <a:t>）、矩阵（</a:t>
            </a:r>
            <a:r>
              <a:rPr sz="2800" b="1" spc="-5" dirty="0">
                <a:solidFill>
                  <a:srgbClr val="333399"/>
                </a:solidFill>
                <a:latin typeface="Times New Roman"/>
                <a:cs typeface="Times New Roman"/>
              </a:rPr>
              <a:t>Matrix</a:t>
            </a:r>
            <a:r>
              <a:rPr sz="2800" b="1" spc="-5" dirty="0">
                <a:solidFill>
                  <a:srgbClr val="333399"/>
                </a:solidFill>
                <a:latin typeface="宋体"/>
                <a:cs typeface="宋体"/>
              </a:rPr>
              <a:t>）、向量</a:t>
            </a:r>
            <a:r>
              <a:rPr sz="2800" b="1" spc="-35" dirty="0">
                <a:solidFill>
                  <a:srgbClr val="333399"/>
                </a:solidFill>
                <a:latin typeface="宋体"/>
                <a:cs typeface="宋体"/>
              </a:rPr>
              <a:t>（</a:t>
            </a:r>
            <a:r>
              <a:rPr sz="2800" b="1" spc="-35" dirty="0">
                <a:solidFill>
                  <a:srgbClr val="333399"/>
                </a:solidFill>
                <a:latin typeface="Times New Roman"/>
                <a:cs typeface="Times New Roman"/>
              </a:rPr>
              <a:t>Vector</a:t>
            </a:r>
            <a:r>
              <a:rPr sz="2800" b="1" spc="-35" dirty="0">
                <a:solidFill>
                  <a:srgbClr val="333399"/>
                </a:solidFill>
                <a:latin typeface="宋体"/>
                <a:cs typeface="宋体"/>
              </a:rPr>
              <a:t>）</a:t>
            </a:r>
            <a:endParaRPr sz="2800">
              <a:latin typeface="宋体"/>
              <a:cs typeface="宋体"/>
            </a:endParaRPr>
          </a:p>
          <a:p>
            <a:pPr>
              <a:lnSpc>
                <a:spcPct val="100000"/>
              </a:lnSpc>
            </a:pPr>
            <a:endParaRPr sz="2900">
              <a:latin typeface="Times New Roman"/>
              <a:cs typeface="Times New Roman"/>
            </a:endParaRPr>
          </a:p>
          <a:p>
            <a:pPr marL="12700">
              <a:lnSpc>
                <a:spcPct val="100000"/>
              </a:lnSpc>
            </a:pPr>
            <a:r>
              <a:rPr sz="2800" dirty="0">
                <a:latin typeface="Arial"/>
                <a:cs typeface="Arial"/>
              </a:rPr>
              <a:t>&gt;&gt;</a:t>
            </a:r>
            <a:r>
              <a:rPr sz="2800" spc="-204" dirty="0">
                <a:latin typeface="Arial"/>
                <a:cs typeface="Arial"/>
              </a:rPr>
              <a:t> </a:t>
            </a:r>
            <a:r>
              <a:rPr sz="2800" dirty="0">
                <a:latin typeface="Arial"/>
                <a:cs typeface="Arial"/>
              </a:rPr>
              <a:t>A=[1,2,3,4,5,6]</a:t>
            </a:r>
            <a:endParaRPr sz="2800">
              <a:latin typeface="Arial"/>
              <a:cs typeface="Arial"/>
            </a:endParaRPr>
          </a:p>
          <a:p>
            <a:pPr marL="12700">
              <a:lnSpc>
                <a:spcPct val="100000"/>
              </a:lnSpc>
              <a:spcBef>
                <a:spcPts val="5"/>
              </a:spcBef>
            </a:pPr>
            <a:r>
              <a:rPr sz="2800" dirty="0">
                <a:latin typeface="Arial"/>
                <a:cs typeface="Arial"/>
              </a:rPr>
              <a:t>&gt;&gt;</a:t>
            </a:r>
            <a:r>
              <a:rPr sz="2800" spc="-215" dirty="0">
                <a:latin typeface="Arial"/>
                <a:cs typeface="Arial"/>
              </a:rPr>
              <a:t> </a:t>
            </a:r>
            <a:r>
              <a:rPr sz="2800" dirty="0">
                <a:latin typeface="Arial"/>
                <a:cs typeface="Arial"/>
              </a:rPr>
              <a:t>A=[1;2;3;4;5;6]</a:t>
            </a:r>
            <a:endParaRPr sz="2800">
              <a:latin typeface="Arial"/>
              <a:cs typeface="Arial"/>
            </a:endParaRPr>
          </a:p>
          <a:p>
            <a:pPr marL="12700">
              <a:lnSpc>
                <a:spcPct val="100000"/>
              </a:lnSpc>
            </a:pPr>
            <a:r>
              <a:rPr sz="2800" dirty="0">
                <a:latin typeface="Arial"/>
                <a:cs typeface="Arial"/>
              </a:rPr>
              <a:t>&gt;&gt;</a:t>
            </a:r>
            <a:r>
              <a:rPr sz="2800" spc="-180" dirty="0">
                <a:latin typeface="Arial"/>
                <a:cs typeface="Arial"/>
              </a:rPr>
              <a:t> </a:t>
            </a:r>
            <a:r>
              <a:rPr sz="2800" dirty="0">
                <a:latin typeface="Arial"/>
                <a:cs typeface="Arial"/>
              </a:rPr>
              <a:t>A=2:2:10</a:t>
            </a:r>
            <a:endParaRPr sz="2800">
              <a:latin typeface="Arial"/>
              <a:cs typeface="Arial"/>
            </a:endParaRPr>
          </a:p>
          <a:p>
            <a:pPr marL="12700">
              <a:lnSpc>
                <a:spcPct val="100000"/>
              </a:lnSpc>
            </a:pPr>
            <a:r>
              <a:rPr sz="2800" dirty="0">
                <a:latin typeface="Arial"/>
                <a:cs typeface="Arial"/>
              </a:rPr>
              <a:t>&gt;&gt; </a:t>
            </a:r>
            <a:r>
              <a:rPr sz="2800" spc="5" dirty="0">
                <a:latin typeface="Arial"/>
                <a:cs typeface="Arial"/>
              </a:rPr>
              <a:t>A =</a:t>
            </a:r>
            <a:r>
              <a:rPr sz="2800" spc="-355" dirty="0">
                <a:latin typeface="Arial"/>
                <a:cs typeface="Arial"/>
              </a:rPr>
              <a:t> </a:t>
            </a:r>
            <a:r>
              <a:rPr sz="2800" dirty="0">
                <a:latin typeface="Arial"/>
                <a:cs typeface="Arial"/>
              </a:rPr>
              <a:t>rand(8,1)</a:t>
            </a:r>
            <a:endParaRPr sz="2800">
              <a:latin typeface="Arial"/>
              <a:cs typeface="Arial"/>
            </a:endParaRPr>
          </a:p>
          <a:p>
            <a:pPr marL="12700">
              <a:lnSpc>
                <a:spcPct val="100000"/>
              </a:lnSpc>
              <a:spcBef>
                <a:spcPts val="5"/>
              </a:spcBef>
            </a:pPr>
            <a:r>
              <a:rPr sz="2800" dirty="0">
                <a:latin typeface="Arial"/>
                <a:cs typeface="Arial"/>
              </a:rPr>
              <a:t>&gt;&gt; A=[1 2 3; 4 5</a:t>
            </a:r>
            <a:r>
              <a:rPr sz="2800" spc="-225" dirty="0">
                <a:latin typeface="Arial"/>
                <a:cs typeface="Arial"/>
              </a:rPr>
              <a:t> </a:t>
            </a:r>
            <a:r>
              <a:rPr sz="2800" dirty="0">
                <a:latin typeface="Arial"/>
                <a:cs typeface="Arial"/>
              </a:rPr>
              <a:t>6]</a:t>
            </a:r>
            <a:endParaRPr sz="2800">
              <a:latin typeface="Arial"/>
              <a:cs typeface="Arial"/>
            </a:endParaRPr>
          </a:p>
          <a:p>
            <a:pPr marL="12700">
              <a:lnSpc>
                <a:spcPct val="100000"/>
              </a:lnSpc>
            </a:pPr>
            <a:r>
              <a:rPr sz="2800" dirty="0">
                <a:latin typeface="Arial"/>
                <a:cs typeface="Arial"/>
              </a:rPr>
              <a:t>&gt;&gt;</a:t>
            </a:r>
            <a:r>
              <a:rPr sz="2800" spc="-170" dirty="0">
                <a:latin typeface="Arial"/>
                <a:cs typeface="Arial"/>
              </a:rPr>
              <a:t> </a:t>
            </a:r>
            <a:r>
              <a:rPr sz="2800" dirty="0">
                <a:latin typeface="Arial"/>
                <a:cs typeface="Arial"/>
              </a:rPr>
              <a:t>A=rand(3,5)</a:t>
            </a:r>
            <a:endParaRPr sz="2800">
              <a:latin typeface="Arial"/>
              <a:cs typeface="Arial"/>
            </a:endParaRPr>
          </a:p>
          <a:p>
            <a:pPr>
              <a:lnSpc>
                <a:spcPct val="100000"/>
              </a:lnSpc>
              <a:spcBef>
                <a:spcPts val="25"/>
              </a:spcBef>
            </a:pPr>
            <a:endParaRPr sz="2900">
              <a:latin typeface="Times New Roman"/>
              <a:cs typeface="Times New Roman"/>
            </a:endParaRPr>
          </a:p>
          <a:p>
            <a:pPr marL="12700">
              <a:lnSpc>
                <a:spcPct val="100000"/>
              </a:lnSpc>
            </a:pPr>
            <a:r>
              <a:rPr sz="2800" dirty="0">
                <a:latin typeface="Arial"/>
                <a:cs typeface="Arial"/>
              </a:rPr>
              <a:t>&gt;&gt;</a:t>
            </a:r>
            <a:r>
              <a:rPr sz="2800" spc="-5" dirty="0">
                <a:latin typeface="Arial"/>
                <a:cs typeface="Arial"/>
              </a:rPr>
              <a:t> </a:t>
            </a:r>
            <a:r>
              <a:rPr sz="2800" dirty="0">
                <a:latin typeface="Arial"/>
                <a:cs typeface="Arial"/>
              </a:rPr>
              <a:t>a=A(2,2)</a:t>
            </a:r>
            <a:endParaRPr sz="2800">
              <a:latin typeface="Arial"/>
              <a:cs typeface="Arial"/>
            </a:endParaRPr>
          </a:p>
          <a:p>
            <a:pPr marL="12700">
              <a:lnSpc>
                <a:spcPct val="100000"/>
              </a:lnSpc>
              <a:spcBef>
                <a:spcPts val="5"/>
              </a:spcBef>
            </a:pPr>
            <a:r>
              <a:rPr sz="2800" dirty="0">
                <a:latin typeface="Arial"/>
                <a:cs typeface="Arial"/>
              </a:rPr>
              <a:t>&gt;&gt;</a:t>
            </a:r>
            <a:r>
              <a:rPr sz="2800" spc="-65" dirty="0">
                <a:latin typeface="Arial"/>
                <a:cs typeface="Arial"/>
              </a:rPr>
              <a:t> </a:t>
            </a:r>
            <a:r>
              <a:rPr sz="2800" dirty="0">
                <a:latin typeface="Arial"/>
                <a:cs typeface="Arial"/>
              </a:rPr>
              <a:t>B=A(1,:)</a:t>
            </a:r>
            <a:endParaRPr sz="2800">
              <a:latin typeface="Arial"/>
              <a:cs typeface="Arial"/>
            </a:endParaRPr>
          </a:p>
          <a:p>
            <a:pPr marL="12700">
              <a:lnSpc>
                <a:spcPct val="100000"/>
              </a:lnSpc>
            </a:pPr>
            <a:r>
              <a:rPr sz="2800" dirty="0">
                <a:latin typeface="Arial"/>
                <a:cs typeface="Arial"/>
              </a:rPr>
              <a:t>&gt;&gt;</a:t>
            </a:r>
            <a:r>
              <a:rPr sz="2800" spc="-90" dirty="0">
                <a:latin typeface="Arial"/>
                <a:cs typeface="Arial"/>
              </a:rPr>
              <a:t> </a:t>
            </a:r>
            <a:r>
              <a:rPr sz="2800" dirty="0">
                <a:latin typeface="Arial"/>
                <a:cs typeface="Arial"/>
              </a:rPr>
              <a:t>C=A(:,2)</a:t>
            </a:r>
            <a:endParaRPr sz="2800">
              <a:latin typeface="Arial"/>
              <a:cs typeface="Arial"/>
            </a:endParaRPr>
          </a:p>
          <a:p>
            <a:pPr marL="12700">
              <a:lnSpc>
                <a:spcPct val="100000"/>
              </a:lnSpc>
            </a:pPr>
            <a:r>
              <a:rPr sz="2800" dirty="0">
                <a:latin typeface="Arial"/>
                <a:cs typeface="Arial"/>
              </a:rPr>
              <a:t>&gt;&gt; D=A(:,[1</a:t>
            </a:r>
            <a:r>
              <a:rPr sz="2800" spc="-70" dirty="0">
                <a:latin typeface="Arial"/>
                <a:cs typeface="Arial"/>
              </a:rPr>
              <a:t> </a:t>
            </a:r>
            <a:r>
              <a:rPr sz="2800" dirty="0">
                <a:latin typeface="Arial"/>
                <a:cs typeface="Arial"/>
              </a:rPr>
              <a:t>3])</a:t>
            </a:r>
            <a:endParaRPr sz="28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1776" y="353695"/>
            <a:ext cx="4603115" cy="574040"/>
          </a:xfrm>
          <a:prstGeom prst="rect">
            <a:avLst/>
          </a:prstGeom>
        </p:spPr>
        <p:txBody>
          <a:bodyPr vert="horz" wrap="square" lIns="0" tIns="12700" rIns="0" bIns="0" rtlCol="0">
            <a:spAutoFit/>
          </a:bodyPr>
          <a:lstStyle/>
          <a:p>
            <a:pPr marL="12700">
              <a:lnSpc>
                <a:spcPct val="100000"/>
              </a:lnSpc>
              <a:spcBef>
                <a:spcPts val="100"/>
              </a:spcBef>
            </a:pPr>
            <a:r>
              <a:rPr dirty="0"/>
              <a:t>MA</a:t>
            </a:r>
            <a:r>
              <a:rPr spc="25" dirty="0"/>
              <a:t>T</a:t>
            </a:r>
            <a:r>
              <a:rPr spc="-5" dirty="0"/>
              <a:t>L</a:t>
            </a:r>
            <a:r>
              <a:rPr spc="-20" dirty="0"/>
              <a:t>A</a:t>
            </a:r>
            <a:r>
              <a:rPr dirty="0"/>
              <a:t>B</a:t>
            </a:r>
            <a:r>
              <a:rPr dirty="0">
                <a:latin typeface="华文新魏"/>
                <a:cs typeface="华文新魏"/>
              </a:rPr>
              <a:t>的历史与发展</a:t>
            </a:r>
          </a:p>
        </p:txBody>
      </p:sp>
      <p:sp>
        <p:nvSpPr>
          <p:cNvPr id="3" name="object 3"/>
          <p:cNvSpPr txBox="1"/>
          <p:nvPr/>
        </p:nvSpPr>
        <p:spPr>
          <a:xfrm>
            <a:off x="598119" y="1005586"/>
            <a:ext cx="7787005" cy="2374900"/>
          </a:xfrm>
          <a:prstGeom prst="rect">
            <a:avLst/>
          </a:prstGeom>
        </p:spPr>
        <p:txBody>
          <a:bodyPr vert="horz" wrap="square" lIns="0" tIns="13335" rIns="0" bIns="0" rtlCol="0">
            <a:spAutoFit/>
          </a:bodyPr>
          <a:lstStyle/>
          <a:p>
            <a:pPr marL="12700" marR="5080">
              <a:lnSpc>
                <a:spcPct val="100000"/>
              </a:lnSpc>
              <a:spcBef>
                <a:spcPts val="105"/>
              </a:spcBef>
            </a:pPr>
            <a:r>
              <a:rPr sz="2800" b="1" spc="-40" dirty="0">
                <a:solidFill>
                  <a:srgbClr val="333399"/>
                </a:solidFill>
                <a:latin typeface="Times New Roman"/>
                <a:cs typeface="Times New Roman"/>
              </a:rPr>
              <a:t>MATLAB</a:t>
            </a:r>
            <a:r>
              <a:rPr sz="2800" b="1" spc="20" dirty="0">
                <a:solidFill>
                  <a:srgbClr val="333399"/>
                </a:solidFill>
                <a:latin typeface="宋体"/>
                <a:cs typeface="宋体"/>
              </a:rPr>
              <a:t>是</a:t>
            </a:r>
            <a:r>
              <a:rPr sz="2800" b="1" dirty="0">
                <a:solidFill>
                  <a:srgbClr val="333399"/>
                </a:solidFill>
                <a:latin typeface="Times New Roman"/>
                <a:cs typeface="Times New Roman"/>
              </a:rPr>
              <a:t>matrix</a:t>
            </a:r>
            <a:r>
              <a:rPr sz="2800" b="1" spc="15" dirty="0">
                <a:solidFill>
                  <a:srgbClr val="333399"/>
                </a:solidFill>
                <a:latin typeface="宋体"/>
                <a:cs typeface="宋体"/>
              </a:rPr>
              <a:t>和</a:t>
            </a:r>
            <a:r>
              <a:rPr sz="2800" b="1" spc="-5" dirty="0">
                <a:solidFill>
                  <a:srgbClr val="333399"/>
                </a:solidFill>
                <a:latin typeface="Times New Roman"/>
                <a:cs typeface="Times New Roman"/>
              </a:rPr>
              <a:t>laboratory</a:t>
            </a:r>
            <a:r>
              <a:rPr sz="2800" b="1" spc="15" dirty="0">
                <a:solidFill>
                  <a:srgbClr val="333399"/>
                </a:solidFill>
                <a:latin typeface="宋体"/>
                <a:cs typeface="宋体"/>
              </a:rPr>
              <a:t>两</a:t>
            </a:r>
            <a:r>
              <a:rPr sz="2800" b="1" spc="-5" dirty="0">
                <a:solidFill>
                  <a:srgbClr val="333399"/>
                </a:solidFill>
                <a:latin typeface="宋体"/>
                <a:cs typeface="宋体"/>
              </a:rPr>
              <a:t>个词的组</a:t>
            </a:r>
            <a:r>
              <a:rPr sz="2800" b="1" spc="15" dirty="0">
                <a:solidFill>
                  <a:srgbClr val="333399"/>
                </a:solidFill>
                <a:latin typeface="宋体"/>
                <a:cs typeface="宋体"/>
              </a:rPr>
              <a:t>合</a:t>
            </a:r>
            <a:r>
              <a:rPr sz="2800" b="1" spc="-5" dirty="0">
                <a:solidFill>
                  <a:srgbClr val="333399"/>
                </a:solidFill>
                <a:latin typeface="宋体"/>
                <a:cs typeface="宋体"/>
              </a:rPr>
              <a:t>，意 </a:t>
            </a:r>
            <a:r>
              <a:rPr sz="2800" b="1" spc="10" dirty="0">
                <a:solidFill>
                  <a:srgbClr val="333399"/>
                </a:solidFill>
                <a:latin typeface="宋体"/>
                <a:cs typeface="宋体"/>
              </a:rPr>
              <a:t>为矩阵实</a:t>
            </a:r>
            <a:r>
              <a:rPr sz="2800" b="1" spc="-5" dirty="0">
                <a:solidFill>
                  <a:srgbClr val="333399"/>
                </a:solidFill>
                <a:latin typeface="宋体"/>
                <a:cs typeface="宋体"/>
              </a:rPr>
              <a:t>验室</a:t>
            </a:r>
            <a:endParaRPr sz="2800">
              <a:latin typeface="宋体"/>
              <a:cs typeface="宋体"/>
            </a:endParaRPr>
          </a:p>
          <a:p>
            <a:pPr marL="12700" marR="615315">
              <a:lnSpc>
                <a:spcPct val="100000"/>
              </a:lnSpc>
              <a:spcBef>
                <a:spcPts val="1685"/>
              </a:spcBef>
            </a:pPr>
            <a:r>
              <a:rPr sz="2800" b="1" spc="15" dirty="0">
                <a:solidFill>
                  <a:srgbClr val="333399"/>
                </a:solidFill>
                <a:latin typeface="Times New Roman"/>
                <a:cs typeface="Times New Roman"/>
              </a:rPr>
              <a:t>1977</a:t>
            </a:r>
            <a:r>
              <a:rPr sz="2800" b="1" spc="10" dirty="0">
                <a:solidFill>
                  <a:srgbClr val="333399"/>
                </a:solidFill>
                <a:latin typeface="宋体"/>
                <a:cs typeface="宋体"/>
              </a:rPr>
              <a:t>年</a:t>
            </a:r>
            <a:r>
              <a:rPr sz="2800" b="1" spc="-5" dirty="0">
                <a:solidFill>
                  <a:srgbClr val="333399"/>
                </a:solidFill>
                <a:latin typeface="宋体"/>
                <a:cs typeface="宋体"/>
              </a:rPr>
              <a:t>，美国</a:t>
            </a:r>
            <a:r>
              <a:rPr sz="2800" b="1" spc="-15" dirty="0">
                <a:solidFill>
                  <a:srgbClr val="333399"/>
                </a:solidFill>
                <a:latin typeface="宋体"/>
                <a:cs typeface="宋体"/>
              </a:rPr>
              <a:t>新</a:t>
            </a:r>
            <a:r>
              <a:rPr sz="2800" b="1" spc="-5" dirty="0">
                <a:solidFill>
                  <a:srgbClr val="333399"/>
                </a:solidFill>
                <a:latin typeface="宋体"/>
                <a:cs typeface="宋体"/>
              </a:rPr>
              <a:t>墨</a:t>
            </a:r>
            <a:r>
              <a:rPr sz="2800" b="1" spc="10" dirty="0">
                <a:solidFill>
                  <a:srgbClr val="333399"/>
                </a:solidFill>
                <a:latin typeface="宋体"/>
                <a:cs typeface="宋体"/>
              </a:rPr>
              <a:t>西</a:t>
            </a:r>
            <a:r>
              <a:rPr sz="2800" b="1" spc="-5" dirty="0">
                <a:solidFill>
                  <a:srgbClr val="333399"/>
                </a:solidFill>
                <a:latin typeface="宋体"/>
                <a:cs typeface="宋体"/>
              </a:rPr>
              <a:t>哥大学</a:t>
            </a:r>
            <a:r>
              <a:rPr sz="2800" b="1" spc="-15" dirty="0">
                <a:solidFill>
                  <a:srgbClr val="333399"/>
                </a:solidFill>
                <a:latin typeface="宋体"/>
                <a:cs typeface="宋体"/>
              </a:rPr>
              <a:t>计</a:t>
            </a:r>
            <a:r>
              <a:rPr sz="2800" b="1" spc="10" dirty="0">
                <a:solidFill>
                  <a:srgbClr val="333399"/>
                </a:solidFill>
                <a:latin typeface="宋体"/>
                <a:cs typeface="宋体"/>
              </a:rPr>
              <a:t>算</a:t>
            </a:r>
            <a:r>
              <a:rPr sz="2800" b="1" spc="-5" dirty="0">
                <a:solidFill>
                  <a:srgbClr val="333399"/>
                </a:solidFill>
                <a:latin typeface="宋体"/>
                <a:cs typeface="宋体"/>
              </a:rPr>
              <a:t>机科学</a:t>
            </a:r>
            <a:r>
              <a:rPr sz="2800" b="1" spc="-15" dirty="0">
                <a:solidFill>
                  <a:srgbClr val="333399"/>
                </a:solidFill>
                <a:latin typeface="宋体"/>
                <a:cs typeface="宋体"/>
              </a:rPr>
              <a:t>系</a:t>
            </a:r>
            <a:r>
              <a:rPr sz="2800" b="1" spc="10" dirty="0">
                <a:solidFill>
                  <a:srgbClr val="333399"/>
                </a:solidFill>
                <a:latin typeface="宋体"/>
                <a:cs typeface="宋体"/>
              </a:rPr>
              <a:t>主</a:t>
            </a:r>
            <a:r>
              <a:rPr sz="2800" b="1" spc="-5" dirty="0">
                <a:solidFill>
                  <a:srgbClr val="333399"/>
                </a:solidFill>
                <a:latin typeface="宋体"/>
                <a:cs typeface="宋体"/>
              </a:rPr>
              <a:t>任 </a:t>
            </a:r>
            <a:r>
              <a:rPr sz="2800" b="1" dirty="0">
                <a:solidFill>
                  <a:srgbClr val="333399"/>
                </a:solidFill>
                <a:latin typeface="Times New Roman"/>
                <a:cs typeface="Times New Roman"/>
              </a:rPr>
              <a:t>Cleve</a:t>
            </a:r>
            <a:r>
              <a:rPr sz="2800" b="1" spc="-60" dirty="0">
                <a:solidFill>
                  <a:srgbClr val="333399"/>
                </a:solidFill>
                <a:latin typeface="Times New Roman"/>
                <a:cs typeface="Times New Roman"/>
              </a:rPr>
              <a:t> </a:t>
            </a:r>
            <a:r>
              <a:rPr sz="2800" b="1" spc="5" dirty="0">
                <a:solidFill>
                  <a:srgbClr val="333399"/>
                </a:solidFill>
                <a:latin typeface="Times New Roman"/>
                <a:cs typeface="Times New Roman"/>
              </a:rPr>
              <a:t>Moler</a:t>
            </a:r>
            <a:r>
              <a:rPr sz="2800" b="1" spc="15" dirty="0">
                <a:solidFill>
                  <a:srgbClr val="333399"/>
                </a:solidFill>
                <a:latin typeface="宋体"/>
                <a:cs typeface="宋体"/>
              </a:rPr>
              <a:t>为</a:t>
            </a:r>
            <a:r>
              <a:rPr sz="2800" b="1" spc="-5" dirty="0">
                <a:solidFill>
                  <a:srgbClr val="333399"/>
                </a:solidFill>
                <a:latin typeface="宋体"/>
                <a:cs typeface="宋体"/>
              </a:rPr>
              <a:t>了</a:t>
            </a:r>
            <a:r>
              <a:rPr sz="2800" b="1" spc="15" dirty="0">
                <a:solidFill>
                  <a:srgbClr val="333399"/>
                </a:solidFill>
                <a:latin typeface="宋体"/>
                <a:cs typeface="宋体"/>
              </a:rPr>
              <a:t>减</a:t>
            </a:r>
            <a:r>
              <a:rPr sz="2800" b="1" spc="-5" dirty="0">
                <a:solidFill>
                  <a:srgbClr val="333399"/>
                </a:solidFill>
                <a:latin typeface="宋体"/>
                <a:cs typeface="宋体"/>
              </a:rPr>
              <a:t>轻学生编程</a:t>
            </a:r>
            <a:r>
              <a:rPr sz="2800" b="1" spc="15" dirty="0">
                <a:solidFill>
                  <a:srgbClr val="333399"/>
                </a:solidFill>
                <a:latin typeface="宋体"/>
                <a:cs typeface="宋体"/>
              </a:rPr>
              <a:t>的</a:t>
            </a:r>
            <a:r>
              <a:rPr sz="2800" b="1" spc="-5" dirty="0">
                <a:solidFill>
                  <a:srgbClr val="333399"/>
                </a:solidFill>
                <a:latin typeface="宋体"/>
                <a:cs typeface="宋体"/>
              </a:rPr>
              <a:t>负担，用</a:t>
            </a:r>
            <a:endParaRPr sz="2800">
              <a:latin typeface="宋体"/>
              <a:cs typeface="宋体"/>
            </a:endParaRPr>
          </a:p>
          <a:p>
            <a:pPr marL="12700">
              <a:lnSpc>
                <a:spcPct val="100000"/>
              </a:lnSpc>
            </a:pPr>
            <a:r>
              <a:rPr sz="2800" b="1" spc="-20" dirty="0">
                <a:solidFill>
                  <a:srgbClr val="333399"/>
                </a:solidFill>
                <a:latin typeface="Times New Roman"/>
                <a:cs typeface="Times New Roman"/>
              </a:rPr>
              <a:t>FORTRAN</a:t>
            </a:r>
            <a:r>
              <a:rPr sz="2800" b="1" spc="15" dirty="0">
                <a:solidFill>
                  <a:srgbClr val="333399"/>
                </a:solidFill>
                <a:latin typeface="宋体"/>
                <a:cs typeface="宋体"/>
              </a:rPr>
              <a:t>编写了最早</a:t>
            </a:r>
            <a:r>
              <a:rPr sz="2800" b="1" spc="-5" dirty="0">
                <a:solidFill>
                  <a:srgbClr val="333399"/>
                </a:solidFill>
                <a:latin typeface="宋体"/>
                <a:cs typeface="宋体"/>
              </a:rPr>
              <a:t>的</a:t>
            </a:r>
            <a:r>
              <a:rPr sz="2800" b="1" spc="-40" dirty="0">
                <a:solidFill>
                  <a:srgbClr val="333399"/>
                </a:solidFill>
                <a:latin typeface="Times New Roman"/>
                <a:cs typeface="Times New Roman"/>
              </a:rPr>
              <a:t>MATLAB</a:t>
            </a:r>
            <a:endParaRPr sz="2800">
              <a:latin typeface="Times New Roman"/>
              <a:cs typeface="Times New Roman"/>
            </a:endParaRPr>
          </a:p>
        </p:txBody>
      </p:sp>
      <p:sp>
        <p:nvSpPr>
          <p:cNvPr id="4" name="object 4"/>
          <p:cNvSpPr/>
          <p:nvPr/>
        </p:nvSpPr>
        <p:spPr>
          <a:xfrm>
            <a:off x="1136903" y="3477766"/>
            <a:ext cx="6912864" cy="338023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956552" y="5570321"/>
            <a:ext cx="2068830" cy="1243965"/>
          </a:xfrm>
          <a:prstGeom prst="rect">
            <a:avLst/>
          </a:prstGeom>
        </p:spPr>
        <p:txBody>
          <a:bodyPr vert="horz" wrap="square" lIns="0" tIns="11430" rIns="0" bIns="0" rtlCol="0">
            <a:spAutoFit/>
          </a:bodyPr>
          <a:lstStyle/>
          <a:p>
            <a:pPr marL="12700" marR="5080">
              <a:lnSpc>
                <a:spcPct val="100000"/>
              </a:lnSpc>
              <a:spcBef>
                <a:spcPts val="90"/>
              </a:spcBef>
            </a:pPr>
            <a:r>
              <a:rPr sz="2000" spc="-5" dirty="0">
                <a:latin typeface="华文新魏"/>
                <a:cs typeface="华文新魏"/>
              </a:rPr>
              <a:t>201</a:t>
            </a:r>
            <a:r>
              <a:rPr sz="2000" spc="-15" dirty="0">
                <a:latin typeface="华文新魏"/>
                <a:cs typeface="华文新魏"/>
              </a:rPr>
              <a:t>2</a:t>
            </a:r>
            <a:r>
              <a:rPr sz="2000" spc="-10" dirty="0">
                <a:latin typeface="华文新魏"/>
                <a:cs typeface="华文新魏"/>
              </a:rPr>
              <a:t>年10月1</a:t>
            </a:r>
            <a:r>
              <a:rPr sz="2000" spc="-15" dirty="0">
                <a:latin typeface="华文新魏"/>
                <a:cs typeface="华文新魏"/>
              </a:rPr>
              <a:t>8</a:t>
            </a:r>
            <a:r>
              <a:rPr sz="2000" spc="-10" dirty="0">
                <a:latin typeface="华文新魏"/>
                <a:cs typeface="华文新魏"/>
              </a:rPr>
              <a:t>日下 </a:t>
            </a:r>
            <a:r>
              <a:rPr sz="2000" spc="-15" dirty="0">
                <a:latin typeface="华文新魏"/>
                <a:cs typeface="华文新魏"/>
              </a:rPr>
              <a:t>午 </a:t>
            </a:r>
            <a:r>
              <a:rPr sz="2000" spc="-5" dirty="0">
                <a:latin typeface="华文新魏"/>
                <a:cs typeface="华文新魏"/>
              </a:rPr>
              <a:t>，Cleve Moler  </a:t>
            </a:r>
            <a:r>
              <a:rPr sz="2000" spc="-10" dirty="0">
                <a:latin typeface="华文新魏"/>
                <a:cs typeface="华文新魏"/>
              </a:rPr>
              <a:t>在同济大学嘉定校 区报告</a:t>
            </a:r>
            <a:endParaRPr sz="2000">
              <a:latin typeface="华文新魏"/>
              <a:cs typeface="华文新魏"/>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1150112"/>
            <a:ext cx="8011159" cy="4719320"/>
          </a:xfrm>
          <a:prstGeom prst="rect">
            <a:avLst/>
          </a:prstGeom>
        </p:spPr>
        <p:txBody>
          <a:bodyPr vert="horz" wrap="square" lIns="0" tIns="13335" rIns="0" bIns="0" rtlCol="0">
            <a:spAutoFit/>
          </a:bodyPr>
          <a:lstStyle/>
          <a:p>
            <a:pPr marL="12700">
              <a:lnSpc>
                <a:spcPct val="100000"/>
              </a:lnSpc>
              <a:spcBef>
                <a:spcPts val="105"/>
              </a:spcBef>
            </a:pPr>
            <a:r>
              <a:rPr sz="2800" b="1" spc="-5" dirty="0">
                <a:solidFill>
                  <a:srgbClr val="333399"/>
                </a:solidFill>
                <a:latin typeface="宋体"/>
                <a:cs typeface="宋体"/>
              </a:rPr>
              <a:t>数</a:t>
            </a:r>
            <a:r>
              <a:rPr sz="2800" b="1" spc="20" dirty="0">
                <a:solidFill>
                  <a:srgbClr val="333399"/>
                </a:solidFill>
                <a:latin typeface="宋体"/>
                <a:cs typeface="宋体"/>
              </a:rPr>
              <a:t>组</a:t>
            </a:r>
            <a:r>
              <a:rPr sz="2800" b="1" spc="-5" dirty="0">
                <a:solidFill>
                  <a:srgbClr val="333399"/>
                </a:solidFill>
                <a:latin typeface="宋体"/>
                <a:cs typeface="宋体"/>
              </a:rPr>
              <a:t>（</a:t>
            </a:r>
            <a:r>
              <a:rPr sz="2800" b="1" spc="-5" dirty="0">
                <a:solidFill>
                  <a:srgbClr val="333399"/>
                </a:solidFill>
                <a:latin typeface="Times New Roman"/>
                <a:cs typeface="Times New Roman"/>
              </a:rPr>
              <a:t>Array</a:t>
            </a:r>
            <a:r>
              <a:rPr sz="2800" b="1" spc="-5" dirty="0">
                <a:solidFill>
                  <a:srgbClr val="333399"/>
                </a:solidFill>
                <a:latin typeface="宋体"/>
                <a:cs typeface="宋体"/>
              </a:rPr>
              <a:t>）、矩阵（</a:t>
            </a:r>
            <a:r>
              <a:rPr sz="2800" b="1" spc="-5" dirty="0">
                <a:solidFill>
                  <a:srgbClr val="333399"/>
                </a:solidFill>
                <a:latin typeface="Times New Roman"/>
                <a:cs typeface="Times New Roman"/>
              </a:rPr>
              <a:t>Matrix</a:t>
            </a:r>
            <a:r>
              <a:rPr sz="2800" b="1" spc="-5" dirty="0">
                <a:solidFill>
                  <a:srgbClr val="333399"/>
                </a:solidFill>
                <a:latin typeface="宋体"/>
                <a:cs typeface="宋体"/>
              </a:rPr>
              <a:t>）、向量</a:t>
            </a:r>
            <a:r>
              <a:rPr sz="2800" b="1" spc="-35" dirty="0">
                <a:solidFill>
                  <a:srgbClr val="333399"/>
                </a:solidFill>
                <a:latin typeface="宋体"/>
                <a:cs typeface="宋体"/>
              </a:rPr>
              <a:t>（</a:t>
            </a:r>
            <a:r>
              <a:rPr sz="2800" b="1" spc="-35" dirty="0">
                <a:solidFill>
                  <a:srgbClr val="333399"/>
                </a:solidFill>
                <a:latin typeface="Times New Roman"/>
                <a:cs typeface="Times New Roman"/>
              </a:rPr>
              <a:t>Vector</a:t>
            </a:r>
            <a:r>
              <a:rPr sz="2800" b="1" spc="-35" dirty="0">
                <a:solidFill>
                  <a:srgbClr val="333399"/>
                </a:solidFill>
                <a:latin typeface="宋体"/>
                <a:cs typeface="宋体"/>
              </a:rPr>
              <a:t>）</a:t>
            </a:r>
            <a:endParaRPr sz="2800">
              <a:latin typeface="宋体"/>
              <a:cs typeface="宋体"/>
            </a:endParaRPr>
          </a:p>
          <a:p>
            <a:pPr>
              <a:lnSpc>
                <a:spcPct val="100000"/>
              </a:lnSpc>
              <a:spcBef>
                <a:spcPts val="5"/>
              </a:spcBef>
            </a:pPr>
            <a:endParaRPr sz="2900">
              <a:latin typeface="Times New Roman"/>
              <a:cs typeface="Times New Roman"/>
            </a:endParaRPr>
          </a:p>
          <a:p>
            <a:pPr marL="12700">
              <a:lnSpc>
                <a:spcPct val="100000"/>
              </a:lnSpc>
            </a:pPr>
            <a:r>
              <a:rPr sz="2800" dirty="0">
                <a:latin typeface="Arial"/>
                <a:cs typeface="Arial"/>
              </a:rPr>
              <a:t>&gt;&gt;</a:t>
            </a:r>
            <a:r>
              <a:rPr sz="2800" spc="-180" dirty="0">
                <a:latin typeface="Arial"/>
                <a:cs typeface="Arial"/>
              </a:rPr>
              <a:t> </a:t>
            </a:r>
            <a:r>
              <a:rPr sz="2800" dirty="0">
                <a:latin typeface="Arial"/>
                <a:cs typeface="Arial"/>
              </a:rPr>
              <a:t>A(3,3)=6</a:t>
            </a:r>
            <a:endParaRPr sz="2800">
              <a:latin typeface="Arial"/>
              <a:cs typeface="Arial"/>
            </a:endParaRPr>
          </a:p>
          <a:p>
            <a:pPr marL="12700">
              <a:lnSpc>
                <a:spcPct val="100000"/>
              </a:lnSpc>
              <a:spcBef>
                <a:spcPts val="5"/>
              </a:spcBef>
            </a:pPr>
            <a:r>
              <a:rPr sz="2800" dirty="0">
                <a:latin typeface="Arial"/>
                <a:cs typeface="Arial"/>
              </a:rPr>
              <a:t>&gt;&gt;</a:t>
            </a:r>
            <a:r>
              <a:rPr sz="2800" spc="-180" dirty="0">
                <a:latin typeface="Arial"/>
                <a:cs typeface="Arial"/>
              </a:rPr>
              <a:t> </a:t>
            </a:r>
            <a:r>
              <a:rPr sz="2800" dirty="0">
                <a:latin typeface="Arial"/>
                <a:cs typeface="Arial"/>
              </a:rPr>
              <a:t>A(:,1)=8</a:t>
            </a:r>
            <a:endParaRPr sz="2800">
              <a:latin typeface="Arial"/>
              <a:cs typeface="Arial"/>
            </a:endParaRPr>
          </a:p>
          <a:p>
            <a:pPr>
              <a:lnSpc>
                <a:spcPct val="100000"/>
              </a:lnSpc>
              <a:spcBef>
                <a:spcPts val="25"/>
              </a:spcBef>
            </a:pPr>
            <a:endParaRPr sz="2900">
              <a:latin typeface="Times New Roman"/>
              <a:cs typeface="Times New Roman"/>
            </a:endParaRPr>
          </a:p>
          <a:p>
            <a:pPr marL="12700">
              <a:lnSpc>
                <a:spcPct val="100000"/>
              </a:lnSpc>
            </a:pPr>
            <a:r>
              <a:rPr sz="2800" dirty="0">
                <a:latin typeface="Arial"/>
                <a:cs typeface="Arial"/>
              </a:rPr>
              <a:t>&gt;&gt; A=[1 </a:t>
            </a:r>
            <a:r>
              <a:rPr sz="2800" spc="5" dirty="0">
                <a:latin typeface="Arial"/>
                <a:cs typeface="Arial"/>
              </a:rPr>
              <a:t>2;3</a:t>
            </a:r>
            <a:r>
              <a:rPr sz="2800" spc="-210" dirty="0">
                <a:latin typeface="Arial"/>
                <a:cs typeface="Arial"/>
              </a:rPr>
              <a:t> </a:t>
            </a:r>
            <a:r>
              <a:rPr sz="2800" dirty="0">
                <a:latin typeface="Arial"/>
                <a:cs typeface="Arial"/>
              </a:rPr>
              <a:t>4]</a:t>
            </a:r>
            <a:endParaRPr sz="2800">
              <a:latin typeface="Arial"/>
              <a:cs typeface="Arial"/>
            </a:endParaRPr>
          </a:p>
          <a:p>
            <a:pPr marL="12700">
              <a:lnSpc>
                <a:spcPct val="100000"/>
              </a:lnSpc>
            </a:pPr>
            <a:r>
              <a:rPr sz="2800" dirty="0">
                <a:latin typeface="Arial"/>
                <a:cs typeface="Arial"/>
              </a:rPr>
              <a:t>&gt;&gt;</a:t>
            </a:r>
            <a:r>
              <a:rPr sz="2800" spc="-100" dirty="0">
                <a:latin typeface="Arial"/>
                <a:cs typeface="Arial"/>
              </a:rPr>
              <a:t> </a:t>
            </a:r>
            <a:r>
              <a:rPr sz="2800" dirty="0">
                <a:latin typeface="Arial"/>
                <a:cs typeface="Arial"/>
              </a:rPr>
              <a:t>a=2</a:t>
            </a:r>
            <a:endParaRPr sz="2800">
              <a:latin typeface="Arial"/>
              <a:cs typeface="Arial"/>
            </a:endParaRPr>
          </a:p>
          <a:p>
            <a:pPr marL="12700">
              <a:lnSpc>
                <a:spcPct val="100000"/>
              </a:lnSpc>
              <a:spcBef>
                <a:spcPts val="5"/>
              </a:spcBef>
            </a:pPr>
            <a:r>
              <a:rPr sz="2800" dirty="0">
                <a:latin typeface="Arial"/>
                <a:cs typeface="Arial"/>
              </a:rPr>
              <a:t>&gt;&gt;</a:t>
            </a:r>
            <a:r>
              <a:rPr sz="2800" spc="-265" dirty="0">
                <a:latin typeface="Arial"/>
                <a:cs typeface="Arial"/>
              </a:rPr>
              <a:t> </a:t>
            </a:r>
            <a:r>
              <a:rPr sz="2800" dirty="0">
                <a:latin typeface="Arial"/>
                <a:cs typeface="Arial"/>
              </a:rPr>
              <a:t>A+a</a:t>
            </a:r>
            <a:endParaRPr sz="2800">
              <a:latin typeface="Arial"/>
              <a:cs typeface="Arial"/>
            </a:endParaRPr>
          </a:p>
          <a:p>
            <a:pPr marL="12700">
              <a:lnSpc>
                <a:spcPct val="100000"/>
              </a:lnSpc>
            </a:pPr>
            <a:r>
              <a:rPr sz="2800" dirty="0">
                <a:latin typeface="Arial"/>
                <a:cs typeface="Arial"/>
              </a:rPr>
              <a:t>&gt;&gt;</a:t>
            </a:r>
            <a:r>
              <a:rPr sz="2800" spc="-180" dirty="0">
                <a:latin typeface="Arial"/>
                <a:cs typeface="Arial"/>
              </a:rPr>
              <a:t> </a:t>
            </a:r>
            <a:r>
              <a:rPr sz="2800" dirty="0">
                <a:latin typeface="Arial"/>
                <a:cs typeface="Arial"/>
              </a:rPr>
              <a:t>A-a</a:t>
            </a:r>
            <a:endParaRPr sz="2800">
              <a:latin typeface="Arial"/>
              <a:cs typeface="Arial"/>
            </a:endParaRPr>
          </a:p>
          <a:p>
            <a:pPr marL="12700">
              <a:lnSpc>
                <a:spcPct val="100000"/>
              </a:lnSpc>
            </a:pPr>
            <a:r>
              <a:rPr sz="2800" dirty="0">
                <a:latin typeface="Arial"/>
                <a:cs typeface="Arial"/>
              </a:rPr>
              <a:t>&gt;&gt;</a:t>
            </a:r>
            <a:r>
              <a:rPr sz="2800" spc="-5" dirty="0">
                <a:latin typeface="Arial"/>
                <a:cs typeface="Arial"/>
              </a:rPr>
              <a:t> </a:t>
            </a:r>
            <a:r>
              <a:rPr sz="2800" spc="5" dirty="0">
                <a:latin typeface="Arial"/>
                <a:cs typeface="Arial"/>
              </a:rPr>
              <a:t>a*A</a:t>
            </a:r>
            <a:endParaRPr sz="2800">
              <a:latin typeface="Arial"/>
              <a:cs typeface="Arial"/>
            </a:endParaRPr>
          </a:p>
          <a:p>
            <a:pPr marL="12700">
              <a:lnSpc>
                <a:spcPct val="100000"/>
              </a:lnSpc>
            </a:pPr>
            <a:r>
              <a:rPr sz="2800" dirty="0">
                <a:latin typeface="Arial"/>
                <a:cs typeface="Arial"/>
              </a:rPr>
              <a:t>&gt;&gt;</a:t>
            </a:r>
            <a:r>
              <a:rPr sz="2800" spc="-180" dirty="0">
                <a:latin typeface="Arial"/>
                <a:cs typeface="Arial"/>
              </a:rPr>
              <a:t> </a:t>
            </a:r>
            <a:r>
              <a:rPr sz="2800" spc="5" dirty="0">
                <a:latin typeface="Arial"/>
                <a:cs typeface="Arial"/>
              </a:rPr>
              <a:t>A/a</a:t>
            </a:r>
            <a:endParaRPr sz="28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166" y="353695"/>
            <a:ext cx="6891020" cy="574040"/>
          </a:xfrm>
          <a:prstGeom prst="rect">
            <a:avLst/>
          </a:prstGeom>
        </p:spPr>
        <p:txBody>
          <a:bodyPr vert="horz" wrap="square" lIns="0" tIns="12700" rIns="0" bIns="0" rtlCol="0">
            <a:spAutoFit/>
          </a:bodyPr>
          <a:lstStyle/>
          <a:p>
            <a:pPr marL="12700">
              <a:lnSpc>
                <a:spcPct val="100000"/>
              </a:lnSpc>
              <a:spcBef>
                <a:spcPts val="100"/>
              </a:spcBef>
            </a:pPr>
            <a:r>
              <a:rPr dirty="0"/>
              <a:t>MATLAB</a:t>
            </a:r>
            <a:r>
              <a:rPr spc="-5" dirty="0">
                <a:latin typeface="华文新魏"/>
                <a:cs typeface="华文新魏"/>
              </a:rPr>
              <a:t>在数字信号处理中的应用</a:t>
            </a:r>
          </a:p>
        </p:txBody>
      </p:sp>
      <p:sp>
        <p:nvSpPr>
          <p:cNvPr id="3" name="object 3"/>
          <p:cNvSpPr txBox="1"/>
          <p:nvPr/>
        </p:nvSpPr>
        <p:spPr>
          <a:xfrm>
            <a:off x="561543" y="968555"/>
            <a:ext cx="7986395" cy="2124075"/>
          </a:xfrm>
          <a:prstGeom prst="rect">
            <a:avLst/>
          </a:prstGeom>
        </p:spPr>
        <p:txBody>
          <a:bodyPr vert="horz" wrap="square" lIns="0" tIns="194945" rIns="0" bIns="0" rtlCol="0">
            <a:spAutoFit/>
          </a:bodyPr>
          <a:lstStyle/>
          <a:p>
            <a:pPr marL="13970">
              <a:lnSpc>
                <a:spcPct val="100000"/>
              </a:lnSpc>
              <a:spcBef>
                <a:spcPts val="1535"/>
              </a:spcBef>
            </a:pPr>
            <a:r>
              <a:rPr sz="2800" b="1" spc="15" dirty="0">
                <a:solidFill>
                  <a:srgbClr val="333399"/>
                </a:solidFill>
                <a:latin typeface="宋体"/>
                <a:cs typeface="宋体"/>
              </a:rPr>
              <a:t>实例：数</a:t>
            </a:r>
            <a:r>
              <a:rPr sz="2800" b="1" spc="-5" dirty="0">
                <a:solidFill>
                  <a:srgbClr val="333399"/>
                </a:solidFill>
                <a:latin typeface="宋体"/>
                <a:cs typeface="宋体"/>
              </a:rPr>
              <a:t>组与数</a:t>
            </a:r>
            <a:r>
              <a:rPr sz="2800" b="1" spc="25" dirty="0">
                <a:solidFill>
                  <a:srgbClr val="333399"/>
                </a:solidFill>
                <a:latin typeface="宋体"/>
                <a:cs typeface="宋体"/>
              </a:rPr>
              <a:t>字</a:t>
            </a:r>
            <a:r>
              <a:rPr sz="2800" b="1" spc="-5" dirty="0">
                <a:solidFill>
                  <a:srgbClr val="333399"/>
                </a:solidFill>
                <a:latin typeface="宋体"/>
                <a:cs typeface="宋体"/>
              </a:rPr>
              <a:t>图像</a:t>
            </a:r>
            <a:endParaRPr sz="2800">
              <a:latin typeface="宋体"/>
              <a:cs typeface="宋体"/>
            </a:endParaRPr>
          </a:p>
          <a:p>
            <a:pPr marL="12700">
              <a:lnSpc>
                <a:spcPct val="100000"/>
              </a:lnSpc>
              <a:spcBef>
                <a:spcPts val="919"/>
              </a:spcBef>
            </a:pPr>
            <a:r>
              <a:rPr sz="1800" dirty="0">
                <a:latin typeface="宋体"/>
                <a:cs typeface="宋体"/>
              </a:rPr>
              <a:t>数字图像是一组点阵数据，其中每个元素称为像素。灰度图像的像素值是</a:t>
            </a:r>
            <a:r>
              <a:rPr sz="1800" spc="15" dirty="0">
                <a:latin typeface="宋体"/>
                <a:cs typeface="宋体"/>
              </a:rPr>
              <a:t>在</a:t>
            </a:r>
            <a:r>
              <a:rPr sz="1800" dirty="0">
                <a:latin typeface="Arial"/>
                <a:cs typeface="Arial"/>
              </a:rPr>
              <a:t>0</a:t>
            </a:r>
            <a:r>
              <a:rPr sz="1800" dirty="0">
                <a:latin typeface="宋体"/>
                <a:cs typeface="宋体"/>
              </a:rPr>
              <a:t>到</a:t>
            </a:r>
            <a:endParaRPr sz="1800">
              <a:latin typeface="宋体"/>
              <a:cs typeface="宋体"/>
            </a:endParaRPr>
          </a:p>
          <a:p>
            <a:pPr marL="12700">
              <a:lnSpc>
                <a:spcPct val="100000"/>
              </a:lnSpc>
            </a:pPr>
            <a:r>
              <a:rPr sz="1800" spc="5" dirty="0">
                <a:latin typeface="Arial"/>
                <a:cs typeface="Arial"/>
              </a:rPr>
              <a:t>255</a:t>
            </a:r>
            <a:r>
              <a:rPr sz="1800" dirty="0">
                <a:latin typeface="宋体"/>
                <a:cs typeface="宋体"/>
              </a:rPr>
              <a:t>之间的一个整数，其</a:t>
            </a:r>
            <a:r>
              <a:rPr sz="1800" spc="-20" dirty="0">
                <a:latin typeface="宋体"/>
                <a:cs typeface="宋体"/>
              </a:rPr>
              <a:t>中</a:t>
            </a:r>
            <a:r>
              <a:rPr sz="1800" spc="5" dirty="0">
                <a:latin typeface="Arial"/>
                <a:cs typeface="Arial"/>
              </a:rPr>
              <a:t>0</a:t>
            </a:r>
            <a:r>
              <a:rPr sz="1800" spc="-5" dirty="0">
                <a:latin typeface="宋体"/>
                <a:cs typeface="宋体"/>
              </a:rPr>
              <a:t>表示像素纯黑</a:t>
            </a:r>
            <a:r>
              <a:rPr sz="1800" spc="5" dirty="0">
                <a:latin typeface="宋体"/>
                <a:cs typeface="宋体"/>
              </a:rPr>
              <a:t>，</a:t>
            </a:r>
            <a:r>
              <a:rPr sz="1800" spc="5" dirty="0">
                <a:latin typeface="Arial"/>
                <a:cs typeface="Arial"/>
              </a:rPr>
              <a:t>255</a:t>
            </a:r>
            <a:r>
              <a:rPr sz="1800" spc="-5" dirty="0">
                <a:latin typeface="宋体"/>
                <a:cs typeface="宋体"/>
              </a:rPr>
              <a:t>表示像素纯白</a:t>
            </a:r>
            <a:r>
              <a:rPr sz="1800" dirty="0">
                <a:latin typeface="宋体"/>
                <a:cs typeface="宋体"/>
              </a:rPr>
              <a:t>。</a:t>
            </a:r>
            <a:r>
              <a:rPr sz="1800" spc="-35" dirty="0">
                <a:latin typeface="Arial"/>
                <a:cs typeface="Arial"/>
              </a:rPr>
              <a:t>MATLAB</a:t>
            </a:r>
            <a:r>
              <a:rPr sz="1800" spc="-5" dirty="0">
                <a:latin typeface="宋体"/>
                <a:cs typeface="宋体"/>
              </a:rPr>
              <a:t>数字图</a:t>
            </a:r>
            <a:endParaRPr sz="1800">
              <a:latin typeface="宋体"/>
              <a:cs typeface="宋体"/>
            </a:endParaRPr>
          </a:p>
          <a:p>
            <a:pPr marL="12700">
              <a:lnSpc>
                <a:spcPct val="100000"/>
              </a:lnSpc>
            </a:pPr>
            <a:r>
              <a:rPr sz="1800" dirty="0">
                <a:latin typeface="宋体"/>
                <a:cs typeface="宋体"/>
              </a:rPr>
              <a:t>像工具箱通过</a:t>
            </a:r>
            <a:r>
              <a:rPr sz="1800" dirty="0">
                <a:latin typeface="Arial"/>
                <a:cs typeface="Arial"/>
              </a:rPr>
              <a:t>imread</a:t>
            </a:r>
            <a:r>
              <a:rPr sz="1800" dirty="0">
                <a:latin typeface="宋体"/>
                <a:cs typeface="宋体"/>
              </a:rPr>
              <a:t>命令读取图片文件，通</a:t>
            </a:r>
            <a:r>
              <a:rPr sz="1800" spc="5" dirty="0">
                <a:latin typeface="宋体"/>
                <a:cs typeface="宋体"/>
              </a:rPr>
              <a:t>过</a:t>
            </a:r>
            <a:r>
              <a:rPr sz="1800" dirty="0">
                <a:latin typeface="Arial"/>
                <a:cs typeface="Arial"/>
              </a:rPr>
              <a:t>imwrite</a:t>
            </a:r>
            <a:r>
              <a:rPr sz="1800" dirty="0">
                <a:latin typeface="宋体"/>
                <a:cs typeface="宋体"/>
              </a:rPr>
              <a:t>命令写新图片文</a:t>
            </a:r>
            <a:r>
              <a:rPr sz="1800" spc="5" dirty="0">
                <a:latin typeface="宋体"/>
                <a:cs typeface="宋体"/>
              </a:rPr>
              <a:t>件</a:t>
            </a:r>
            <a:r>
              <a:rPr sz="1800" dirty="0">
                <a:latin typeface="宋体"/>
                <a:cs typeface="宋体"/>
              </a:rPr>
              <a:t>，使用</a:t>
            </a:r>
            <a:endParaRPr sz="1800">
              <a:latin typeface="宋体"/>
              <a:cs typeface="宋体"/>
            </a:endParaRPr>
          </a:p>
          <a:p>
            <a:pPr marL="12700" marR="34290">
              <a:lnSpc>
                <a:spcPct val="100000"/>
              </a:lnSpc>
            </a:pPr>
            <a:r>
              <a:rPr sz="1800" dirty="0">
                <a:latin typeface="Arial"/>
                <a:cs typeface="Arial"/>
              </a:rPr>
              <a:t>hi</a:t>
            </a:r>
            <a:r>
              <a:rPr sz="1800" spc="10" dirty="0">
                <a:latin typeface="Arial"/>
                <a:cs typeface="Arial"/>
              </a:rPr>
              <a:t>s</a:t>
            </a:r>
            <a:r>
              <a:rPr sz="1800" dirty="0">
                <a:latin typeface="Arial"/>
                <a:cs typeface="Arial"/>
              </a:rPr>
              <a:t>t</a:t>
            </a:r>
            <a:r>
              <a:rPr sz="1800" spc="5" dirty="0">
                <a:latin typeface="Arial"/>
                <a:cs typeface="Arial"/>
              </a:rPr>
              <a:t>e</a:t>
            </a:r>
            <a:r>
              <a:rPr sz="1800" spc="10" dirty="0">
                <a:latin typeface="Arial"/>
                <a:cs typeface="Arial"/>
              </a:rPr>
              <a:t>q</a:t>
            </a:r>
            <a:r>
              <a:rPr sz="1800" dirty="0">
                <a:latin typeface="宋体"/>
                <a:cs typeface="宋体"/>
              </a:rPr>
              <a:t>命令进行灰度图像的直方图均衡化。下面程序通过直方图均衡化实现车轮 灰度图像的增强，从而能够观察到车轮的细节特征：</a:t>
            </a:r>
            <a:endParaRPr sz="1800">
              <a:latin typeface="宋体"/>
              <a:cs typeface="宋体"/>
            </a:endParaRPr>
          </a:p>
        </p:txBody>
      </p:sp>
      <p:sp>
        <p:nvSpPr>
          <p:cNvPr id="4" name="object 4"/>
          <p:cNvSpPr txBox="1"/>
          <p:nvPr/>
        </p:nvSpPr>
        <p:spPr>
          <a:xfrm>
            <a:off x="561543" y="3244722"/>
            <a:ext cx="2296795" cy="1397635"/>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tire1 =</a:t>
            </a:r>
            <a:r>
              <a:rPr sz="1800" spc="-75" dirty="0">
                <a:latin typeface="Arial"/>
                <a:cs typeface="Arial"/>
              </a:rPr>
              <a:t> </a:t>
            </a:r>
            <a:r>
              <a:rPr sz="1800" dirty="0">
                <a:latin typeface="Arial"/>
                <a:cs typeface="Arial"/>
              </a:rPr>
              <a:t>imread('tire.tif');  </a:t>
            </a:r>
            <a:r>
              <a:rPr sz="1800" spc="-15" dirty="0">
                <a:latin typeface="Arial"/>
                <a:cs typeface="Arial"/>
              </a:rPr>
              <a:t>[M, </a:t>
            </a:r>
            <a:r>
              <a:rPr sz="1800" dirty="0">
                <a:latin typeface="Arial"/>
                <a:cs typeface="Arial"/>
              </a:rPr>
              <a:t>N] = size(tire1);  imshow(tire1)</a:t>
            </a:r>
            <a:endParaRPr sz="1800">
              <a:latin typeface="Arial"/>
              <a:cs typeface="Arial"/>
            </a:endParaRPr>
          </a:p>
          <a:p>
            <a:pPr marL="12700" marR="203200">
              <a:lnSpc>
                <a:spcPct val="100000"/>
              </a:lnSpc>
            </a:pPr>
            <a:r>
              <a:rPr sz="1800" dirty="0">
                <a:latin typeface="Arial"/>
                <a:cs typeface="Arial"/>
              </a:rPr>
              <a:t>tire2 = histeq(tire1);  figure,</a:t>
            </a:r>
            <a:r>
              <a:rPr sz="1800" spc="-95" dirty="0">
                <a:latin typeface="Arial"/>
                <a:cs typeface="Arial"/>
              </a:rPr>
              <a:t> </a:t>
            </a:r>
            <a:r>
              <a:rPr sz="1800" dirty="0">
                <a:latin typeface="Arial"/>
                <a:cs typeface="Arial"/>
              </a:rPr>
              <a:t>imshow(tire2)</a:t>
            </a:r>
            <a:endParaRPr sz="1800">
              <a:latin typeface="Arial"/>
              <a:cs typeface="Arial"/>
            </a:endParaRPr>
          </a:p>
        </p:txBody>
      </p:sp>
      <p:sp>
        <p:nvSpPr>
          <p:cNvPr id="5" name="object 5"/>
          <p:cNvSpPr txBox="1"/>
          <p:nvPr/>
        </p:nvSpPr>
        <p:spPr>
          <a:xfrm>
            <a:off x="3305683" y="3244722"/>
            <a:ext cx="2973070" cy="139763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读取车轮图片</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获取图片像素值</a:t>
            </a:r>
            <a:endParaRPr sz="1800">
              <a:latin typeface="宋体"/>
              <a:cs typeface="宋体"/>
            </a:endParaRPr>
          </a:p>
          <a:p>
            <a:pPr marL="12700">
              <a:lnSpc>
                <a:spcPct val="100000"/>
              </a:lnSpc>
            </a:pPr>
            <a:r>
              <a:rPr sz="1800" spc="5" dirty="0">
                <a:latin typeface="Arial"/>
                <a:cs typeface="Arial"/>
              </a:rPr>
              <a:t>%</a:t>
            </a:r>
            <a:r>
              <a:rPr sz="1800" spc="-5" dirty="0">
                <a:latin typeface="宋体"/>
                <a:cs typeface="宋体"/>
              </a:rPr>
              <a:t>显示车轮图片</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直方图均衡化</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显示直方图均衡化后的图片</a:t>
            </a:r>
            <a:endParaRPr sz="1800">
              <a:latin typeface="宋体"/>
              <a:cs typeface="宋体"/>
            </a:endParaRPr>
          </a:p>
        </p:txBody>
      </p:sp>
      <p:sp>
        <p:nvSpPr>
          <p:cNvPr id="6" name="object 6"/>
          <p:cNvSpPr txBox="1"/>
          <p:nvPr/>
        </p:nvSpPr>
        <p:spPr>
          <a:xfrm>
            <a:off x="561543" y="4888229"/>
            <a:ext cx="2287270"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tire2(:,[50:55])=0;</a:t>
            </a:r>
            <a:endParaRPr sz="1800">
              <a:latin typeface="Arial"/>
              <a:cs typeface="Arial"/>
            </a:endParaRPr>
          </a:p>
          <a:p>
            <a:pPr marL="12700">
              <a:lnSpc>
                <a:spcPct val="100000"/>
              </a:lnSpc>
            </a:pPr>
            <a:r>
              <a:rPr sz="1800" dirty="0">
                <a:latin typeface="Arial"/>
                <a:cs typeface="Arial"/>
              </a:rPr>
              <a:t>tire2(:,[100:105])=255;</a:t>
            </a:r>
            <a:endParaRPr sz="1800">
              <a:latin typeface="Arial"/>
              <a:cs typeface="Arial"/>
            </a:endParaRPr>
          </a:p>
          <a:p>
            <a:pPr marL="12700">
              <a:lnSpc>
                <a:spcPct val="100000"/>
              </a:lnSpc>
            </a:pPr>
            <a:r>
              <a:rPr sz="1800" dirty="0">
                <a:latin typeface="Arial"/>
                <a:cs typeface="Arial"/>
              </a:rPr>
              <a:t>figure,</a:t>
            </a:r>
            <a:r>
              <a:rPr sz="1800" spc="-60" dirty="0">
                <a:latin typeface="Arial"/>
                <a:cs typeface="Arial"/>
              </a:rPr>
              <a:t> </a:t>
            </a:r>
            <a:r>
              <a:rPr sz="1800" dirty="0">
                <a:latin typeface="Arial"/>
                <a:cs typeface="Arial"/>
              </a:rPr>
              <a:t>imshow(tire2)</a:t>
            </a:r>
            <a:endParaRPr sz="1800">
              <a:latin typeface="Arial"/>
              <a:cs typeface="Arial"/>
            </a:endParaRPr>
          </a:p>
        </p:txBody>
      </p:sp>
      <p:sp>
        <p:nvSpPr>
          <p:cNvPr id="7" name="object 7"/>
          <p:cNvSpPr/>
          <p:nvPr/>
        </p:nvSpPr>
        <p:spPr>
          <a:xfrm>
            <a:off x="3630167" y="4776215"/>
            <a:ext cx="2188464" cy="193243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416040" y="4776215"/>
            <a:ext cx="2185416" cy="193243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1150112"/>
            <a:ext cx="8011159" cy="4719320"/>
          </a:xfrm>
          <a:prstGeom prst="rect">
            <a:avLst/>
          </a:prstGeom>
        </p:spPr>
        <p:txBody>
          <a:bodyPr vert="horz" wrap="square" lIns="0" tIns="13335" rIns="0" bIns="0" rtlCol="0">
            <a:spAutoFit/>
          </a:bodyPr>
          <a:lstStyle/>
          <a:p>
            <a:pPr marL="12700">
              <a:lnSpc>
                <a:spcPct val="100000"/>
              </a:lnSpc>
              <a:spcBef>
                <a:spcPts val="105"/>
              </a:spcBef>
            </a:pPr>
            <a:r>
              <a:rPr sz="2800" b="1" spc="-5" dirty="0">
                <a:solidFill>
                  <a:srgbClr val="333399"/>
                </a:solidFill>
                <a:latin typeface="宋体"/>
                <a:cs typeface="宋体"/>
              </a:rPr>
              <a:t>数</a:t>
            </a:r>
            <a:r>
              <a:rPr sz="2800" b="1" spc="20" dirty="0">
                <a:solidFill>
                  <a:srgbClr val="333399"/>
                </a:solidFill>
                <a:latin typeface="宋体"/>
                <a:cs typeface="宋体"/>
              </a:rPr>
              <a:t>组</a:t>
            </a:r>
            <a:r>
              <a:rPr sz="2800" b="1" spc="-5" dirty="0">
                <a:solidFill>
                  <a:srgbClr val="333399"/>
                </a:solidFill>
                <a:latin typeface="宋体"/>
                <a:cs typeface="宋体"/>
              </a:rPr>
              <a:t>（</a:t>
            </a:r>
            <a:r>
              <a:rPr sz="2800" b="1" spc="-5" dirty="0">
                <a:solidFill>
                  <a:srgbClr val="333399"/>
                </a:solidFill>
                <a:latin typeface="Times New Roman"/>
                <a:cs typeface="Times New Roman"/>
              </a:rPr>
              <a:t>Array</a:t>
            </a:r>
            <a:r>
              <a:rPr sz="2800" b="1" spc="-5" dirty="0">
                <a:solidFill>
                  <a:srgbClr val="333399"/>
                </a:solidFill>
                <a:latin typeface="宋体"/>
                <a:cs typeface="宋体"/>
              </a:rPr>
              <a:t>）、矩阵（</a:t>
            </a:r>
            <a:r>
              <a:rPr sz="2800" b="1" spc="-5" dirty="0">
                <a:solidFill>
                  <a:srgbClr val="333399"/>
                </a:solidFill>
                <a:latin typeface="Times New Roman"/>
                <a:cs typeface="Times New Roman"/>
              </a:rPr>
              <a:t>Matrix</a:t>
            </a:r>
            <a:r>
              <a:rPr sz="2800" b="1" spc="-5" dirty="0">
                <a:solidFill>
                  <a:srgbClr val="333399"/>
                </a:solidFill>
                <a:latin typeface="宋体"/>
                <a:cs typeface="宋体"/>
              </a:rPr>
              <a:t>）、向量</a:t>
            </a:r>
            <a:r>
              <a:rPr sz="2800" b="1" spc="-35" dirty="0">
                <a:solidFill>
                  <a:srgbClr val="333399"/>
                </a:solidFill>
                <a:latin typeface="宋体"/>
                <a:cs typeface="宋体"/>
              </a:rPr>
              <a:t>（</a:t>
            </a:r>
            <a:r>
              <a:rPr sz="2800" b="1" spc="-35" dirty="0">
                <a:solidFill>
                  <a:srgbClr val="333399"/>
                </a:solidFill>
                <a:latin typeface="Times New Roman"/>
                <a:cs typeface="Times New Roman"/>
              </a:rPr>
              <a:t>Vector</a:t>
            </a:r>
            <a:r>
              <a:rPr sz="2800" b="1" spc="-35" dirty="0">
                <a:solidFill>
                  <a:srgbClr val="333399"/>
                </a:solidFill>
                <a:latin typeface="宋体"/>
                <a:cs typeface="宋体"/>
              </a:rPr>
              <a:t>）</a:t>
            </a:r>
            <a:endParaRPr sz="2800">
              <a:latin typeface="宋体"/>
              <a:cs typeface="宋体"/>
            </a:endParaRPr>
          </a:p>
          <a:p>
            <a:pPr>
              <a:lnSpc>
                <a:spcPct val="100000"/>
              </a:lnSpc>
              <a:spcBef>
                <a:spcPts val="5"/>
              </a:spcBef>
            </a:pPr>
            <a:endParaRPr sz="2900">
              <a:latin typeface="Times New Roman"/>
              <a:cs typeface="Times New Roman"/>
            </a:endParaRPr>
          </a:p>
          <a:p>
            <a:pPr marL="12700">
              <a:lnSpc>
                <a:spcPct val="100000"/>
              </a:lnSpc>
            </a:pPr>
            <a:r>
              <a:rPr sz="2800" dirty="0">
                <a:latin typeface="Arial"/>
                <a:cs typeface="Arial"/>
              </a:rPr>
              <a:t>&gt;&gt;</a:t>
            </a:r>
            <a:r>
              <a:rPr sz="2800" spc="-15" dirty="0">
                <a:latin typeface="Arial"/>
                <a:cs typeface="Arial"/>
              </a:rPr>
              <a:t> </a:t>
            </a:r>
            <a:r>
              <a:rPr sz="2800" dirty="0">
                <a:latin typeface="Arial"/>
                <a:cs typeface="Arial"/>
              </a:rPr>
              <a:t>clear</a:t>
            </a:r>
            <a:endParaRPr sz="2800">
              <a:latin typeface="Arial"/>
              <a:cs typeface="Arial"/>
            </a:endParaRPr>
          </a:p>
          <a:p>
            <a:pPr marL="12700">
              <a:lnSpc>
                <a:spcPct val="100000"/>
              </a:lnSpc>
              <a:spcBef>
                <a:spcPts val="5"/>
              </a:spcBef>
            </a:pPr>
            <a:r>
              <a:rPr sz="2800" dirty="0">
                <a:latin typeface="Arial"/>
                <a:cs typeface="Arial"/>
              </a:rPr>
              <a:t>&gt;&gt;</a:t>
            </a:r>
            <a:r>
              <a:rPr sz="2800" spc="-15" dirty="0">
                <a:latin typeface="Arial"/>
                <a:cs typeface="Arial"/>
              </a:rPr>
              <a:t> </a:t>
            </a:r>
            <a:r>
              <a:rPr sz="2800" dirty="0">
                <a:latin typeface="Arial"/>
                <a:cs typeface="Arial"/>
              </a:rPr>
              <a:t>clc</a:t>
            </a:r>
            <a:endParaRPr sz="2800">
              <a:latin typeface="Arial"/>
              <a:cs typeface="Arial"/>
            </a:endParaRPr>
          </a:p>
          <a:p>
            <a:pPr marL="12700">
              <a:lnSpc>
                <a:spcPct val="100000"/>
              </a:lnSpc>
            </a:pPr>
            <a:r>
              <a:rPr sz="2800" dirty="0">
                <a:latin typeface="Arial"/>
                <a:cs typeface="Arial"/>
              </a:rPr>
              <a:t>&gt;&gt; A=[1 2;4</a:t>
            </a:r>
            <a:r>
              <a:rPr sz="2800" spc="-250" dirty="0">
                <a:latin typeface="Arial"/>
                <a:cs typeface="Arial"/>
              </a:rPr>
              <a:t> </a:t>
            </a:r>
            <a:r>
              <a:rPr sz="2800" spc="-5" dirty="0">
                <a:latin typeface="Arial"/>
                <a:cs typeface="Arial"/>
              </a:rPr>
              <a:t>6]</a:t>
            </a:r>
            <a:endParaRPr sz="2800">
              <a:latin typeface="Arial"/>
              <a:cs typeface="Arial"/>
            </a:endParaRPr>
          </a:p>
          <a:p>
            <a:pPr marL="12700">
              <a:lnSpc>
                <a:spcPct val="100000"/>
              </a:lnSpc>
            </a:pPr>
            <a:r>
              <a:rPr sz="2800" dirty="0">
                <a:latin typeface="Arial"/>
                <a:cs typeface="Arial"/>
              </a:rPr>
              <a:t>&gt;&gt; B=[1 </a:t>
            </a:r>
            <a:r>
              <a:rPr sz="2800" spc="5" dirty="0">
                <a:latin typeface="Arial"/>
                <a:cs typeface="Arial"/>
              </a:rPr>
              <a:t>2;3</a:t>
            </a:r>
            <a:r>
              <a:rPr sz="2800" spc="-135" dirty="0">
                <a:latin typeface="Arial"/>
                <a:cs typeface="Arial"/>
              </a:rPr>
              <a:t> </a:t>
            </a:r>
            <a:r>
              <a:rPr sz="2800" dirty="0">
                <a:latin typeface="Arial"/>
                <a:cs typeface="Arial"/>
              </a:rPr>
              <a:t>4]</a:t>
            </a:r>
            <a:endParaRPr sz="2800">
              <a:latin typeface="Arial"/>
              <a:cs typeface="Arial"/>
            </a:endParaRPr>
          </a:p>
          <a:p>
            <a:pPr marL="12700">
              <a:lnSpc>
                <a:spcPct val="100000"/>
              </a:lnSpc>
            </a:pPr>
            <a:r>
              <a:rPr sz="2800" dirty="0">
                <a:latin typeface="Arial"/>
                <a:cs typeface="Arial"/>
              </a:rPr>
              <a:t>&gt;&gt;</a:t>
            </a:r>
            <a:r>
              <a:rPr sz="2800" spc="-170" dirty="0">
                <a:latin typeface="Arial"/>
                <a:cs typeface="Arial"/>
              </a:rPr>
              <a:t> </a:t>
            </a:r>
            <a:r>
              <a:rPr sz="2800" dirty="0">
                <a:latin typeface="Arial"/>
                <a:cs typeface="Arial"/>
              </a:rPr>
              <a:t>A+B</a:t>
            </a:r>
            <a:endParaRPr sz="2800">
              <a:latin typeface="Arial"/>
              <a:cs typeface="Arial"/>
            </a:endParaRPr>
          </a:p>
          <a:p>
            <a:pPr marL="12700">
              <a:lnSpc>
                <a:spcPct val="100000"/>
              </a:lnSpc>
              <a:spcBef>
                <a:spcPts val="5"/>
              </a:spcBef>
            </a:pPr>
            <a:r>
              <a:rPr sz="2800" dirty="0">
                <a:latin typeface="Arial"/>
                <a:cs typeface="Arial"/>
              </a:rPr>
              <a:t>&gt;&gt;</a:t>
            </a:r>
            <a:r>
              <a:rPr sz="2800" spc="-180" dirty="0">
                <a:latin typeface="Arial"/>
                <a:cs typeface="Arial"/>
              </a:rPr>
              <a:t> </a:t>
            </a:r>
            <a:r>
              <a:rPr sz="2800" dirty="0">
                <a:latin typeface="Arial"/>
                <a:cs typeface="Arial"/>
              </a:rPr>
              <a:t>A-B</a:t>
            </a:r>
            <a:endParaRPr sz="2800">
              <a:latin typeface="Arial"/>
              <a:cs typeface="Arial"/>
            </a:endParaRPr>
          </a:p>
          <a:p>
            <a:pPr marL="12700">
              <a:lnSpc>
                <a:spcPct val="100000"/>
              </a:lnSpc>
            </a:pPr>
            <a:r>
              <a:rPr sz="2800" dirty="0">
                <a:latin typeface="Arial"/>
                <a:cs typeface="Arial"/>
              </a:rPr>
              <a:t>&gt;&gt;</a:t>
            </a:r>
            <a:r>
              <a:rPr sz="2800" spc="-180" dirty="0">
                <a:latin typeface="Arial"/>
                <a:cs typeface="Arial"/>
              </a:rPr>
              <a:t> </a:t>
            </a:r>
            <a:r>
              <a:rPr sz="2800" spc="5" dirty="0">
                <a:latin typeface="Arial"/>
                <a:cs typeface="Arial"/>
              </a:rPr>
              <a:t>A.*B</a:t>
            </a:r>
            <a:endParaRPr sz="2800">
              <a:latin typeface="Arial"/>
              <a:cs typeface="Arial"/>
            </a:endParaRPr>
          </a:p>
          <a:p>
            <a:pPr marL="12700">
              <a:lnSpc>
                <a:spcPct val="100000"/>
              </a:lnSpc>
            </a:pPr>
            <a:r>
              <a:rPr sz="2800" dirty="0">
                <a:latin typeface="Arial"/>
                <a:cs typeface="Arial"/>
              </a:rPr>
              <a:t>&gt;&gt;</a:t>
            </a:r>
            <a:r>
              <a:rPr sz="2800" spc="-250" dirty="0">
                <a:latin typeface="Arial"/>
                <a:cs typeface="Arial"/>
              </a:rPr>
              <a:t> </a:t>
            </a:r>
            <a:r>
              <a:rPr sz="2800" spc="5" dirty="0">
                <a:latin typeface="Arial"/>
                <a:cs typeface="Arial"/>
              </a:rPr>
              <a:t>A./B</a:t>
            </a:r>
            <a:endParaRPr sz="2800">
              <a:latin typeface="Arial"/>
              <a:cs typeface="Arial"/>
            </a:endParaRPr>
          </a:p>
          <a:p>
            <a:pPr marL="12700">
              <a:lnSpc>
                <a:spcPct val="100000"/>
              </a:lnSpc>
            </a:pPr>
            <a:r>
              <a:rPr sz="2800" dirty="0">
                <a:latin typeface="Arial"/>
                <a:cs typeface="Arial"/>
              </a:rPr>
              <a:t>&gt;&gt;</a:t>
            </a:r>
            <a:r>
              <a:rPr sz="2800" spc="-250" dirty="0">
                <a:latin typeface="Arial"/>
                <a:cs typeface="Arial"/>
              </a:rPr>
              <a:t> </a:t>
            </a:r>
            <a:r>
              <a:rPr sz="2800" spc="5" dirty="0">
                <a:latin typeface="Arial"/>
                <a:cs typeface="Arial"/>
              </a:rPr>
              <a:t>A.\B</a:t>
            </a:r>
            <a:endParaRPr sz="28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1150112"/>
            <a:ext cx="8011159" cy="2158365"/>
          </a:xfrm>
          <a:prstGeom prst="rect">
            <a:avLst/>
          </a:prstGeom>
        </p:spPr>
        <p:txBody>
          <a:bodyPr vert="horz" wrap="square" lIns="0" tIns="13335" rIns="0" bIns="0" rtlCol="0">
            <a:spAutoFit/>
          </a:bodyPr>
          <a:lstStyle/>
          <a:p>
            <a:pPr marL="12700">
              <a:lnSpc>
                <a:spcPct val="100000"/>
              </a:lnSpc>
              <a:spcBef>
                <a:spcPts val="105"/>
              </a:spcBef>
            </a:pPr>
            <a:r>
              <a:rPr sz="2800" b="1" spc="-5" dirty="0">
                <a:solidFill>
                  <a:srgbClr val="333399"/>
                </a:solidFill>
                <a:latin typeface="宋体"/>
                <a:cs typeface="宋体"/>
              </a:rPr>
              <a:t>数</a:t>
            </a:r>
            <a:r>
              <a:rPr sz="2800" b="1" spc="20" dirty="0">
                <a:solidFill>
                  <a:srgbClr val="333399"/>
                </a:solidFill>
                <a:latin typeface="宋体"/>
                <a:cs typeface="宋体"/>
              </a:rPr>
              <a:t>组</a:t>
            </a:r>
            <a:r>
              <a:rPr sz="2800" b="1" spc="-5" dirty="0">
                <a:solidFill>
                  <a:srgbClr val="333399"/>
                </a:solidFill>
                <a:latin typeface="宋体"/>
                <a:cs typeface="宋体"/>
              </a:rPr>
              <a:t>（</a:t>
            </a:r>
            <a:r>
              <a:rPr sz="2800" b="1" spc="-5" dirty="0">
                <a:solidFill>
                  <a:srgbClr val="333399"/>
                </a:solidFill>
                <a:latin typeface="Times New Roman"/>
                <a:cs typeface="Times New Roman"/>
              </a:rPr>
              <a:t>Array</a:t>
            </a:r>
            <a:r>
              <a:rPr sz="2800" b="1" spc="-5" dirty="0">
                <a:solidFill>
                  <a:srgbClr val="333399"/>
                </a:solidFill>
                <a:latin typeface="宋体"/>
                <a:cs typeface="宋体"/>
              </a:rPr>
              <a:t>）、矩阵（</a:t>
            </a:r>
            <a:r>
              <a:rPr sz="2800" b="1" spc="-5" dirty="0">
                <a:solidFill>
                  <a:srgbClr val="333399"/>
                </a:solidFill>
                <a:latin typeface="Times New Roman"/>
                <a:cs typeface="Times New Roman"/>
              </a:rPr>
              <a:t>Matrix</a:t>
            </a:r>
            <a:r>
              <a:rPr sz="2800" b="1" spc="-5" dirty="0">
                <a:solidFill>
                  <a:srgbClr val="333399"/>
                </a:solidFill>
                <a:latin typeface="宋体"/>
                <a:cs typeface="宋体"/>
              </a:rPr>
              <a:t>）、向量</a:t>
            </a:r>
            <a:r>
              <a:rPr sz="2800" b="1" spc="-35" dirty="0">
                <a:solidFill>
                  <a:srgbClr val="333399"/>
                </a:solidFill>
                <a:latin typeface="宋体"/>
                <a:cs typeface="宋体"/>
              </a:rPr>
              <a:t>（</a:t>
            </a:r>
            <a:r>
              <a:rPr sz="2800" b="1" spc="-35" dirty="0">
                <a:solidFill>
                  <a:srgbClr val="333399"/>
                </a:solidFill>
                <a:latin typeface="Times New Roman"/>
                <a:cs typeface="Times New Roman"/>
              </a:rPr>
              <a:t>Vector</a:t>
            </a:r>
            <a:r>
              <a:rPr sz="2800" b="1" spc="-35" dirty="0">
                <a:solidFill>
                  <a:srgbClr val="333399"/>
                </a:solidFill>
                <a:latin typeface="宋体"/>
                <a:cs typeface="宋体"/>
              </a:rPr>
              <a:t>）</a:t>
            </a:r>
            <a:endParaRPr sz="2800">
              <a:latin typeface="宋体"/>
              <a:cs typeface="宋体"/>
            </a:endParaRPr>
          </a:p>
          <a:p>
            <a:pPr>
              <a:lnSpc>
                <a:spcPct val="100000"/>
              </a:lnSpc>
              <a:spcBef>
                <a:spcPts val="5"/>
              </a:spcBef>
            </a:pPr>
            <a:endParaRPr sz="2900">
              <a:latin typeface="Times New Roman"/>
              <a:cs typeface="Times New Roman"/>
            </a:endParaRPr>
          </a:p>
          <a:p>
            <a:pPr marL="12700">
              <a:lnSpc>
                <a:spcPct val="100000"/>
              </a:lnSpc>
            </a:pPr>
            <a:r>
              <a:rPr sz="2800" dirty="0">
                <a:latin typeface="Arial"/>
                <a:cs typeface="Arial"/>
              </a:rPr>
              <a:t>&gt;&gt;</a:t>
            </a:r>
            <a:r>
              <a:rPr sz="2800" spc="-15" dirty="0">
                <a:latin typeface="Arial"/>
                <a:cs typeface="Arial"/>
              </a:rPr>
              <a:t> </a:t>
            </a:r>
            <a:r>
              <a:rPr sz="2800" dirty="0">
                <a:latin typeface="Arial"/>
                <a:cs typeface="Arial"/>
              </a:rPr>
              <a:t>clear</a:t>
            </a:r>
            <a:endParaRPr sz="2800">
              <a:latin typeface="Arial"/>
              <a:cs typeface="Arial"/>
            </a:endParaRPr>
          </a:p>
          <a:p>
            <a:pPr marL="12700">
              <a:lnSpc>
                <a:spcPct val="100000"/>
              </a:lnSpc>
              <a:spcBef>
                <a:spcPts val="5"/>
              </a:spcBef>
            </a:pPr>
            <a:r>
              <a:rPr sz="2800" dirty="0">
                <a:latin typeface="Arial"/>
                <a:cs typeface="Arial"/>
              </a:rPr>
              <a:t>&gt;&gt; A=[1 </a:t>
            </a:r>
            <a:r>
              <a:rPr sz="2800" spc="5" dirty="0">
                <a:latin typeface="Arial"/>
                <a:cs typeface="Arial"/>
              </a:rPr>
              <a:t>2;4</a:t>
            </a:r>
            <a:r>
              <a:rPr sz="2800" spc="-280" dirty="0">
                <a:latin typeface="Arial"/>
                <a:cs typeface="Arial"/>
              </a:rPr>
              <a:t> </a:t>
            </a:r>
            <a:r>
              <a:rPr sz="2800" dirty="0">
                <a:latin typeface="Arial"/>
                <a:cs typeface="Arial"/>
              </a:rPr>
              <a:t>6]</a:t>
            </a:r>
            <a:endParaRPr sz="2800">
              <a:latin typeface="Arial"/>
              <a:cs typeface="Arial"/>
            </a:endParaRPr>
          </a:p>
          <a:p>
            <a:pPr marL="12700">
              <a:lnSpc>
                <a:spcPct val="100000"/>
              </a:lnSpc>
            </a:pPr>
            <a:r>
              <a:rPr sz="2800" dirty="0">
                <a:latin typeface="Arial"/>
                <a:cs typeface="Arial"/>
              </a:rPr>
              <a:t>&gt;&gt; B=[1 2;3</a:t>
            </a:r>
            <a:r>
              <a:rPr sz="2800" spc="-110" dirty="0">
                <a:latin typeface="Arial"/>
                <a:cs typeface="Arial"/>
              </a:rPr>
              <a:t> </a:t>
            </a:r>
            <a:r>
              <a:rPr sz="2800" spc="-5" dirty="0">
                <a:latin typeface="Arial"/>
                <a:cs typeface="Arial"/>
              </a:rPr>
              <a:t>4]</a:t>
            </a:r>
            <a:endParaRPr sz="2800">
              <a:latin typeface="Arial"/>
              <a:cs typeface="Arial"/>
            </a:endParaRPr>
          </a:p>
        </p:txBody>
      </p:sp>
      <p:sp>
        <p:nvSpPr>
          <p:cNvPr id="4" name="object 4"/>
          <p:cNvSpPr txBox="1"/>
          <p:nvPr/>
        </p:nvSpPr>
        <p:spPr>
          <a:xfrm>
            <a:off x="563067" y="3281553"/>
            <a:ext cx="1134745" cy="1307465"/>
          </a:xfrm>
          <a:prstGeom prst="rect">
            <a:avLst/>
          </a:prstGeom>
        </p:spPr>
        <p:txBody>
          <a:bodyPr vert="horz" wrap="square" lIns="0" tIns="13335" rIns="0" bIns="0" rtlCol="0">
            <a:spAutoFit/>
          </a:bodyPr>
          <a:lstStyle/>
          <a:p>
            <a:pPr marL="12700">
              <a:lnSpc>
                <a:spcPct val="100000"/>
              </a:lnSpc>
              <a:spcBef>
                <a:spcPts val="105"/>
              </a:spcBef>
            </a:pPr>
            <a:r>
              <a:rPr sz="2800" dirty="0">
                <a:latin typeface="Arial"/>
                <a:cs typeface="Arial"/>
              </a:rPr>
              <a:t>&gt;&gt;</a:t>
            </a:r>
            <a:r>
              <a:rPr sz="2800" spc="-250" dirty="0">
                <a:latin typeface="Arial"/>
                <a:cs typeface="Arial"/>
              </a:rPr>
              <a:t> </a:t>
            </a:r>
            <a:r>
              <a:rPr sz="2800" spc="5" dirty="0">
                <a:latin typeface="Arial"/>
                <a:cs typeface="Arial"/>
              </a:rPr>
              <a:t>A*B</a:t>
            </a:r>
            <a:endParaRPr sz="2800">
              <a:latin typeface="Arial"/>
              <a:cs typeface="Arial"/>
            </a:endParaRPr>
          </a:p>
          <a:p>
            <a:pPr marL="12700">
              <a:lnSpc>
                <a:spcPct val="100000"/>
              </a:lnSpc>
            </a:pPr>
            <a:r>
              <a:rPr sz="2800" dirty="0">
                <a:latin typeface="Arial"/>
                <a:cs typeface="Arial"/>
              </a:rPr>
              <a:t>&gt;&gt;</a:t>
            </a:r>
            <a:r>
              <a:rPr sz="2800" spc="-265" dirty="0">
                <a:latin typeface="Arial"/>
                <a:cs typeface="Arial"/>
              </a:rPr>
              <a:t> </a:t>
            </a:r>
            <a:r>
              <a:rPr sz="2800" spc="5" dirty="0">
                <a:latin typeface="Arial"/>
                <a:cs typeface="Arial"/>
              </a:rPr>
              <a:t>A/B</a:t>
            </a:r>
            <a:endParaRPr sz="2800">
              <a:latin typeface="Arial"/>
              <a:cs typeface="Arial"/>
            </a:endParaRPr>
          </a:p>
          <a:p>
            <a:pPr marL="12700">
              <a:lnSpc>
                <a:spcPct val="100000"/>
              </a:lnSpc>
              <a:spcBef>
                <a:spcPts val="5"/>
              </a:spcBef>
            </a:pPr>
            <a:r>
              <a:rPr sz="2800" dirty="0">
                <a:latin typeface="Arial"/>
                <a:cs typeface="Arial"/>
              </a:rPr>
              <a:t>&gt;&gt;</a:t>
            </a:r>
            <a:r>
              <a:rPr sz="2800" spc="-260" dirty="0">
                <a:latin typeface="Arial"/>
                <a:cs typeface="Arial"/>
              </a:rPr>
              <a:t> </a:t>
            </a:r>
            <a:r>
              <a:rPr sz="2800" spc="5" dirty="0">
                <a:latin typeface="Arial"/>
                <a:cs typeface="Arial"/>
              </a:rPr>
              <a:t>A\B</a:t>
            </a:r>
            <a:endParaRPr sz="2800">
              <a:latin typeface="Arial"/>
              <a:cs typeface="Arial"/>
            </a:endParaRPr>
          </a:p>
        </p:txBody>
      </p:sp>
      <p:sp>
        <p:nvSpPr>
          <p:cNvPr id="5" name="object 5"/>
          <p:cNvSpPr txBox="1"/>
          <p:nvPr/>
        </p:nvSpPr>
        <p:spPr>
          <a:xfrm>
            <a:off x="563067" y="4988763"/>
            <a:ext cx="1217930" cy="880744"/>
          </a:xfrm>
          <a:prstGeom prst="rect">
            <a:avLst/>
          </a:prstGeom>
        </p:spPr>
        <p:txBody>
          <a:bodyPr vert="horz" wrap="square" lIns="0" tIns="13970" rIns="0" bIns="0" rtlCol="0">
            <a:spAutoFit/>
          </a:bodyPr>
          <a:lstStyle/>
          <a:p>
            <a:pPr marL="12700">
              <a:lnSpc>
                <a:spcPct val="100000"/>
              </a:lnSpc>
              <a:spcBef>
                <a:spcPts val="110"/>
              </a:spcBef>
            </a:pPr>
            <a:r>
              <a:rPr sz="2800" dirty="0">
                <a:latin typeface="Arial"/>
                <a:cs typeface="Arial"/>
              </a:rPr>
              <a:t>&gt;&gt;</a:t>
            </a:r>
            <a:r>
              <a:rPr sz="2800" spc="-250" dirty="0">
                <a:latin typeface="Arial"/>
                <a:cs typeface="Arial"/>
              </a:rPr>
              <a:t> </a:t>
            </a:r>
            <a:r>
              <a:rPr sz="2800" spc="-5" dirty="0">
                <a:latin typeface="Arial"/>
                <a:cs typeface="Arial"/>
              </a:rPr>
              <a:t>A.^2</a:t>
            </a:r>
            <a:endParaRPr sz="2800">
              <a:latin typeface="Arial"/>
              <a:cs typeface="Arial"/>
            </a:endParaRPr>
          </a:p>
          <a:p>
            <a:pPr marL="12700">
              <a:lnSpc>
                <a:spcPct val="100000"/>
              </a:lnSpc>
            </a:pPr>
            <a:r>
              <a:rPr sz="2800" dirty="0">
                <a:latin typeface="Arial"/>
                <a:cs typeface="Arial"/>
              </a:rPr>
              <a:t>&gt;&gt;</a:t>
            </a:r>
            <a:r>
              <a:rPr sz="2800" spc="-210" dirty="0">
                <a:latin typeface="Arial"/>
                <a:cs typeface="Arial"/>
              </a:rPr>
              <a:t> </a:t>
            </a:r>
            <a:r>
              <a:rPr sz="2800" spc="-15" dirty="0">
                <a:latin typeface="Arial"/>
                <a:cs typeface="Arial"/>
              </a:rPr>
              <a:t>A^2</a:t>
            </a:r>
            <a:endParaRPr sz="2800">
              <a:latin typeface="Arial"/>
              <a:cs typeface="Arial"/>
            </a:endParaRPr>
          </a:p>
        </p:txBody>
      </p:sp>
      <p:sp>
        <p:nvSpPr>
          <p:cNvPr id="6" name="object 6"/>
          <p:cNvSpPr txBox="1"/>
          <p:nvPr/>
        </p:nvSpPr>
        <p:spPr>
          <a:xfrm>
            <a:off x="1913256" y="3555953"/>
            <a:ext cx="3215640" cy="745490"/>
          </a:xfrm>
          <a:prstGeom prst="rect">
            <a:avLst/>
          </a:prstGeom>
          <a:solidFill>
            <a:srgbClr val="FFFFFF"/>
          </a:solidFill>
          <a:ln w="12700">
            <a:solidFill>
              <a:srgbClr val="E42137"/>
            </a:solidFill>
          </a:ln>
        </p:spPr>
        <p:txBody>
          <a:bodyPr vert="horz" wrap="square" lIns="0" tIns="2540" rIns="0" bIns="0" rtlCol="0">
            <a:spAutoFit/>
          </a:bodyPr>
          <a:lstStyle/>
          <a:p>
            <a:pPr marL="18415" marR="1683385">
              <a:lnSpc>
                <a:spcPts val="1440"/>
              </a:lnSpc>
              <a:spcBef>
                <a:spcPts val="20"/>
              </a:spcBef>
            </a:pPr>
            <a:r>
              <a:rPr sz="1200" spc="-10" dirty="0">
                <a:solidFill>
                  <a:srgbClr val="FF0000"/>
                </a:solidFill>
                <a:latin typeface="宋体"/>
                <a:cs typeface="宋体"/>
              </a:rPr>
              <a:t>A*B</a:t>
            </a:r>
            <a:r>
              <a:rPr sz="1200" spc="-20" dirty="0">
                <a:solidFill>
                  <a:srgbClr val="FF0000"/>
                </a:solidFill>
                <a:latin typeface="宋体"/>
                <a:cs typeface="宋体"/>
              </a:rPr>
              <a:t>就是两个矩阵相乘 </a:t>
            </a:r>
            <a:r>
              <a:rPr sz="1200" spc="-15" dirty="0">
                <a:solidFill>
                  <a:srgbClr val="FF0000"/>
                </a:solidFill>
                <a:latin typeface="宋体"/>
                <a:cs typeface="宋体"/>
              </a:rPr>
              <a:t>A/B</a:t>
            </a:r>
            <a:r>
              <a:rPr sz="1200" spc="-25" dirty="0">
                <a:solidFill>
                  <a:srgbClr val="FF0000"/>
                </a:solidFill>
                <a:latin typeface="宋体"/>
                <a:cs typeface="宋体"/>
              </a:rPr>
              <a:t>是乘</a:t>
            </a:r>
            <a:r>
              <a:rPr sz="1200" spc="-15" dirty="0">
                <a:solidFill>
                  <a:srgbClr val="FF0000"/>
                </a:solidFill>
                <a:latin typeface="宋体"/>
                <a:cs typeface="宋体"/>
              </a:rPr>
              <a:t>B</a:t>
            </a:r>
            <a:r>
              <a:rPr sz="1200" spc="-25" dirty="0">
                <a:solidFill>
                  <a:srgbClr val="FF0000"/>
                </a:solidFill>
                <a:latin typeface="宋体"/>
                <a:cs typeface="宋体"/>
              </a:rPr>
              <a:t>的逆矩阵 </a:t>
            </a:r>
            <a:r>
              <a:rPr sz="1200" spc="20" dirty="0">
                <a:solidFill>
                  <a:srgbClr val="FF0000"/>
                </a:solidFill>
                <a:latin typeface="宋体"/>
                <a:cs typeface="宋体"/>
              </a:rPr>
              <a:t>A\B</a:t>
            </a:r>
            <a:r>
              <a:rPr sz="1200" spc="45" dirty="0">
                <a:solidFill>
                  <a:srgbClr val="FF0000"/>
                </a:solidFill>
                <a:latin typeface="宋体"/>
                <a:cs typeface="宋体"/>
              </a:rPr>
              <a:t>是</a:t>
            </a:r>
            <a:r>
              <a:rPr sz="1200" spc="20" dirty="0">
                <a:solidFill>
                  <a:srgbClr val="FF0000"/>
                </a:solidFill>
                <a:latin typeface="宋体"/>
                <a:cs typeface="宋体"/>
              </a:rPr>
              <a:t>B</a:t>
            </a:r>
            <a:r>
              <a:rPr sz="1200" spc="45" dirty="0">
                <a:solidFill>
                  <a:srgbClr val="FF0000"/>
                </a:solidFill>
                <a:latin typeface="宋体"/>
                <a:cs typeface="宋体"/>
              </a:rPr>
              <a:t>乘</a:t>
            </a:r>
            <a:r>
              <a:rPr sz="1200" spc="20" dirty="0">
                <a:solidFill>
                  <a:srgbClr val="FF0000"/>
                </a:solidFill>
                <a:latin typeface="宋体"/>
                <a:cs typeface="宋体"/>
              </a:rPr>
              <a:t>A</a:t>
            </a:r>
            <a:r>
              <a:rPr sz="1200" spc="45" dirty="0">
                <a:solidFill>
                  <a:srgbClr val="FF0000"/>
                </a:solidFill>
                <a:latin typeface="宋体"/>
                <a:cs typeface="宋体"/>
              </a:rPr>
              <a:t>的逆矩阵</a:t>
            </a:r>
            <a:endParaRPr sz="1200">
              <a:latin typeface="宋体"/>
              <a:cs typeface="宋体"/>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1150112"/>
            <a:ext cx="8011159" cy="453390"/>
          </a:xfrm>
          <a:prstGeom prst="rect">
            <a:avLst/>
          </a:prstGeom>
        </p:spPr>
        <p:txBody>
          <a:bodyPr vert="horz" wrap="square" lIns="0" tIns="13335" rIns="0" bIns="0" rtlCol="0">
            <a:spAutoFit/>
          </a:bodyPr>
          <a:lstStyle/>
          <a:p>
            <a:pPr marL="12700">
              <a:lnSpc>
                <a:spcPct val="100000"/>
              </a:lnSpc>
              <a:spcBef>
                <a:spcPts val="105"/>
              </a:spcBef>
            </a:pPr>
            <a:r>
              <a:rPr sz="2800" b="1" spc="-5" dirty="0">
                <a:solidFill>
                  <a:srgbClr val="333399"/>
                </a:solidFill>
                <a:latin typeface="宋体"/>
                <a:cs typeface="宋体"/>
              </a:rPr>
              <a:t>数</a:t>
            </a:r>
            <a:r>
              <a:rPr sz="2800" b="1" spc="20" dirty="0">
                <a:solidFill>
                  <a:srgbClr val="333399"/>
                </a:solidFill>
                <a:latin typeface="宋体"/>
                <a:cs typeface="宋体"/>
              </a:rPr>
              <a:t>组</a:t>
            </a:r>
            <a:r>
              <a:rPr sz="2800" b="1" spc="-5" dirty="0">
                <a:solidFill>
                  <a:srgbClr val="333399"/>
                </a:solidFill>
                <a:latin typeface="宋体"/>
                <a:cs typeface="宋体"/>
              </a:rPr>
              <a:t>（</a:t>
            </a:r>
            <a:r>
              <a:rPr sz="2800" b="1" spc="-5" dirty="0">
                <a:solidFill>
                  <a:srgbClr val="333399"/>
                </a:solidFill>
                <a:latin typeface="Times New Roman"/>
                <a:cs typeface="Times New Roman"/>
              </a:rPr>
              <a:t>Array</a:t>
            </a:r>
            <a:r>
              <a:rPr sz="2800" b="1" spc="-5" dirty="0">
                <a:solidFill>
                  <a:srgbClr val="333399"/>
                </a:solidFill>
                <a:latin typeface="宋体"/>
                <a:cs typeface="宋体"/>
              </a:rPr>
              <a:t>）、矩阵（</a:t>
            </a:r>
            <a:r>
              <a:rPr sz="2800" b="1" spc="-5" dirty="0">
                <a:solidFill>
                  <a:srgbClr val="333399"/>
                </a:solidFill>
                <a:latin typeface="Times New Roman"/>
                <a:cs typeface="Times New Roman"/>
              </a:rPr>
              <a:t>Matrix</a:t>
            </a:r>
            <a:r>
              <a:rPr sz="2800" b="1" spc="-5" dirty="0">
                <a:solidFill>
                  <a:srgbClr val="333399"/>
                </a:solidFill>
                <a:latin typeface="宋体"/>
                <a:cs typeface="宋体"/>
              </a:rPr>
              <a:t>）、向量</a:t>
            </a:r>
            <a:r>
              <a:rPr sz="2800" b="1" spc="-35" dirty="0">
                <a:solidFill>
                  <a:srgbClr val="333399"/>
                </a:solidFill>
                <a:latin typeface="宋体"/>
                <a:cs typeface="宋体"/>
              </a:rPr>
              <a:t>（</a:t>
            </a:r>
            <a:r>
              <a:rPr sz="2800" b="1" spc="-35" dirty="0">
                <a:solidFill>
                  <a:srgbClr val="333399"/>
                </a:solidFill>
                <a:latin typeface="Times New Roman"/>
                <a:cs typeface="Times New Roman"/>
              </a:rPr>
              <a:t>Vector</a:t>
            </a:r>
            <a:r>
              <a:rPr sz="2800" b="1" spc="-35" dirty="0">
                <a:solidFill>
                  <a:srgbClr val="333399"/>
                </a:solidFill>
                <a:latin typeface="宋体"/>
                <a:cs typeface="宋体"/>
              </a:rPr>
              <a:t>）</a:t>
            </a:r>
            <a:endParaRPr sz="2800">
              <a:latin typeface="宋体"/>
              <a:cs typeface="宋体"/>
            </a:endParaRPr>
          </a:p>
        </p:txBody>
      </p:sp>
      <p:sp>
        <p:nvSpPr>
          <p:cNvPr id="4" name="object 4"/>
          <p:cNvSpPr txBox="1"/>
          <p:nvPr/>
        </p:nvSpPr>
        <p:spPr>
          <a:xfrm>
            <a:off x="563067" y="2000757"/>
            <a:ext cx="3143885" cy="3869054"/>
          </a:xfrm>
          <a:prstGeom prst="rect">
            <a:avLst/>
          </a:prstGeom>
        </p:spPr>
        <p:txBody>
          <a:bodyPr vert="horz" wrap="square" lIns="0" tIns="13335" rIns="0" bIns="0" rtlCol="0">
            <a:spAutoFit/>
          </a:bodyPr>
          <a:lstStyle/>
          <a:p>
            <a:pPr marL="12700">
              <a:lnSpc>
                <a:spcPct val="100000"/>
              </a:lnSpc>
              <a:spcBef>
                <a:spcPts val="105"/>
              </a:spcBef>
            </a:pPr>
            <a:r>
              <a:rPr sz="2800" dirty="0">
                <a:latin typeface="Arial"/>
                <a:cs typeface="Arial"/>
              </a:rPr>
              <a:t>&gt;&gt; A1=[1 </a:t>
            </a:r>
            <a:r>
              <a:rPr sz="2800" spc="5" dirty="0">
                <a:latin typeface="Arial"/>
                <a:cs typeface="Arial"/>
              </a:rPr>
              <a:t>2;3</a:t>
            </a:r>
            <a:r>
              <a:rPr sz="2800" spc="-270" dirty="0">
                <a:latin typeface="Arial"/>
                <a:cs typeface="Arial"/>
              </a:rPr>
              <a:t> </a:t>
            </a:r>
            <a:r>
              <a:rPr sz="2800" dirty="0">
                <a:latin typeface="Arial"/>
                <a:cs typeface="Arial"/>
              </a:rPr>
              <a:t>4];</a:t>
            </a:r>
            <a:endParaRPr sz="2800">
              <a:latin typeface="Arial"/>
              <a:cs typeface="Arial"/>
            </a:endParaRPr>
          </a:p>
          <a:p>
            <a:pPr marL="12700">
              <a:lnSpc>
                <a:spcPct val="100000"/>
              </a:lnSpc>
              <a:spcBef>
                <a:spcPts val="5"/>
              </a:spcBef>
            </a:pPr>
            <a:r>
              <a:rPr sz="2800" dirty="0">
                <a:latin typeface="Arial"/>
                <a:cs typeface="Arial"/>
              </a:rPr>
              <a:t>&gt;&gt; A2=[1 </a:t>
            </a:r>
            <a:r>
              <a:rPr sz="2800" spc="5" dirty="0">
                <a:latin typeface="Arial"/>
                <a:cs typeface="Arial"/>
              </a:rPr>
              <a:t>2;3</a:t>
            </a:r>
            <a:r>
              <a:rPr sz="2800" spc="-270" dirty="0">
                <a:latin typeface="Arial"/>
                <a:cs typeface="Arial"/>
              </a:rPr>
              <a:t> </a:t>
            </a:r>
            <a:r>
              <a:rPr sz="2800" dirty="0">
                <a:latin typeface="Arial"/>
                <a:cs typeface="Arial"/>
              </a:rPr>
              <a:t>6];</a:t>
            </a:r>
            <a:endParaRPr sz="2800">
              <a:latin typeface="Arial"/>
              <a:cs typeface="Arial"/>
            </a:endParaRPr>
          </a:p>
          <a:p>
            <a:pPr marL="12700">
              <a:lnSpc>
                <a:spcPct val="100000"/>
              </a:lnSpc>
            </a:pPr>
            <a:r>
              <a:rPr sz="2800" dirty="0">
                <a:latin typeface="Arial"/>
                <a:cs typeface="Arial"/>
              </a:rPr>
              <a:t>&gt;&gt; A3=[1 2;3 4;5</a:t>
            </a:r>
            <a:r>
              <a:rPr sz="2800" spc="-245" dirty="0">
                <a:latin typeface="Arial"/>
                <a:cs typeface="Arial"/>
              </a:rPr>
              <a:t> </a:t>
            </a:r>
            <a:r>
              <a:rPr sz="2800" dirty="0">
                <a:latin typeface="Arial"/>
                <a:cs typeface="Arial"/>
              </a:rPr>
              <a:t>6];</a:t>
            </a:r>
            <a:endParaRPr sz="2800">
              <a:latin typeface="Arial"/>
              <a:cs typeface="Arial"/>
            </a:endParaRPr>
          </a:p>
          <a:p>
            <a:pPr marL="12700">
              <a:lnSpc>
                <a:spcPct val="100000"/>
              </a:lnSpc>
            </a:pPr>
            <a:r>
              <a:rPr sz="2800" dirty="0">
                <a:latin typeface="Arial"/>
                <a:cs typeface="Arial"/>
              </a:rPr>
              <a:t>&gt;&gt;</a:t>
            </a:r>
            <a:r>
              <a:rPr sz="2800" spc="-90" dirty="0">
                <a:latin typeface="Arial"/>
                <a:cs typeface="Arial"/>
              </a:rPr>
              <a:t> </a:t>
            </a:r>
            <a:r>
              <a:rPr sz="2800" spc="-5" dirty="0">
                <a:latin typeface="Arial"/>
                <a:cs typeface="Arial"/>
              </a:rPr>
              <a:t>inv1=inv(A1)</a:t>
            </a:r>
            <a:endParaRPr sz="2800">
              <a:latin typeface="Arial"/>
              <a:cs typeface="Arial"/>
            </a:endParaRPr>
          </a:p>
          <a:p>
            <a:pPr marL="12700">
              <a:lnSpc>
                <a:spcPct val="100000"/>
              </a:lnSpc>
            </a:pPr>
            <a:r>
              <a:rPr sz="2800" dirty="0">
                <a:latin typeface="Arial"/>
                <a:cs typeface="Arial"/>
              </a:rPr>
              <a:t>&gt;&gt;</a:t>
            </a:r>
            <a:r>
              <a:rPr sz="2800" spc="-80" dirty="0">
                <a:latin typeface="Arial"/>
                <a:cs typeface="Arial"/>
              </a:rPr>
              <a:t> </a:t>
            </a:r>
            <a:r>
              <a:rPr sz="2800" spc="-5" dirty="0">
                <a:latin typeface="Arial"/>
                <a:cs typeface="Arial"/>
              </a:rPr>
              <a:t>inv2=inv(A2)</a:t>
            </a:r>
            <a:endParaRPr sz="2800">
              <a:latin typeface="Arial"/>
              <a:cs typeface="Arial"/>
            </a:endParaRPr>
          </a:p>
          <a:p>
            <a:pPr marL="12700">
              <a:lnSpc>
                <a:spcPct val="100000"/>
              </a:lnSpc>
              <a:spcBef>
                <a:spcPts val="5"/>
              </a:spcBef>
            </a:pPr>
            <a:r>
              <a:rPr sz="2800" dirty="0">
                <a:latin typeface="Arial"/>
                <a:cs typeface="Arial"/>
              </a:rPr>
              <a:t>&gt;&gt;</a:t>
            </a:r>
            <a:r>
              <a:rPr sz="2800" spc="-90" dirty="0">
                <a:latin typeface="Arial"/>
                <a:cs typeface="Arial"/>
              </a:rPr>
              <a:t> </a:t>
            </a:r>
            <a:r>
              <a:rPr sz="2800" spc="-5" dirty="0">
                <a:latin typeface="Arial"/>
                <a:cs typeface="Arial"/>
              </a:rPr>
              <a:t>inv3=inv(A3)</a:t>
            </a:r>
            <a:endParaRPr sz="2800">
              <a:latin typeface="Arial"/>
              <a:cs typeface="Arial"/>
            </a:endParaRPr>
          </a:p>
          <a:p>
            <a:pPr marL="12700">
              <a:lnSpc>
                <a:spcPct val="100000"/>
              </a:lnSpc>
            </a:pPr>
            <a:r>
              <a:rPr sz="2800" dirty="0">
                <a:latin typeface="Arial"/>
                <a:cs typeface="Arial"/>
              </a:rPr>
              <a:t>&gt;&gt;</a:t>
            </a:r>
            <a:r>
              <a:rPr sz="2800" spc="-85" dirty="0">
                <a:latin typeface="Arial"/>
                <a:cs typeface="Arial"/>
              </a:rPr>
              <a:t> </a:t>
            </a:r>
            <a:r>
              <a:rPr sz="2800" dirty="0">
                <a:latin typeface="Arial"/>
                <a:cs typeface="Arial"/>
              </a:rPr>
              <a:t>tA1=A1’</a:t>
            </a:r>
            <a:endParaRPr sz="2800">
              <a:latin typeface="Arial"/>
              <a:cs typeface="Arial"/>
            </a:endParaRPr>
          </a:p>
          <a:p>
            <a:pPr marL="12700">
              <a:lnSpc>
                <a:spcPct val="100000"/>
              </a:lnSpc>
            </a:pPr>
            <a:r>
              <a:rPr sz="2800" dirty="0">
                <a:latin typeface="Arial"/>
                <a:cs typeface="Arial"/>
              </a:rPr>
              <a:t>&gt;&gt;</a:t>
            </a:r>
            <a:r>
              <a:rPr sz="2800" spc="-75" dirty="0">
                <a:latin typeface="Arial"/>
                <a:cs typeface="Arial"/>
              </a:rPr>
              <a:t> </a:t>
            </a:r>
            <a:r>
              <a:rPr sz="2800" dirty="0">
                <a:latin typeface="Arial"/>
                <a:cs typeface="Arial"/>
              </a:rPr>
              <a:t>tA2=A2’</a:t>
            </a:r>
            <a:endParaRPr sz="2800">
              <a:latin typeface="Arial"/>
              <a:cs typeface="Arial"/>
            </a:endParaRPr>
          </a:p>
          <a:p>
            <a:pPr marL="12700">
              <a:lnSpc>
                <a:spcPct val="100000"/>
              </a:lnSpc>
              <a:spcBef>
                <a:spcPts val="5"/>
              </a:spcBef>
            </a:pPr>
            <a:r>
              <a:rPr sz="2800" dirty="0">
                <a:latin typeface="Arial"/>
                <a:cs typeface="Arial"/>
              </a:rPr>
              <a:t>&gt;&gt;</a:t>
            </a:r>
            <a:r>
              <a:rPr sz="2800" spc="-85" dirty="0">
                <a:latin typeface="Arial"/>
                <a:cs typeface="Arial"/>
              </a:rPr>
              <a:t> </a:t>
            </a:r>
            <a:r>
              <a:rPr sz="2800" dirty="0">
                <a:latin typeface="Arial"/>
                <a:cs typeface="Arial"/>
              </a:rPr>
              <a:t>tA3=A3’</a:t>
            </a:r>
            <a:endParaRPr sz="2800">
              <a:latin typeface="Arial"/>
              <a:cs typeface="Arial"/>
            </a:endParaRPr>
          </a:p>
        </p:txBody>
      </p:sp>
      <p:sp>
        <p:nvSpPr>
          <p:cNvPr id="5" name="object 5"/>
          <p:cNvSpPr txBox="1"/>
          <p:nvPr/>
        </p:nvSpPr>
        <p:spPr>
          <a:xfrm>
            <a:off x="4084373" y="3659338"/>
            <a:ext cx="3514090" cy="1733550"/>
          </a:xfrm>
          <a:prstGeom prst="rect">
            <a:avLst/>
          </a:prstGeom>
          <a:solidFill>
            <a:srgbClr val="FFFFFF"/>
          </a:solidFill>
          <a:ln w="12700">
            <a:solidFill>
              <a:srgbClr val="E42137"/>
            </a:solidFill>
          </a:ln>
        </p:spPr>
        <p:txBody>
          <a:bodyPr vert="horz" wrap="square" lIns="0" tIns="1905" rIns="0" bIns="0" rtlCol="0">
            <a:spAutoFit/>
          </a:bodyPr>
          <a:lstStyle/>
          <a:p>
            <a:pPr marL="18415" marR="2355215">
              <a:lnSpc>
                <a:spcPts val="1440"/>
              </a:lnSpc>
              <a:spcBef>
                <a:spcPts val="15"/>
              </a:spcBef>
            </a:pPr>
            <a:r>
              <a:rPr sz="1200" spc="-45" dirty="0">
                <a:solidFill>
                  <a:srgbClr val="FF0000"/>
                </a:solidFill>
                <a:latin typeface="宋体"/>
                <a:cs typeface="宋体"/>
              </a:rPr>
              <a:t>inv</a:t>
            </a:r>
            <a:r>
              <a:rPr sz="1200" spc="-90" dirty="0">
                <a:solidFill>
                  <a:srgbClr val="FF0000"/>
                </a:solidFill>
                <a:latin typeface="宋体"/>
                <a:cs typeface="宋体"/>
              </a:rPr>
              <a:t>就是求逆矩阵 </a:t>
            </a:r>
            <a:r>
              <a:rPr sz="1200" spc="-55" dirty="0">
                <a:solidFill>
                  <a:srgbClr val="FF0000"/>
                </a:solidFill>
                <a:latin typeface="宋体"/>
                <a:cs typeface="宋体"/>
              </a:rPr>
              <a:t>加’是求转置 </a:t>
            </a:r>
            <a:endParaRPr sz="1200">
              <a:latin typeface="宋体"/>
              <a:cs typeface="宋体"/>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937717"/>
            <a:ext cx="2889885" cy="1946910"/>
          </a:xfrm>
          <a:prstGeom prst="rect">
            <a:avLst/>
          </a:prstGeom>
        </p:spPr>
        <p:txBody>
          <a:bodyPr vert="horz" wrap="square" lIns="0" tIns="226060" rIns="0" bIns="0" rtlCol="0">
            <a:spAutoFit/>
          </a:bodyPr>
          <a:lstStyle/>
          <a:p>
            <a:pPr marL="12700">
              <a:lnSpc>
                <a:spcPct val="100000"/>
              </a:lnSpc>
              <a:spcBef>
                <a:spcPts val="1780"/>
              </a:spcBef>
            </a:pPr>
            <a:r>
              <a:rPr sz="2800" b="1" spc="20" dirty="0">
                <a:solidFill>
                  <a:srgbClr val="333399"/>
                </a:solidFill>
                <a:latin typeface="宋体"/>
                <a:cs typeface="宋体"/>
              </a:rPr>
              <a:t>脚</a:t>
            </a:r>
            <a:r>
              <a:rPr sz="2800" b="1" spc="690" dirty="0">
                <a:solidFill>
                  <a:srgbClr val="333399"/>
                </a:solidFill>
                <a:latin typeface="宋体"/>
                <a:cs typeface="宋体"/>
              </a:rPr>
              <a:t>本</a:t>
            </a:r>
            <a:r>
              <a:rPr sz="2800" b="1" dirty="0">
                <a:solidFill>
                  <a:srgbClr val="333399"/>
                </a:solidFill>
                <a:latin typeface="Times New Roman"/>
                <a:cs typeface="Times New Roman"/>
              </a:rPr>
              <a:t>.m</a:t>
            </a:r>
            <a:r>
              <a:rPr sz="2800" b="1" spc="-30" dirty="0">
                <a:solidFill>
                  <a:srgbClr val="333399"/>
                </a:solidFill>
                <a:latin typeface="Times New Roman"/>
                <a:cs typeface="Times New Roman"/>
              </a:rPr>
              <a:t> </a:t>
            </a:r>
            <a:r>
              <a:rPr sz="2800" b="1" spc="15" dirty="0">
                <a:solidFill>
                  <a:srgbClr val="333399"/>
                </a:solidFill>
                <a:latin typeface="宋体"/>
                <a:cs typeface="宋体"/>
              </a:rPr>
              <a:t>文件</a:t>
            </a:r>
            <a:endParaRPr sz="2800">
              <a:latin typeface="宋体"/>
              <a:cs typeface="宋体"/>
            </a:endParaRPr>
          </a:p>
          <a:p>
            <a:pPr marL="12700" marR="5080">
              <a:lnSpc>
                <a:spcPts val="5040"/>
              </a:lnSpc>
              <a:spcBef>
                <a:spcPts val="450"/>
              </a:spcBef>
            </a:pPr>
            <a:r>
              <a:rPr sz="2800" b="1" spc="15" dirty="0">
                <a:solidFill>
                  <a:srgbClr val="333399"/>
                </a:solidFill>
                <a:latin typeface="宋体"/>
                <a:cs typeface="宋体"/>
              </a:rPr>
              <a:t>脚本的命</a:t>
            </a:r>
            <a:r>
              <a:rPr sz="2800" b="1" spc="-5" dirty="0">
                <a:solidFill>
                  <a:srgbClr val="333399"/>
                </a:solidFill>
                <a:latin typeface="宋体"/>
                <a:cs typeface="宋体"/>
              </a:rPr>
              <a:t>名和运行 </a:t>
            </a:r>
            <a:r>
              <a:rPr sz="2800" b="1" spc="20" dirty="0">
                <a:solidFill>
                  <a:srgbClr val="333399"/>
                </a:solidFill>
                <a:latin typeface="宋体"/>
                <a:cs typeface="宋体"/>
              </a:rPr>
              <a:t>脚本的注释</a:t>
            </a:r>
            <a:endParaRPr sz="2800">
              <a:latin typeface="宋体"/>
              <a:cs typeface="宋体"/>
            </a:endParaRPr>
          </a:p>
        </p:txBody>
      </p:sp>
      <p:sp>
        <p:nvSpPr>
          <p:cNvPr id="4" name="object 4"/>
          <p:cNvSpPr txBox="1"/>
          <p:nvPr/>
        </p:nvSpPr>
        <p:spPr>
          <a:xfrm>
            <a:off x="2834643" y="3711016"/>
            <a:ext cx="801370" cy="454025"/>
          </a:xfrm>
          <a:prstGeom prst="rect">
            <a:avLst/>
          </a:prstGeom>
        </p:spPr>
        <p:txBody>
          <a:bodyPr vert="horz" wrap="square" lIns="0" tIns="13970" rIns="0" bIns="0" rtlCol="0">
            <a:spAutoFit/>
          </a:bodyPr>
          <a:lstStyle/>
          <a:p>
            <a:pPr marL="12700">
              <a:lnSpc>
                <a:spcPct val="100000"/>
              </a:lnSpc>
              <a:spcBef>
                <a:spcPts val="110"/>
              </a:spcBef>
            </a:pPr>
            <a:r>
              <a:rPr sz="2800" b="1" dirty="0">
                <a:solidFill>
                  <a:srgbClr val="333399"/>
                </a:solidFill>
                <a:latin typeface="Times New Roman"/>
                <a:cs typeface="Times New Roman"/>
              </a:rPr>
              <a:t>el</a:t>
            </a:r>
            <a:r>
              <a:rPr sz="2800" b="1" spc="10" dirty="0">
                <a:solidFill>
                  <a:srgbClr val="333399"/>
                </a:solidFill>
                <a:latin typeface="Times New Roman"/>
                <a:cs typeface="Times New Roman"/>
              </a:rPr>
              <a:t>s</a:t>
            </a:r>
            <a:r>
              <a:rPr sz="2800" b="1" dirty="0">
                <a:solidFill>
                  <a:srgbClr val="333399"/>
                </a:solidFill>
                <a:latin typeface="Times New Roman"/>
                <a:cs typeface="Times New Roman"/>
              </a:rPr>
              <a:t>e</a:t>
            </a:r>
            <a:r>
              <a:rPr sz="2800" b="1" spc="5" dirty="0">
                <a:solidFill>
                  <a:srgbClr val="333399"/>
                </a:solidFill>
                <a:latin typeface="Times New Roman"/>
                <a:cs typeface="Times New Roman"/>
              </a:rPr>
              <a:t>i</a:t>
            </a:r>
            <a:r>
              <a:rPr sz="2800" b="1" dirty="0">
                <a:solidFill>
                  <a:srgbClr val="333399"/>
                </a:solidFill>
                <a:latin typeface="Times New Roman"/>
                <a:cs typeface="Times New Roman"/>
              </a:rPr>
              <a:t>f</a:t>
            </a:r>
            <a:endParaRPr sz="2800">
              <a:latin typeface="Times New Roman"/>
              <a:cs typeface="Times New Roman"/>
            </a:endParaRPr>
          </a:p>
        </p:txBody>
      </p:sp>
      <p:sp>
        <p:nvSpPr>
          <p:cNvPr id="5" name="object 5"/>
          <p:cNvSpPr txBox="1"/>
          <p:nvPr/>
        </p:nvSpPr>
        <p:spPr>
          <a:xfrm>
            <a:off x="3866052" y="3711016"/>
            <a:ext cx="4807585" cy="454025"/>
          </a:xfrm>
          <a:prstGeom prst="rect">
            <a:avLst/>
          </a:prstGeom>
        </p:spPr>
        <p:txBody>
          <a:bodyPr vert="horz" wrap="square" lIns="0" tIns="13970" rIns="0" bIns="0" rtlCol="0">
            <a:spAutoFit/>
          </a:bodyPr>
          <a:lstStyle/>
          <a:p>
            <a:pPr marL="12700">
              <a:lnSpc>
                <a:spcPct val="100000"/>
              </a:lnSpc>
              <a:spcBef>
                <a:spcPts val="110"/>
              </a:spcBef>
              <a:tabLst>
                <a:tab pos="1282700" algn="l"/>
                <a:tab pos="2428240" algn="l"/>
                <a:tab pos="3323590" algn="l"/>
              </a:tabLst>
            </a:pPr>
            <a:r>
              <a:rPr sz="2800" b="1" dirty="0">
                <a:solidFill>
                  <a:srgbClr val="333399"/>
                </a:solidFill>
                <a:latin typeface="Times New Roman"/>
                <a:cs typeface="Times New Roman"/>
              </a:rPr>
              <a:t>e</a:t>
            </a:r>
            <a:r>
              <a:rPr sz="2800" b="1" spc="5" dirty="0">
                <a:solidFill>
                  <a:srgbClr val="333399"/>
                </a:solidFill>
                <a:latin typeface="Times New Roman"/>
                <a:cs typeface="Times New Roman"/>
              </a:rPr>
              <a:t>ls</a:t>
            </a:r>
            <a:r>
              <a:rPr sz="2800" b="1" dirty="0">
                <a:solidFill>
                  <a:srgbClr val="333399"/>
                </a:solidFill>
                <a:latin typeface="Times New Roman"/>
                <a:cs typeface="Times New Roman"/>
              </a:rPr>
              <a:t>e	</a:t>
            </a:r>
            <a:r>
              <a:rPr sz="2800" b="1" spc="5" dirty="0">
                <a:solidFill>
                  <a:srgbClr val="333399"/>
                </a:solidFill>
                <a:latin typeface="Times New Roman"/>
                <a:cs typeface="Times New Roman"/>
              </a:rPr>
              <a:t>s</a:t>
            </a:r>
            <a:r>
              <a:rPr sz="2800" b="1" spc="35" dirty="0">
                <a:solidFill>
                  <a:srgbClr val="333399"/>
                </a:solidFill>
                <a:latin typeface="Times New Roman"/>
                <a:cs typeface="Times New Roman"/>
              </a:rPr>
              <a:t>w</a:t>
            </a:r>
            <a:r>
              <a:rPr sz="2800" b="1" spc="5" dirty="0">
                <a:solidFill>
                  <a:srgbClr val="333399"/>
                </a:solidFill>
                <a:latin typeface="Times New Roman"/>
                <a:cs typeface="Times New Roman"/>
              </a:rPr>
              <a:t>i</a:t>
            </a:r>
            <a:r>
              <a:rPr sz="2800" b="1" dirty="0">
                <a:solidFill>
                  <a:srgbClr val="333399"/>
                </a:solidFill>
                <a:latin typeface="Times New Roman"/>
                <a:cs typeface="Times New Roman"/>
              </a:rPr>
              <a:t>tch	ca</a:t>
            </a:r>
            <a:r>
              <a:rPr sz="2800" b="1" spc="10" dirty="0">
                <a:solidFill>
                  <a:srgbClr val="333399"/>
                </a:solidFill>
                <a:latin typeface="Times New Roman"/>
                <a:cs typeface="Times New Roman"/>
              </a:rPr>
              <a:t>s</a:t>
            </a:r>
            <a:r>
              <a:rPr sz="2800" b="1" dirty="0">
                <a:solidFill>
                  <a:srgbClr val="333399"/>
                </a:solidFill>
                <a:latin typeface="Times New Roman"/>
                <a:cs typeface="Times New Roman"/>
              </a:rPr>
              <a:t>e	</a:t>
            </a:r>
            <a:r>
              <a:rPr sz="2800" b="1" spc="10" dirty="0">
                <a:solidFill>
                  <a:srgbClr val="333399"/>
                </a:solidFill>
                <a:latin typeface="Times New Roman"/>
                <a:cs typeface="Times New Roman"/>
              </a:rPr>
              <a:t>o</a:t>
            </a:r>
            <a:r>
              <a:rPr sz="2800" b="1" dirty="0">
                <a:solidFill>
                  <a:srgbClr val="333399"/>
                </a:solidFill>
                <a:latin typeface="Times New Roman"/>
                <a:cs typeface="Times New Roman"/>
              </a:rPr>
              <a:t>ther</a:t>
            </a:r>
            <a:r>
              <a:rPr sz="2800" b="1" spc="35" dirty="0">
                <a:solidFill>
                  <a:srgbClr val="333399"/>
                </a:solidFill>
                <a:latin typeface="Times New Roman"/>
                <a:cs typeface="Times New Roman"/>
              </a:rPr>
              <a:t>w</a:t>
            </a:r>
            <a:r>
              <a:rPr sz="2800" b="1" spc="5" dirty="0">
                <a:solidFill>
                  <a:srgbClr val="333399"/>
                </a:solidFill>
                <a:latin typeface="Times New Roman"/>
                <a:cs typeface="Times New Roman"/>
              </a:rPr>
              <a:t>i</a:t>
            </a:r>
            <a:r>
              <a:rPr sz="2800" b="1" spc="-15" dirty="0">
                <a:solidFill>
                  <a:srgbClr val="333399"/>
                </a:solidFill>
                <a:latin typeface="Times New Roman"/>
                <a:cs typeface="Times New Roman"/>
              </a:rPr>
              <a:t>s</a:t>
            </a:r>
            <a:r>
              <a:rPr sz="2800" b="1" dirty="0">
                <a:solidFill>
                  <a:srgbClr val="333399"/>
                </a:solidFill>
                <a:latin typeface="Times New Roman"/>
                <a:cs typeface="Times New Roman"/>
              </a:rPr>
              <a:t>e</a:t>
            </a:r>
            <a:endParaRPr sz="2800">
              <a:latin typeface="Times New Roman"/>
              <a:cs typeface="Times New Roman"/>
            </a:endParaRPr>
          </a:p>
        </p:txBody>
      </p:sp>
      <p:sp>
        <p:nvSpPr>
          <p:cNvPr id="6" name="object 6"/>
          <p:cNvSpPr txBox="1"/>
          <p:nvPr/>
        </p:nvSpPr>
        <p:spPr>
          <a:xfrm>
            <a:off x="3062718" y="4351477"/>
            <a:ext cx="1987550" cy="454025"/>
          </a:xfrm>
          <a:prstGeom prst="rect">
            <a:avLst/>
          </a:prstGeom>
        </p:spPr>
        <p:txBody>
          <a:bodyPr vert="horz" wrap="square" lIns="0" tIns="13970" rIns="0" bIns="0" rtlCol="0">
            <a:spAutoFit/>
          </a:bodyPr>
          <a:lstStyle/>
          <a:p>
            <a:pPr marL="12700">
              <a:lnSpc>
                <a:spcPct val="100000"/>
              </a:lnSpc>
              <a:spcBef>
                <a:spcPts val="110"/>
              </a:spcBef>
              <a:tabLst>
                <a:tab pos="1087120" algn="l"/>
              </a:tabLst>
            </a:pPr>
            <a:r>
              <a:rPr sz="2800" b="1" spc="35" dirty="0">
                <a:solidFill>
                  <a:srgbClr val="333399"/>
                </a:solidFill>
                <a:latin typeface="Times New Roman"/>
                <a:cs typeface="Times New Roman"/>
              </a:rPr>
              <a:t>w</a:t>
            </a:r>
            <a:r>
              <a:rPr sz="2800" b="1" dirty="0">
                <a:solidFill>
                  <a:srgbClr val="333399"/>
                </a:solidFill>
                <a:latin typeface="Times New Roman"/>
                <a:cs typeface="Times New Roman"/>
              </a:rPr>
              <a:t>hi</a:t>
            </a:r>
            <a:r>
              <a:rPr sz="2800" b="1" spc="15" dirty="0">
                <a:solidFill>
                  <a:srgbClr val="333399"/>
                </a:solidFill>
                <a:latin typeface="Times New Roman"/>
                <a:cs typeface="Times New Roman"/>
              </a:rPr>
              <a:t>l</a:t>
            </a:r>
            <a:r>
              <a:rPr sz="2800" b="1" dirty="0">
                <a:solidFill>
                  <a:srgbClr val="333399"/>
                </a:solidFill>
                <a:latin typeface="Times New Roman"/>
                <a:cs typeface="Times New Roman"/>
              </a:rPr>
              <a:t>e	</a:t>
            </a:r>
            <a:r>
              <a:rPr sz="2800" b="1" spc="5" dirty="0">
                <a:solidFill>
                  <a:srgbClr val="333399"/>
                </a:solidFill>
                <a:latin typeface="Times New Roman"/>
                <a:cs typeface="Times New Roman"/>
              </a:rPr>
              <a:t>b</a:t>
            </a:r>
            <a:r>
              <a:rPr sz="2800" b="1" spc="-55" dirty="0">
                <a:solidFill>
                  <a:srgbClr val="333399"/>
                </a:solidFill>
                <a:latin typeface="Times New Roman"/>
                <a:cs typeface="Times New Roman"/>
              </a:rPr>
              <a:t>r</a:t>
            </a:r>
            <a:r>
              <a:rPr sz="2800" b="1" dirty="0">
                <a:solidFill>
                  <a:srgbClr val="333399"/>
                </a:solidFill>
                <a:latin typeface="Times New Roman"/>
                <a:cs typeface="Times New Roman"/>
              </a:rPr>
              <a:t>e</a:t>
            </a:r>
            <a:r>
              <a:rPr sz="2800" b="1" spc="10" dirty="0">
                <a:solidFill>
                  <a:srgbClr val="333399"/>
                </a:solidFill>
                <a:latin typeface="Times New Roman"/>
                <a:cs typeface="Times New Roman"/>
              </a:rPr>
              <a:t>a</a:t>
            </a:r>
            <a:r>
              <a:rPr sz="2800" b="1" spc="5" dirty="0">
                <a:solidFill>
                  <a:srgbClr val="333399"/>
                </a:solidFill>
                <a:latin typeface="Times New Roman"/>
                <a:cs typeface="Times New Roman"/>
              </a:rPr>
              <a:t>k</a:t>
            </a:r>
            <a:endParaRPr sz="2800">
              <a:latin typeface="Times New Roman"/>
              <a:cs typeface="Times New Roman"/>
            </a:endParaRPr>
          </a:p>
        </p:txBody>
      </p:sp>
      <p:sp>
        <p:nvSpPr>
          <p:cNvPr id="7" name="object 7"/>
          <p:cNvSpPr txBox="1"/>
          <p:nvPr/>
        </p:nvSpPr>
        <p:spPr>
          <a:xfrm>
            <a:off x="563067" y="3498860"/>
            <a:ext cx="2275205" cy="1946910"/>
          </a:xfrm>
          <a:prstGeom prst="rect">
            <a:avLst/>
          </a:prstGeom>
        </p:spPr>
        <p:txBody>
          <a:bodyPr vert="horz" wrap="square" lIns="0" tIns="12065" rIns="0" bIns="0" rtlCol="0">
            <a:spAutoFit/>
          </a:bodyPr>
          <a:lstStyle/>
          <a:p>
            <a:pPr marL="12700" marR="5080">
              <a:lnSpc>
                <a:spcPct val="150100"/>
              </a:lnSpc>
              <a:spcBef>
                <a:spcPts val="95"/>
              </a:spcBef>
            </a:pPr>
            <a:r>
              <a:rPr sz="2800" b="1" spc="15" dirty="0">
                <a:solidFill>
                  <a:srgbClr val="333399"/>
                </a:solidFill>
                <a:latin typeface="宋体"/>
                <a:cs typeface="宋体"/>
              </a:rPr>
              <a:t>分支语句</a:t>
            </a:r>
            <a:r>
              <a:rPr sz="2800" b="1" spc="-10" dirty="0">
                <a:solidFill>
                  <a:srgbClr val="333399"/>
                </a:solidFill>
                <a:latin typeface="宋体"/>
                <a:cs typeface="宋体"/>
              </a:rPr>
              <a:t>：</a:t>
            </a:r>
            <a:r>
              <a:rPr sz="2800" b="1" spc="-10" dirty="0">
                <a:solidFill>
                  <a:srgbClr val="333399"/>
                </a:solidFill>
                <a:latin typeface="Times New Roman"/>
                <a:cs typeface="Times New Roman"/>
              </a:rPr>
              <a:t>if  </a:t>
            </a:r>
            <a:r>
              <a:rPr sz="2800" b="1" spc="15" dirty="0">
                <a:solidFill>
                  <a:srgbClr val="333399"/>
                </a:solidFill>
                <a:latin typeface="宋体"/>
                <a:cs typeface="宋体"/>
              </a:rPr>
              <a:t>循环语句</a:t>
            </a:r>
            <a:r>
              <a:rPr sz="2800" b="1" spc="-15" dirty="0">
                <a:solidFill>
                  <a:srgbClr val="333399"/>
                </a:solidFill>
                <a:latin typeface="宋体"/>
                <a:cs typeface="宋体"/>
              </a:rPr>
              <a:t>：</a:t>
            </a:r>
            <a:r>
              <a:rPr sz="2800" b="1" dirty="0">
                <a:solidFill>
                  <a:srgbClr val="333399"/>
                </a:solidFill>
                <a:latin typeface="Times New Roman"/>
                <a:cs typeface="Times New Roman"/>
              </a:rPr>
              <a:t>f</a:t>
            </a:r>
            <a:r>
              <a:rPr sz="2800" b="1" spc="-10" dirty="0">
                <a:solidFill>
                  <a:srgbClr val="333399"/>
                </a:solidFill>
                <a:latin typeface="Times New Roman"/>
                <a:cs typeface="Times New Roman"/>
              </a:rPr>
              <a:t>o</a:t>
            </a:r>
            <a:r>
              <a:rPr sz="2800" b="1" dirty="0">
                <a:solidFill>
                  <a:srgbClr val="333399"/>
                </a:solidFill>
                <a:latin typeface="Times New Roman"/>
                <a:cs typeface="Times New Roman"/>
              </a:rPr>
              <a:t>r </a:t>
            </a:r>
            <a:r>
              <a:rPr sz="2800" b="1" spc="15" dirty="0">
                <a:solidFill>
                  <a:srgbClr val="333399"/>
                </a:solidFill>
                <a:latin typeface="宋体"/>
                <a:cs typeface="宋体"/>
              </a:rPr>
              <a:t>以</a:t>
            </a:r>
            <a:r>
              <a:rPr sz="2800" b="1" spc="5" dirty="0">
                <a:solidFill>
                  <a:srgbClr val="333399"/>
                </a:solidFill>
                <a:latin typeface="Times New Roman"/>
                <a:cs typeface="Times New Roman"/>
              </a:rPr>
              <a:t>randi</a:t>
            </a:r>
            <a:r>
              <a:rPr sz="2800" b="1" spc="15" dirty="0">
                <a:solidFill>
                  <a:srgbClr val="333399"/>
                </a:solidFill>
                <a:latin typeface="宋体"/>
                <a:cs typeface="宋体"/>
              </a:rPr>
              <a:t>为例</a:t>
            </a:r>
            <a:endParaRPr sz="2800">
              <a:latin typeface="宋体"/>
              <a:cs typeface="宋体"/>
            </a:endParaRPr>
          </a:p>
        </p:txBody>
      </p:sp>
      <p:sp>
        <p:nvSpPr>
          <p:cNvPr id="8" name="object 8"/>
          <p:cNvSpPr txBox="1"/>
          <p:nvPr/>
        </p:nvSpPr>
        <p:spPr>
          <a:xfrm>
            <a:off x="3877599" y="1338887"/>
            <a:ext cx="4260850" cy="2331085"/>
          </a:xfrm>
          <a:prstGeom prst="rect">
            <a:avLst/>
          </a:prstGeom>
          <a:solidFill>
            <a:srgbClr val="FFFFFF"/>
          </a:solidFill>
          <a:ln w="12700">
            <a:solidFill>
              <a:srgbClr val="E42137"/>
            </a:solidFill>
          </a:ln>
        </p:spPr>
        <p:txBody>
          <a:bodyPr vert="horz" wrap="square" lIns="0" tIns="0" rIns="0" bIns="0" rtlCol="0">
            <a:spAutoFit/>
          </a:bodyPr>
          <a:lstStyle/>
          <a:p>
            <a:pPr marL="19050">
              <a:lnSpc>
                <a:spcPts val="1300"/>
              </a:lnSpc>
            </a:pPr>
            <a:r>
              <a:rPr sz="1200" spc="-95" dirty="0">
                <a:solidFill>
                  <a:srgbClr val="FF0000"/>
                </a:solidFill>
                <a:latin typeface="宋体"/>
                <a:cs typeface="宋体"/>
              </a:rPr>
              <a:t>for(i=1;i&lt;+100;i++)x=x*10 </a:t>
            </a:r>
            <a:endParaRPr sz="1200">
              <a:latin typeface="宋体"/>
              <a:cs typeface="宋体"/>
            </a:endParaRPr>
          </a:p>
          <a:p>
            <a:pPr marL="19050">
              <a:lnSpc>
                <a:spcPct val="100000"/>
              </a:lnSpc>
            </a:pPr>
            <a:r>
              <a:rPr sz="1200" spc="-80" dirty="0">
                <a:solidFill>
                  <a:srgbClr val="FF0000"/>
                </a:solidFill>
                <a:latin typeface="宋体"/>
                <a:cs typeface="宋体"/>
              </a:rPr>
              <a:t> randi(输出0-100）的整数</a:t>
            </a:r>
            <a:endParaRPr sz="1200">
              <a:latin typeface="宋体"/>
              <a:cs typeface="宋体"/>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a:spLocks noGrp="1"/>
          </p:cNvSpPr>
          <p:nvPr>
            <p:ph sz="half" idx="2"/>
          </p:nvPr>
        </p:nvSpPr>
        <p:spPr>
          <a:prstGeom prst="rect">
            <a:avLst/>
          </a:prstGeom>
        </p:spPr>
        <p:txBody>
          <a:bodyPr vert="horz" wrap="square" lIns="0" tIns="11430" rIns="0" bIns="0" rtlCol="0">
            <a:spAutoFit/>
          </a:bodyPr>
          <a:lstStyle/>
          <a:p>
            <a:pPr marL="362585" marR="128270" indent="-350520">
              <a:lnSpc>
                <a:spcPct val="100000"/>
              </a:lnSpc>
              <a:spcBef>
                <a:spcPts val="90"/>
              </a:spcBef>
            </a:pPr>
            <a:r>
              <a:rPr dirty="0"/>
              <a:t>for </a:t>
            </a:r>
            <a:r>
              <a:rPr spc="-5" dirty="0"/>
              <a:t>k=1:1:10  p</a:t>
            </a:r>
            <a:r>
              <a:rPr spc="-20" dirty="0"/>
              <a:t>=</a:t>
            </a:r>
            <a:r>
              <a:rPr dirty="0"/>
              <a:t>r</a:t>
            </a:r>
            <a:r>
              <a:rPr spc="-5" dirty="0"/>
              <a:t>a</a:t>
            </a:r>
            <a:r>
              <a:rPr spc="-15" dirty="0"/>
              <a:t>n</a:t>
            </a:r>
            <a:r>
              <a:rPr spc="-5" dirty="0"/>
              <a:t>d</a:t>
            </a:r>
            <a:r>
              <a:rPr spc="-20" dirty="0"/>
              <a:t>i</a:t>
            </a:r>
            <a:r>
              <a:rPr dirty="0"/>
              <a:t>(</a:t>
            </a:r>
            <a:r>
              <a:rPr spc="-5" dirty="0"/>
              <a:t>1</a:t>
            </a:r>
            <a:r>
              <a:rPr spc="-15" dirty="0"/>
              <a:t>0</a:t>
            </a:r>
            <a:r>
              <a:rPr spc="-5" dirty="0"/>
              <a:t>0)  </a:t>
            </a:r>
            <a:r>
              <a:rPr spc="-10" dirty="0"/>
              <a:t>if</a:t>
            </a:r>
            <a:r>
              <a:rPr spc="5" dirty="0"/>
              <a:t> </a:t>
            </a:r>
            <a:r>
              <a:rPr spc="-10" dirty="0"/>
              <a:t>p&lt;34</a:t>
            </a:r>
          </a:p>
          <a:p>
            <a:pPr marL="362585" marR="318770" indent="280035" algn="r">
              <a:lnSpc>
                <a:spcPct val="100000"/>
              </a:lnSpc>
            </a:pPr>
            <a:r>
              <a:rPr spc="5" dirty="0"/>
              <a:t>s</a:t>
            </a:r>
            <a:r>
              <a:rPr spc="-20" dirty="0"/>
              <a:t>=</a:t>
            </a:r>
            <a:r>
              <a:rPr spc="-5" dirty="0"/>
              <a:t>'</a:t>
            </a:r>
            <a:r>
              <a:rPr spc="5" dirty="0"/>
              <a:t>s</a:t>
            </a:r>
            <a:r>
              <a:rPr spc="35" dirty="0"/>
              <a:t>m</a:t>
            </a:r>
            <a:r>
              <a:rPr spc="-5" dirty="0"/>
              <a:t>a</a:t>
            </a:r>
            <a:r>
              <a:rPr spc="-20" dirty="0"/>
              <a:t>l</a:t>
            </a:r>
            <a:r>
              <a:rPr spc="-15" dirty="0"/>
              <a:t>l</a:t>
            </a:r>
            <a:r>
              <a:rPr spc="-5" dirty="0"/>
              <a:t>'  </a:t>
            </a:r>
            <a:r>
              <a:rPr spc="-10" dirty="0"/>
              <a:t>elseif</a:t>
            </a:r>
            <a:r>
              <a:rPr spc="-50" dirty="0"/>
              <a:t> </a:t>
            </a:r>
            <a:r>
              <a:rPr spc="-10" dirty="0"/>
              <a:t>p&gt;66 </a:t>
            </a:r>
            <a:r>
              <a:rPr spc="-5" dirty="0"/>
              <a:t> </a:t>
            </a:r>
            <a:r>
              <a:rPr spc="5" dirty="0"/>
              <a:t>s</a:t>
            </a:r>
            <a:r>
              <a:rPr spc="-20" dirty="0"/>
              <a:t>=</a:t>
            </a:r>
            <a:r>
              <a:rPr spc="-5" dirty="0"/>
              <a:t>'</a:t>
            </a:r>
            <a:r>
              <a:rPr spc="-15" dirty="0"/>
              <a:t>l</a:t>
            </a:r>
            <a:r>
              <a:rPr spc="-5" dirty="0"/>
              <a:t>arge'</a:t>
            </a:r>
          </a:p>
          <a:p>
            <a:pPr marL="362585">
              <a:lnSpc>
                <a:spcPct val="100000"/>
              </a:lnSpc>
              <a:spcBef>
                <a:spcPts val="5"/>
              </a:spcBef>
            </a:pPr>
            <a:r>
              <a:rPr spc="-10" dirty="0"/>
              <a:t>else</a:t>
            </a:r>
          </a:p>
          <a:p>
            <a:pPr marL="362585" marR="5080" indent="280035">
              <a:lnSpc>
                <a:spcPct val="100000"/>
              </a:lnSpc>
              <a:spcBef>
                <a:spcPts val="5"/>
              </a:spcBef>
            </a:pPr>
            <a:r>
              <a:rPr spc="5" dirty="0"/>
              <a:t>s</a:t>
            </a:r>
            <a:r>
              <a:rPr spc="-20" dirty="0"/>
              <a:t>=</a:t>
            </a:r>
            <a:r>
              <a:rPr spc="-5" dirty="0"/>
              <a:t>'</a:t>
            </a:r>
            <a:r>
              <a:rPr spc="35" dirty="0"/>
              <a:t>m</a:t>
            </a:r>
            <a:r>
              <a:rPr spc="-5" dirty="0"/>
              <a:t>e</a:t>
            </a:r>
            <a:r>
              <a:rPr spc="-15" dirty="0"/>
              <a:t>di</a:t>
            </a:r>
            <a:r>
              <a:rPr spc="-5" dirty="0"/>
              <a:t>u</a:t>
            </a:r>
            <a:r>
              <a:rPr spc="30" dirty="0"/>
              <a:t>m</a:t>
            </a:r>
            <a:r>
              <a:rPr spc="-5" dirty="0"/>
              <a:t>'  </a:t>
            </a:r>
            <a:r>
              <a:rPr spc="-10" dirty="0"/>
              <a:t>end</a:t>
            </a:r>
          </a:p>
          <a:p>
            <a:pPr>
              <a:lnSpc>
                <a:spcPct val="100000"/>
              </a:lnSpc>
              <a:spcBef>
                <a:spcPts val="40"/>
              </a:spcBef>
            </a:pPr>
            <a:endParaRPr sz="2050">
              <a:latin typeface="Times New Roman"/>
              <a:cs typeface="Times New Roman"/>
            </a:endParaRPr>
          </a:p>
          <a:p>
            <a:pPr marL="362585">
              <a:lnSpc>
                <a:spcPct val="100000"/>
              </a:lnSpc>
              <a:spcBef>
                <a:spcPts val="5"/>
              </a:spcBef>
            </a:pPr>
            <a:r>
              <a:rPr spc="-10" dirty="0"/>
              <a:t>if </a:t>
            </a:r>
            <a:r>
              <a:rPr dirty="0"/>
              <a:t>k&gt;5 </a:t>
            </a:r>
            <a:r>
              <a:rPr spc="-10" dirty="0"/>
              <a:t>&amp;</a:t>
            </a:r>
            <a:r>
              <a:rPr spc="-60" dirty="0"/>
              <a:t> </a:t>
            </a:r>
            <a:r>
              <a:rPr spc="-10" dirty="0"/>
              <a:t>p&gt;66</a:t>
            </a:r>
          </a:p>
          <a:p>
            <a:pPr marL="643255">
              <a:lnSpc>
                <a:spcPct val="100000"/>
              </a:lnSpc>
            </a:pPr>
            <a:r>
              <a:rPr spc="-5" dirty="0"/>
              <a:t>k</a:t>
            </a:r>
          </a:p>
          <a:p>
            <a:pPr marL="643255">
              <a:lnSpc>
                <a:spcPct val="100000"/>
              </a:lnSpc>
            </a:pPr>
            <a:r>
              <a:rPr spc="-5" dirty="0"/>
              <a:t>break</a:t>
            </a:r>
          </a:p>
          <a:p>
            <a:pPr marL="362585">
              <a:lnSpc>
                <a:spcPct val="100000"/>
              </a:lnSpc>
            </a:pPr>
            <a:r>
              <a:rPr spc="-10" dirty="0"/>
              <a:t>end</a:t>
            </a:r>
          </a:p>
          <a:p>
            <a:pPr marL="82550">
              <a:lnSpc>
                <a:spcPct val="100000"/>
              </a:lnSpc>
              <a:spcBef>
                <a:spcPts val="5"/>
              </a:spcBef>
            </a:pPr>
            <a:r>
              <a:rPr spc="-10" dirty="0"/>
              <a:t>end</a:t>
            </a:r>
          </a:p>
        </p:txBody>
      </p:sp>
      <p:sp>
        <p:nvSpPr>
          <p:cNvPr id="4" name="object 4"/>
          <p:cNvSpPr txBox="1"/>
          <p:nvPr/>
        </p:nvSpPr>
        <p:spPr>
          <a:xfrm>
            <a:off x="4994275" y="1151077"/>
            <a:ext cx="514350" cy="329565"/>
          </a:xfrm>
          <a:prstGeom prst="rect">
            <a:avLst/>
          </a:prstGeom>
        </p:spPr>
        <p:txBody>
          <a:bodyPr vert="horz" wrap="square" lIns="0" tIns="12065" rIns="0" bIns="0" rtlCol="0">
            <a:spAutoFit/>
          </a:bodyPr>
          <a:lstStyle/>
          <a:p>
            <a:pPr marL="12700">
              <a:lnSpc>
                <a:spcPct val="100000"/>
              </a:lnSpc>
              <a:spcBef>
                <a:spcPts val="95"/>
              </a:spcBef>
            </a:pPr>
            <a:r>
              <a:rPr sz="2000" spc="25" dirty="0">
                <a:latin typeface="Arial"/>
                <a:cs typeface="Arial"/>
              </a:rPr>
              <a:t>k</a:t>
            </a:r>
            <a:r>
              <a:rPr sz="2000" spc="-20" dirty="0">
                <a:latin typeface="Arial"/>
                <a:cs typeface="Arial"/>
              </a:rPr>
              <a:t>=</a:t>
            </a:r>
            <a:r>
              <a:rPr sz="2000" spc="-5" dirty="0">
                <a:latin typeface="Arial"/>
                <a:cs typeface="Arial"/>
              </a:rPr>
              <a:t>1;</a:t>
            </a:r>
            <a:endParaRPr sz="2000">
              <a:latin typeface="Arial"/>
              <a:cs typeface="Arial"/>
            </a:endParaRPr>
          </a:p>
        </p:txBody>
      </p:sp>
      <p:sp>
        <p:nvSpPr>
          <p:cNvPr id="5" name="object 5"/>
          <p:cNvSpPr txBox="1"/>
          <p:nvPr/>
        </p:nvSpPr>
        <p:spPr>
          <a:xfrm>
            <a:off x="4994275" y="1456436"/>
            <a:ext cx="1865630" cy="4903470"/>
          </a:xfrm>
          <a:prstGeom prst="rect">
            <a:avLst/>
          </a:prstGeom>
        </p:spPr>
        <p:txBody>
          <a:bodyPr vert="horz" wrap="square" lIns="0" tIns="11430" rIns="0" bIns="0" rtlCol="0">
            <a:spAutoFit/>
          </a:bodyPr>
          <a:lstStyle/>
          <a:p>
            <a:pPr marL="292735" marR="126364" indent="-280670">
              <a:lnSpc>
                <a:spcPct val="100000"/>
              </a:lnSpc>
              <a:spcBef>
                <a:spcPts val="90"/>
              </a:spcBef>
            </a:pPr>
            <a:r>
              <a:rPr sz="2000" spc="-15" dirty="0">
                <a:latin typeface="Arial"/>
                <a:cs typeface="Arial"/>
              </a:rPr>
              <a:t>while </a:t>
            </a:r>
            <a:r>
              <a:rPr sz="2000" spc="-5" dirty="0">
                <a:latin typeface="Arial"/>
                <a:cs typeface="Arial"/>
              </a:rPr>
              <a:t>k&lt;=10  p</a:t>
            </a:r>
            <a:r>
              <a:rPr sz="2000" spc="-25" dirty="0">
                <a:latin typeface="Arial"/>
                <a:cs typeface="Arial"/>
              </a:rPr>
              <a:t>=</a:t>
            </a:r>
            <a:r>
              <a:rPr sz="2000" dirty="0">
                <a:latin typeface="Arial"/>
                <a:cs typeface="Arial"/>
              </a:rPr>
              <a:t>r</a:t>
            </a:r>
            <a:r>
              <a:rPr sz="2000" spc="-5" dirty="0">
                <a:latin typeface="Arial"/>
                <a:cs typeface="Arial"/>
              </a:rPr>
              <a:t>a</a:t>
            </a:r>
            <a:r>
              <a:rPr sz="2000" spc="-15" dirty="0">
                <a:latin typeface="Arial"/>
                <a:cs typeface="Arial"/>
              </a:rPr>
              <a:t>n</a:t>
            </a:r>
            <a:r>
              <a:rPr sz="2000" spc="-5" dirty="0">
                <a:latin typeface="Arial"/>
                <a:cs typeface="Arial"/>
              </a:rPr>
              <a:t>d</a:t>
            </a:r>
            <a:r>
              <a:rPr sz="2000" spc="-25" dirty="0">
                <a:latin typeface="Arial"/>
                <a:cs typeface="Arial"/>
              </a:rPr>
              <a:t>i</a:t>
            </a:r>
            <a:r>
              <a:rPr sz="2000" dirty="0">
                <a:latin typeface="Arial"/>
                <a:cs typeface="Arial"/>
              </a:rPr>
              <a:t>(</a:t>
            </a:r>
            <a:r>
              <a:rPr sz="2000" spc="-5" dirty="0">
                <a:latin typeface="Arial"/>
                <a:cs typeface="Arial"/>
              </a:rPr>
              <a:t>1</a:t>
            </a:r>
            <a:r>
              <a:rPr sz="2000" spc="-15" dirty="0">
                <a:latin typeface="Arial"/>
                <a:cs typeface="Arial"/>
              </a:rPr>
              <a:t>0</a:t>
            </a:r>
            <a:r>
              <a:rPr sz="2000" spc="-5" dirty="0">
                <a:latin typeface="Arial"/>
                <a:cs typeface="Arial"/>
              </a:rPr>
              <a:t>0)  </a:t>
            </a:r>
            <a:r>
              <a:rPr sz="2000" spc="-10" dirty="0">
                <a:latin typeface="Arial"/>
                <a:cs typeface="Arial"/>
              </a:rPr>
              <a:t>if</a:t>
            </a:r>
            <a:r>
              <a:rPr sz="2000" spc="5" dirty="0">
                <a:latin typeface="Arial"/>
                <a:cs typeface="Arial"/>
              </a:rPr>
              <a:t> </a:t>
            </a:r>
            <a:r>
              <a:rPr sz="2000" spc="-10" dirty="0">
                <a:latin typeface="Arial"/>
                <a:cs typeface="Arial"/>
              </a:rPr>
              <a:t>p&lt;34</a:t>
            </a:r>
            <a:endParaRPr sz="2000">
              <a:latin typeface="Arial"/>
              <a:cs typeface="Arial"/>
            </a:endParaRPr>
          </a:p>
          <a:p>
            <a:pPr marL="292735" marR="318770" indent="280670" algn="r">
              <a:lnSpc>
                <a:spcPct val="100000"/>
              </a:lnSpc>
            </a:pPr>
            <a:r>
              <a:rPr sz="2000" spc="5" dirty="0">
                <a:latin typeface="Arial"/>
                <a:cs typeface="Arial"/>
              </a:rPr>
              <a:t>s</a:t>
            </a:r>
            <a:r>
              <a:rPr sz="2000" spc="-20" dirty="0">
                <a:latin typeface="Arial"/>
                <a:cs typeface="Arial"/>
              </a:rPr>
              <a:t>=</a:t>
            </a:r>
            <a:r>
              <a:rPr sz="2000" spc="-5" dirty="0">
                <a:latin typeface="Arial"/>
                <a:cs typeface="Arial"/>
              </a:rPr>
              <a:t>'</a:t>
            </a:r>
            <a:r>
              <a:rPr sz="2000" spc="5" dirty="0">
                <a:latin typeface="Arial"/>
                <a:cs typeface="Arial"/>
              </a:rPr>
              <a:t>s</a:t>
            </a:r>
            <a:r>
              <a:rPr sz="2000" spc="30" dirty="0">
                <a:latin typeface="Arial"/>
                <a:cs typeface="Arial"/>
              </a:rPr>
              <a:t>m</a:t>
            </a:r>
            <a:r>
              <a:rPr sz="2000" spc="-5" dirty="0">
                <a:latin typeface="Arial"/>
                <a:cs typeface="Arial"/>
              </a:rPr>
              <a:t>a</a:t>
            </a:r>
            <a:r>
              <a:rPr sz="2000" spc="-20" dirty="0">
                <a:latin typeface="Arial"/>
                <a:cs typeface="Arial"/>
              </a:rPr>
              <a:t>l</a:t>
            </a:r>
            <a:r>
              <a:rPr sz="2000" spc="-15" dirty="0">
                <a:latin typeface="Arial"/>
                <a:cs typeface="Arial"/>
              </a:rPr>
              <a:t>l</a:t>
            </a:r>
            <a:r>
              <a:rPr sz="2000" spc="-5" dirty="0">
                <a:latin typeface="Arial"/>
                <a:cs typeface="Arial"/>
              </a:rPr>
              <a:t>'  </a:t>
            </a:r>
            <a:r>
              <a:rPr sz="2000" spc="-10" dirty="0">
                <a:latin typeface="Arial"/>
                <a:cs typeface="Arial"/>
              </a:rPr>
              <a:t>elseif</a:t>
            </a:r>
            <a:r>
              <a:rPr sz="2000" spc="-40" dirty="0">
                <a:latin typeface="Arial"/>
                <a:cs typeface="Arial"/>
              </a:rPr>
              <a:t> </a:t>
            </a:r>
            <a:r>
              <a:rPr sz="2000" spc="-10" dirty="0">
                <a:latin typeface="Arial"/>
                <a:cs typeface="Arial"/>
              </a:rPr>
              <a:t>p&gt;66 </a:t>
            </a:r>
            <a:r>
              <a:rPr sz="2000" spc="-5" dirty="0">
                <a:latin typeface="Arial"/>
                <a:cs typeface="Arial"/>
              </a:rPr>
              <a:t> </a:t>
            </a:r>
            <a:r>
              <a:rPr sz="2000" spc="5" dirty="0">
                <a:latin typeface="Arial"/>
                <a:cs typeface="Arial"/>
              </a:rPr>
              <a:t>s</a:t>
            </a:r>
            <a:r>
              <a:rPr sz="2000" spc="-20" dirty="0">
                <a:latin typeface="Arial"/>
                <a:cs typeface="Arial"/>
              </a:rPr>
              <a:t>=</a:t>
            </a:r>
            <a:r>
              <a:rPr sz="2000" spc="-5" dirty="0">
                <a:latin typeface="Arial"/>
                <a:cs typeface="Arial"/>
              </a:rPr>
              <a:t>'</a:t>
            </a:r>
            <a:r>
              <a:rPr sz="2000" spc="-15" dirty="0">
                <a:latin typeface="Arial"/>
                <a:cs typeface="Arial"/>
              </a:rPr>
              <a:t>l</a:t>
            </a:r>
            <a:r>
              <a:rPr sz="2000" spc="-5" dirty="0">
                <a:latin typeface="Arial"/>
                <a:cs typeface="Arial"/>
              </a:rPr>
              <a:t>arge'</a:t>
            </a:r>
            <a:endParaRPr sz="2000">
              <a:latin typeface="Arial"/>
              <a:cs typeface="Arial"/>
            </a:endParaRPr>
          </a:p>
          <a:p>
            <a:pPr marL="292735">
              <a:lnSpc>
                <a:spcPct val="100000"/>
              </a:lnSpc>
              <a:spcBef>
                <a:spcPts val="5"/>
              </a:spcBef>
            </a:pPr>
            <a:r>
              <a:rPr sz="2000" spc="-10" dirty="0">
                <a:latin typeface="Arial"/>
                <a:cs typeface="Arial"/>
              </a:rPr>
              <a:t>else</a:t>
            </a:r>
            <a:endParaRPr sz="2000">
              <a:latin typeface="Arial"/>
              <a:cs typeface="Arial"/>
            </a:endParaRPr>
          </a:p>
          <a:p>
            <a:pPr marL="573405">
              <a:lnSpc>
                <a:spcPct val="100000"/>
              </a:lnSpc>
            </a:pPr>
            <a:r>
              <a:rPr sz="2000" spc="5" dirty="0">
                <a:latin typeface="Arial"/>
                <a:cs typeface="Arial"/>
              </a:rPr>
              <a:t>s</a:t>
            </a:r>
            <a:r>
              <a:rPr sz="2000" spc="-20" dirty="0">
                <a:latin typeface="Arial"/>
                <a:cs typeface="Arial"/>
              </a:rPr>
              <a:t>=</a:t>
            </a:r>
            <a:r>
              <a:rPr sz="2000" spc="-5" dirty="0">
                <a:latin typeface="Arial"/>
                <a:cs typeface="Arial"/>
              </a:rPr>
              <a:t>'</a:t>
            </a:r>
            <a:r>
              <a:rPr sz="2000" spc="35" dirty="0">
                <a:latin typeface="Arial"/>
                <a:cs typeface="Arial"/>
              </a:rPr>
              <a:t>m</a:t>
            </a:r>
            <a:r>
              <a:rPr sz="2000" spc="-5" dirty="0">
                <a:latin typeface="Arial"/>
                <a:cs typeface="Arial"/>
              </a:rPr>
              <a:t>e</a:t>
            </a:r>
            <a:r>
              <a:rPr sz="2000" spc="-15" dirty="0">
                <a:latin typeface="Arial"/>
                <a:cs typeface="Arial"/>
              </a:rPr>
              <a:t>di</a:t>
            </a:r>
            <a:r>
              <a:rPr sz="2000" spc="-5" dirty="0">
                <a:latin typeface="Arial"/>
                <a:cs typeface="Arial"/>
              </a:rPr>
              <a:t>u</a:t>
            </a:r>
            <a:r>
              <a:rPr sz="2000" spc="25" dirty="0">
                <a:latin typeface="Arial"/>
                <a:cs typeface="Arial"/>
              </a:rPr>
              <a:t>m</a:t>
            </a:r>
            <a:r>
              <a:rPr sz="2000" spc="-5" dirty="0">
                <a:latin typeface="Arial"/>
                <a:cs typeface="Arial"/>
              </a:rPr>
              <a:t>'</a:t>
            </a:r>
            <a:endParaRPr sz="2000">
              <a:latin typeface="Arial"/>
              <a:cs typeface="Arial"/>
            </a:endParaRPr>
          </a:p>
          <a:p>
            <a:pPr marL="292735">
              <a:lnSpc>
                <a:spcPct val="100000"/>
              </a:lnSpc>
            </a:pPr>
            <a:r>
              <a:rPr sz="2000" spc="-10" dirty="0">
                <a:latin typeface="Arial"/>
                <a:cs typeface="Arial"/>
              </a:rPr>
              <a:t>end</a:t>
            </a:r>
            <a:endParaRPr sz="2000">
              <a:latin typeface="Arial"/>
              <a:cs typeface="Arial"/>
            </a:endParaRPr>
          </a:p>
          <a:p>
            <a:pPr>
              <a:lnSpc>
                <a:spcPct val="100000"/>
              </a:lnSpc>
              <a:spcBef>
                <a:spcPts val="45"/>
              </a:spcBef>
            </a:pPr>
            <a:endParaRPr sz="2050">
              <a:latin typeface="Times New Roman"/>
              <a:cs typeface="Times New Roman"/>
            </a:endParaRPr>
          </a:p>
          <a:p>
            <a:pPr marL="573405" marR="73660" indent="-280670">
              <a:lnSpc>
                <a:spcPct val="100000"/>
              </a:lnSpc>
              <a:spcBef>
                <a:spcPts val="5"/>
              </a:spcBef>
            </a:pPr>
            <a:r>
              <a:rPr sz="2000" spc="-10" dirty="0">
                <a:latin typeface="Arial"/>
                <a:cs typeface="Arial"/>
              </a:rPr>
              <a:t>if </a:t>
            </a:r>
            <a:r>
              <a:rPr sz="2000" dirty="0">
                <a:latin typeface="Arial"/>
                <a:cs typeface="Arial"/>
              </a:rPr>
              <a:t>k&gt;5 </a:t>
            </a:r>
            <a:r>
              <a:rPr sz="2000" spc="-10" dirty="0">
                <a:latin typeface="Arial"/>
                <a:cs typeface="Arial"/>
              </a:rPr>
              <a:t>&amp;</a:t>
            </a:r>
            <a:r>
              <a:rPr sz="2000" spc="-85" dirty="0">
                <a:latin typeface="Arial"/>
                <a:cs typeface="Arial"/>
              </a:rPr>
              <a:t> </a:t>
            </a:r>
            <a:r>
              <a:rPr sz="2000" spc="-10" dirty="0">
                <a:latin typeface="Arial"/>
                <a:cs typeface="Arial"/>
              </a:rPr>
              <a:t>p&gt;66  </a:t>
            </a:r>
            <a:r>
              <a:rPr sz="2000" spc="-5" dirty="0">
                <a:latin typeface="Arial"/>
                <a:cs typeface="Arial"/>
              </a:rPr>
              <a:t>k</a:t>
            </a:r>
            <a:endParaRPr sz="2000">
              <a:latin typeface="Arial"/>
              <a:cs typeface="Arial"/>
            </a:endParaRPr>
          </a:p>
          <a:p>
            <a:pPr marL="292735" marR="650875" indent="280670">
              <a:lnSpc>
                <a:spcPct val="100000"/>
              </a:lnSpc>
            </a:pPr>
            <a:r>
              <a:rPr sz="2000" spc="-5" dirty="0">
                <a:latin typeface="Arial"/>
                <a:cs typeface="Arial"/>
              </a:rPr>
              <a:t>break  </a:t>
            </a:r>
            <a:r>
              <a:rPr sz="2000" spc="-10" dirty="0">
                <a:latin typeface="Arial"/>
                <a:cs typeface="Arial"/>
              </a:rPr>
              <a:t>end  </a:t>
            </a:r>
            <a:r>
              <a:rPr sz="2000" dirty="0">
                <a:latin typeface="Arial"/>
                <a:cs typeface="Arial"/>
              </a:rPr>
              <a:t>k=k+1;</a:t>
            </a:r>
            <a:endParaRPr sz="2000">
              <a:latin typeface="Arial"/>
              <a:cs typeface="Arial"/>
            </a:endParaRPr>
          </a:p>
          <a:p>
            <a:pPr marL="12700">
              <a:lnSpc>
                <a:spcPct val="100000"/>
              </a:lnSpc>
              <a:spcBef>
                <a:spcPts val="5"/>
              </a:spcBef>
            </a:pPr>
            <a:r>
              <a:rPr sz="2000" spc="-10" dirty="0">
                <a:latin typeface="Arial"/>
                <a:cs typeface="Arial"/>
              </a:rPr>
              <a:t>end</a:t>
            </a:r>
            <a:endParaRPr sz="20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1153160"/>
            <a:ext cx="2537460" cy="939165"/>
          </a:xfrm>
          <a:prstGeom prst="rect">
            <a:avLst/>
          </a:prstGeom>
        </p:spPr>
        <p:txBody>
          <a:bodyPr vert="horz" wrap="square" lIns="0" tIns="11430" rIns="0" bIns="0" rtlCol="0">
            <a:spAutoFit/>
          </a:bodyPr>
          <a:lstStyle/>
          <a:p>
            <a:pPr marL="12700" marR="5080">
              <a:lnSpc>
                <a:spcPct val="100000"/>
              </a:lnSpc>
              <a:spcBef>
                <a:spcPts val="90"/>
              </a:spcBef>
            </a:pPr>
            <a:r>
              <a:rPr sz="2000" spc="-10" dirty="0">
                <a:latin typeface="Arial"/>
                <a:cs typeface="Arial"/>
              </a:rPr>
              <a:t>tire1 </a:t>
            </a:r>
            <a:r>
              <a:rPr sz="2000" spc="-5" dirty="0">
                <a:latin typeface="Arial"/>
                <a:cs typeface="Arial"/>
              </a:rPr>
              <a:t>= imread('tire.tif');  [M, N] = </a:t>
            </a:r>
            <a:r>
              <a:rPr sz="2000" spc="-10" dirty="0">
                <a:latin typeface="Arial"/>
                <a:cs typeface="Arial"/>
              </a:rPr>
              <a:t>size(tire1);  </a:t>
            </a:r>
            <a:r>
              <a:rPr sz="2000" spc="-5" dirty="0">
                <a:latin typeface="Arial"/>
                <a:cs typeface="Arial"/>
              </a:rPr>
              <a:t>imshow(tire1)</a:t>
            </a:r>
            <a:endParaRPr sz="2000">
              <a:latin typeface="Arial"/>
              <a:cs typeface="Arial"/>
            </a:endParaRPr>
          </a:p>
        </p:txBody>
      </p:sp>
      <p:sp>
        <p:nvSpPr>
          <p:cNvPr id="4" name="object 4"/>
          <p:cNvSpPr txBox="1"/>
          <p:nvPr/>
        </p:nvSpPr>
        <p:spPr>
          <a:xfrm>
            <a:off x="2107838" y="2104478"/>
            <a:ext cx="1282700" cy="283210"/>
          </a:xfrm>
          <a:prstGeom prst="rect">
            <a:avLst/>
          </a:prstGeom>
        </p:spPr>
        <p:txBody>
          <a:bodyPr vert="horz" wrap="square" lIns="0" tIns="0" rIns="0" bIns="0" rtlCol="0">
            <a:spAutoFit/>
          </a:bodyPr>
          <a:lstStyle/>
          <a:p>
            <a:pPr>
              <a:lnSpc>
                <a:spcPts val="2205"/>
              </a:lnSpc>
            </a:pPr>
            <a:r>
              <a:rPr sz="2000" spc="-5" dirty="0">
                <a:latin typeface="Arial"/>
                <a:cs typeface="Arial"/>
              </a:rPr>
              <a:t>ero</a:t>
            </a:r>
            <a:r>
              <a:rPr sz="2000" spc="5" dirty="0">
                <a:latin typeface="Arial"/>
                <a:cs typeface="Arial"/>
              </a:rPr>
              <a:t>s</a:t>
            </a:r>
            <a:r>
              <a:rPr sz="2000" dirty="0">
                <a:latin typeface="Arial"/>
                <a:cs typeface="Arial"/>
              </a:rPr>
              <a:t>(</a:t>
            </a:r>
            <a:r>
              <a:rPr sz="2000" spc="-5" dirty="0">
                <a:latin typeface="Arial"/>
                <a:cs typeface="Arial"/>
              </a:rPr>
              <a:t>M,N)</a:t>
            </a:r>
            <a:r>
              <a:rPr sz="2000" spc="5" dirty="0">
                <a:latin typeface="Arial"/>
                <a:cs typeface="Arial"/>
              </a:rPr>
              <a:t>)</a:t>
            </a:r>
            <a:r>
              <a:rPr sz="2000" spc="-5" dirty="0">
                <a:latin typeface="Arial"/>
                <a:cs typeface="Arial"/>
              </a:rPr>
              <a:t>;</a:t>
            </a:r>
            <a:endParaRPr sz="2000">
              <a:latin typeface="Arial"/>
              <a:cs typeface="Arial"/>
            </a:endParaRPr>
          </a:p>
        </p:txBody>
      </p:sp>
      <p:sp>
        <p:nvSpPr>
          <p:cNvPr id="5" name="object 5"/>
          <p:cNvSpPr txBox="1"/>
          <p:nvPr/>
        </p:nvSpPr>
        <p:spPr>
          <a:xfrm>
            <a:off x="563067" y="2372309"/>
            <a:ext cx="3760470" cy="2159635"/>
          </a:xfrm>
          <a:prstGeom prst="rect">
            <a:avLst/>
          </a:prstGeom>
        </p:spPr>
        <p:txBody>
          <a:bodyPr vert="horz" wrap="square" lIns="0" tIns="12065" rIns="0" bIns="0" rtlCol="0">
            <a:spAutoFit/>
          </a:bodyPr>
          <a:lstStyle/>
          <a:p>
            <a:pPr marL="12700">
              <a:lnSpc>
                <a:spcPct val="100000"/>
              </a:lnSpc>
              <a:spcBef>
                <a:spcPts val="95"/>
              </a:spcBef>
            </a:pPr>
            <a:r>
              <a:rPr sz="2000" dirty="0">
                <a:latin typeface="Arial"/>
                <a:cs typeface="Arial"/>
              </a:rPr>
              <a:t>for</a:t>
            </a:r>
            <a:r>
              <a:rPr sz="2000" spc="-35" dirty="0">
                <a:latin typeface="Arial"/>
                <a:cs typeface="Arial"/>
              </a:rPr>
              <a:t> </a:t>
            </a:r>
            <a:r>
              <a:rPr sz="2000" spc="-15" dirty="0">
                <a:latin typeface="Arial"/>
                <a:cs typeface="Arial"/>
              </a:rPr>
              <a:t>nRow=1:M</a:t>
            </a:r>
            <a:endParaRPr sz="2000">
              <a:latin typeface="Arial"/>
              <a:cs typeface="Arial"/>
            </a:endParaRPr>
          </a:p>
          <a:p>
            <a:pPr marL="292735">
              <a:lnSpc>
                <a:spcPct val="100000"/>
              </a:lnSpc>
            </a:pPr>
            <a:r>
              <a:rPr sz="2000" dirty="0">
                <a:latin typeface="Arial"/>
                <a:cs typeface="Arial"/>
              </a:rPr>
              <a:t>for</a:t>
            </a:r>
            <a:r>
              <a:rPr sz="2000" spc="-50" dirty="0">
                <a:latin typeface="Arial"/>
                <a:cs typeface="Arial"/>
              </a:rPr>
              <a:t> </a:t>
            </a:r>
            <a:r>
              <a:rPr sz="2000" spc="-10" dirty="0">
                <a:latin typeface="Arial"/>
                <a:cs typeface="Arial"/>
              </a:rPr>
              <a:t>nCol=1:N</a:t>
            </a:r>
            <a:endParaRPr sz="2000">
              <a:latin typeface="Arial"/>
              <a:cs typeface="Arial"/>
            </a:endParaRPr>
          </a:p>
          <a:p>
            <a:pPr marL="12700" marR="5080" indent="557530">
              <a:lnSpc>
                <a:spcPct val="100000"/>
              </a:lnSpc>
            </a:pPr>
            <a:r>
              <a:rPr sz="2000" spc="-15" dirty="0">
                <a:latin typeface="Arial"/>
                <a:cs typeface="Arial"/>
              </a:rPr>
              <a:t>tire2(nRow,nCol) </a:t>
            </a:r>
            <a:r>
              <a:rPr sz="2000" spc="-5" dirty="0">
                <a:latin typeface="Arial"/>
                <a:cs typeface="Arial"/>
              </a:rPr>
              <a:t>=  </a:t>
            </a:r>
            <a:r>
              <a:rPr sz="2000" spc="5" dirty="0">
                <a:latin typeface="Arial"/>
                <a:cs typeface="Arial"/>
              </a:rPr>
              <a:t>s</a:t>
            </a:r>
            <a:r>
              <a:rPr sz="2000" spc="-5" dirty="0">
                <a:latin typeface="Arial"/>
                <a:cs typeface="Arial"/>
              </a:rPr>
              <a:t>qrt</a:t>
            </a:r>
            <a:r>
              <a:rPr sz="2000" spc="5" dirty="0">
                <a:latin typeface="Arial"/>
                <a:cs typeface="Arial"/>
              </a:rPr>
              <a:t>(</a:t>
            </a:r>
            <a:r>
              <a:rPr sz="2000" spc="-5" dirty="0">
                <a:latin typeface="Arial"/>
                <a:cs typeface="Arial"/>
              </a:rPr>
              <a:t>2</a:t>
            </a:r>
            <a:r>
              <a:rPr sz="2000" spc="-15" dirty="0">
                <a:latin typeface="Arial"/>
                <a:cs typeface="Arial"/>
              </a:rPr>
              <a:t>5</a:t>
            </a:r>
            <a:r>
              <a:rPr sz="2000" spc="-5" dirty="0">
                <a:latin typeface="Arial"/>
                <a:cs typeface="Arial"/>
              </a:rPr>
              <a:t>5)*</a:t>
            </a:r>
            <a:r>
              <a:rPr sz="2000" dirty="0">
                <a:latin typeface="Arial"/>
                <a:cs typeface="Arial"/>
              </a:rPr>
              <a:t>s</a:t>
            </a:r>
            <a:r>
              <a:rPr sz="2000" spc="-5" dirty="0">
                <a:latin typeface="Arial"/>
                <a:cs typeface="Arial"/>
              </a:rPr>
              <a:t>qrt</a:t>
            </a:r>
            <a:r>
              <a:rPr sz="2000" spc="5" dirty="0">
                <a:latin typeface="Arial"/>
                <a:cs typeface="Arial"/>
              </a:rPr>
              <a:t>(</a:t>
            </a:r>
            <a:r>
              <a:rPr sz="2000" spc="-5" dirty="0">
                <a:latin typeface="Arial"/>
                <a:cs typeface="Arial"/>
              </a:rPr>
              <a:t>d</a:t>
            </a:r>
            <a:r>
              <a:rPr sz="2000" spc="-15" dirty="0">
                <a:latin typeface="Arial"/>
                <a:cs typeface="Arial"/>
              </a:rPr>
              <a:t>o</a:t>
            </a:r>
            <a:r>
              <a:rPr sz="2000" spc="-5" dirty="0">
                <a:latin typeface="Arial"/>
                <a:cs typeface="Arial"/>
              </a:rPr>
              <a:t>u</a:t>
            </a:r>
            <a:r>
              <a:rPr sz="2000" spc="-15" dirty="0">
                <a:latin typeface="Arial"/>
                <a:cs typeface="Arial"/>
              </a:rPr>
              <a:t>bl</a:t>
            </a:r>
            <a:r>
              <a:rPr sz="2000" spc="-5" dirty="0">
                <a:latin typeface="Arial"/>
                <a:cs typeface="Arial"/>
              </a:rPr>
              <a:t>e(t</a:t>
            </a:r>
            <a:r>
              <a:rPr sz="2000" spc="-15" dirty="0">
                <a:latin typeface="Arial"/>
                <a:cs typeface="Arial"/>
              </a:rPr>
              <a:t>i</a:t>
            </a:r>
            <a:r>
              <a:rPr sz="2000" dirty="0">
                <a:latin typeface="Arial"/>
                <a:cs typeface="Arial"/>
              </a:rPr>
              <a:t>r</a:t>
            </a:r>
            <a:r>
              <a:rPr sz="2000" spc="-5" dirty="0">
                <a:latin typeface="Arial"/>
                <a:cs typeface="Arial"/>
              </a:rPr>
              <a:t>e</a:t>
            </a:r>
            <a:r>
              <a:rPr sz="2000" spc="-15" dirty="0">
                <a:latin typeface="Arial"/>
                <a:cs typeface="Arial"/>
              </a:rPr>
              <a:t>1</a:t>
            </a:r>
            <a:r>
              <a:rPr sz="2000" dirty="0">
                <a:latin typeface="Arial"/>
                <a:cs typeface="Arial"/>
              </a:rPr>
              <a:t>(</a:t>
            </a:r>
            <a:r>
              <a:rPr sz="2000" spc="-10" dirty="0">
                <a:latin typeface="Arial"/>
                <a:cs typeface="Arial"/>
              </a:rPr>
              <a:t>nRo</a:t>
            </a:r>
            <a:r>
              <a:rPr sz="2000" spc="-160" dirty="0">
                <a:latin typeface="Arial"/>
                <a:cs typeface="Arial"/>
              </a:rPr>
              <a:t>w</a:t>
            </a:r>
            <a:r>
              <a:rPr sz="2000" spc="-5" dirty="0">
                <a:latin typeface="Arial"/>
                <a:cs typeface="Arial"/>
              </a:rPr>
              <a:t>,  nCol)));</a:t>
            </a:r>
            <a:endParaRPr sz="2000">
              <a:latin typeface="Arial"/>
              <a:cs typeface="Arial"/>
            </a:endParaRPr>
          </a:p>
          <a:p>
            <a:pPr marL="12700" marR="974725" indent="557530">
              <a:lnSpc>
                <a:spcPct val="100000"/>
              </a:lnSpc>
              <a:spcBef>
                <a:spcPts val="5"/>
              </a:spcBef>
            </a:pPr>
            <a:r>
              <a:rPr sz="2000" spc="-15" dirty="0">
                <a:latin typeface="Arial"/>
                <a:cs typeface="Arial"/>
              </a:rPr>
              <a:t>tire2(nRow,nCol) </a:t>
            </a:r>
            <a:r>
              <a:rPr sz="2000" spc="-5" dirty="0">
                <a:latin typeface="Arial"/>
                <a:cs typeface="Arial"/>
              </a:rPr>
              <a:t>=  </a:t>
            </a:r>
            <a:r>
              <a:rPr sz="2000" spc="-15" dirty="0">
                <a:latin typeface="Arial"/>
                <a:cs typeface="Arial"/>
              </a:rPr>
              <a:t>round(tire2(nRow,nCol));</a:t>
            </a:r>
            <a:endParaRPr sz="2000">
              <a:latin typeface="Arial"/>
              <a:cs typeface="Arial"/>
            </a:endParaRPr>
          </a:p>
        </p:txBody>
      </p:sp>
      <p:sp>
        <p:nvSpPr>
          <p:cNvPr id="6" name="object 6"/>
          <p:cNvSpPr txBox="1"/>
          <p:nvPr/>
        </p:nvSpPr>
        <p:spPr>
          <a:xfrm>
            <a:off x="563067" y="4506925"/>
            <a:ext cx="727710" cy="939800"/>
          </a:xfrm>
          <a:prstGeom prst="rect">
            <a:avLst/>
          </a:prstGeom>
        </p:spPr>
        <p:txBody>
          <a:bodyPr vert="horz" wrap="square" lIns="0" tIns="12065" rIns="0" bIns="0" rtlCol="0">
            <a:spAutoFit/>
          </a:bodyPr>
          <a:lstStyle/>
          <a:p>
            <a:pPr marL="12700" marR="5080" indent="280035">
              <a:lnSpc>
                <a:spcPct val="100000"/>
              </a:lnSpc>
              <a:spcBef>
                <a:spcPts val="95"/>
              </a:spcBef>
            </a:pPr>
            <a:r>
              <a:rPr sz="2000" spc="-10" dirty="0">
                <a:latin typeface="Arial"/>
                <a:cs typeface="Arial"/>
              </a:rPr>
              <a:t>end  end  </a:t>
            </a:r>
            <a:r>
              <a:rPr sz="2000" spc="-5" dirty="0">
                <a:latin typeface="Arial"/>
                <a:cs typeface="Arial"/>
              </a:rPr>
              <a:t>figure</a:t>
            </a:r>
            <a:endParaRPr sz="2000">
              <a:latin typeface="Arial"/>
              <a:cs typeface="Arial"/>
            </a:endParaRPr>
          </a:p>
        </p:txBody>
      </p:sp>
      <p:sp>
        <p:nvSpPr>
          <p:cNvPr id="7" name="object 7"/>
          <p:cNvSpPr txBox="1"/>
          <p:nvPr/>
        </p:nvSpPr>
        <p:spPr>
          <a:xfrm>
            <a:off x="563067" y="5422188"/>
            <a:ext cx="1544320" cy="329565"/>
          </a:xfrm>
          <a:prstGeom prst="rect">
            <a:avLst/>
          </a:prstGeom>
        </p:spPr>
        <p:txBody>
          <a:bodyPr vert="horz" wrap="square" lIns="0" tIns="11430" rIns="0" bIns="0" rtlCol="0">
            <a:spAutoFit/>
          </a:bodyPr>
          <a:lstStyle/>
          <a:p>
            <a:pPr marL="12700">
              <a:lnSpc>
                <a:spcPct val="100000"/>
              </a:lnSpc>
              <a:spcBef>
                <a:spcPts val="90"/>
              </a:spcBef>
            </a:pPr>
            <a:r>
              <a:rPr sz="2000" spc="-15" dirty="0">
                <a:latin typeface="Arial"/>
                <a:cs typeface="Arial"/>
              </a:rPr>
              <a:t>i</a:t>
            </a:r>
            <a:r>
              <a:rPr sz="2000" spc="30" dirty="0">
                <a:latin typeface="Arial"/>
                <a:cs typeface="Arial"/>
              </a:rPr>
              <a:t>m</a:t>
            </a:r>
            <a:r>
              <a:rPr sz="2000" spc="5" dirty="0">
                <a:latin typeface="Arial"/>
                <a:cs typeface="Arial"/>
              </a:rPr>
              <a:t>s</a:t>
            </a:r>
            <a:r>
              <a:rPr sz="2000" spc="-5" dirty="0">
                <a:latin typeface="Arial"/>
                <a:cs typeface="Arial"/>
              </a:rPr>
              <a:t>h</a:t>
            </a:r>
            <a:r>
              <a:rPr sz="2000" spc="-15" dirty="0">
                <a:latin typeface="Arial"/>
                <a:cs typeface="Arial"/>
              </a:rPr>
              <a:t>o</a:t>
            </a:r>
            <a:r>
              <a:rPr sz="2000" spc="-35" dirty="0">
                <a:latin typeface="Arial"/>
                <a:cs typeface="Arial"/>
              </a:rPr>
              <a:t>w</a:t>
            </a:r>
            <a:r>
              <a:rPr sz="2000" dirty="0">
                <a:latin typeface="Arial"/>
                <a:cs typeface="Arial"/>
              </a:rPr>
              <a:t>(</a:t>
            </a:r>
            <a:r>
              <a:rPr sz="2000" spc="-5" dirty="0">
                <a:latin typeface="Arial"/>
                <a:cs typeface="Arial"/>
              </a:rPr>
              <a:t>t</a:t>
            </a:r>
            <a:r>
              <a:rPr sz="2000" spc="-20" dirty="0">
                <a:latin typeface="Arial"/>
                <a:cs typeface="Arial"/>
              </a:rPr>
              <a:t>i</a:t>
            </a:r>
            <a:r>
              <a:rPr sz="2000" dirty="0">
                <a:latin typeface="Arial"/>
                <a:cs typeface="Arial"/>
              </a:rPr>
              <a:t>r</a:t>
            </a:r>
            <a:r>
              <a:rPr sz="2000" spc="-5" dirty="0">
                <a:latin typeface="Arial"/>
                <a:cs typeface="Arial"/>
              </a:rPr>
              <a:t>e</a:t>
            </a:r>
            <a:r>
              <a:rPr sz="2000" spc="-15" dirty="0">
                <a:latin typeface="Arial"/>
                <a:cs typeface="Arial"/>
              </a:rPr>
              <a:t>2</a:t>
            </a:r>
            <a:r>
              <a:rPr sz="2000" spc="-5" dirty="0">
                <a:latin typeface="Arial"/>
                <a:cs typeface="Arial"/>
              </a:rPr>
              <a:t>)</a:t>
            </a:r>
            <a:endParaRPr sz="2000">
              <a:latin typeface="Arial"/>
              <a:cs typeface="Arial"/>
            </a:endParaRPr>
          </a:p>
        </p:txBody>
      </p:sp>
      <p:sp>
        <p:nvSpPr>
          <p:cNvPr id="8" name="object 8"/>
          <p:cNvSpPr txBox="1"/>
          <p:nvPr/>
        </p:nvSpPr>
        <p:spPr>
          <a:xfrm>
            <a:off x="4868417" y="1153160"/>
            <a:ext cx="3997325" cy="2159000"/>
          </a:xfrm>
          <a:prstGeom prst="rect">
            <a:avLst/>
          </a:prstGeom>
        </p:spPr>
        <p:txBody>
          <a:bodyPr vert="horz" wrap="square" lIns="0" tIns="11430" rIns="0" bIns="0" rtlCol="0">
            <a:spAutoFit/>
          </a:bodyPr>
          <a:lstStyle/>
          <a:p>
            <a:pPr marL="12700" marR="1464310">
              <a:lnSpc>
                <a:spcPct val="100000"/>
              </a:lnSpc>
              <a:spcBef>
                <a:spcPts val="90"/>
              </a:spcBef>
            </a:pPr>
            <a:r>
              <a:rPr sz="2000" spc="-10" dirty="0">
                <a:latin typeface="Arial"/>
                <a:cs typeface="Arial"/>
              </a:rPr>
              <a:t>tire1 </a:t>
            </a:r>
            <a:r>
              <a:rPr sz="2000" spc="-5" dirty="0">
                <a:latin typeface="Arial"/>
                <a:cs typeface="Arial"/>
              </a:rPr>
              <a:t>= imread('tire.tif');  [M, N] = </a:t>
            </a:r>
            <a:r>
              <a:rPr sz="2000" spc="-10" dirty="0">
                <a:latin typeface="Arial"/>
                <a:cs typeface="Arial"/>
              </a:rPr>
              <a:t>size(tire1);  </a:t>
            </a:r>
            <a:r>
              <a:rPr sz="2000" spc="-5" dirty="0">
                <a:latin typeface="Arial"/>
                <a:cs typeface="Arial"/>
              </a:rPr>
              <a:t>imshow(tire1)</a:t>
            </a:r>
            <a:endParaRPr sz="2000">
              <a:latin typeface="Arial"/>
              <a:cs typeface="Arial"/>
            </a:endParaRPr>
          </a:p>
          <a:p>
            <a:pPr marL="12700">
              <a:lnSpc>
                <a:spcPct val="100000"/>
              </a:lnSpc>
            </a:pPr>
            <a:r>
              <a:rPr sz="2000" spc="-10" dirty="0">
                <a:latin typeface="Arial"/>
                <a:cs typeface="Arial"/>
              </a:rPr>
              <a:t>tire2 </a:t>
            </a:r>
            <a:r>
              <a:rPr sz="2000" spc="-5" dirty="0">
                <a:latin typeface="Arial"/>
                <a:cs typeface="Arial"/>
              </a:rPr>
              <a:t>=</a:t>
            </a:r>
            <a:r>
              <a:rPr sz="2000" spc="-40" dirty="0">
                <a:latin typeface="Arial"/>
                <a:cs typeface="Arial"/>
              </a:rPr>
              <a:t> </a:t>
            </a:r>
            <a:r>
              <a:rPr sz="2000" spc="-5" dirty="0">
                <a:latin typeface="Arial"/>
                <a:cs typeface="Arial"/>
              </a:rPr>
              <a:t>sqrt(255)*sqrt(double(tire1));</a:t>
            </a:r>
            <a:endParaRPr sz="2000">
              <a:latin typeface="Arial"/>
              <a:cs typeface="Arial"/>
            </a:endParaRPr>
          </a:p>
          <a:p>
            <a:pPr marL="12700">
              <a:lnSpc>
                <a:spcPct val="100000"/>
              </a:lnSpc>
            </a:pPr>
            <a:r>
              <a:rPr sz="2000" spc="-5" dirty="0">
                <a:latin typeface="Arial"/>
                <a:cs typeface="Arial"/>
              </a:rPr>
              <a:t>tire2 =</a:t>
            </a:r>
            <a:r>
              <a:rPr sz="2000" spc="-20" dirty="0">
                <a:latin typeface="Arial"/>
                <a:cs typeface="Arial"/>
              </a:rPr>
              <a:t> </a:t>
            </a:r>
            <a:r>
              <a:rPr sz="2000" spc="-5" dirty="0">
                <a:latin typeface="Arial"/>
                <a:cs typeface="Arial"/>
              </a:rPr>
              <a:t>uint8(round(tire2));</a:t>
            </a:r>
            <a:endParaRPr sz="2000">
              <a:latin typeface="Arial"/>
              <a:cs typeface="Arial"/>
            </a:endParaRPr>
          </a:p>
          <a:p>
            <a:pPr marL="12700">
              <a:lnSpc>
                <a:spcPct val="100000"/>
              </a:lnSpc>
              <a:spcBef>
                <a:spcPts val="5"/>
              </a:spcBef>
            </a:pPr>
            <a:r>
              <a:rPr sz="2000" spc="-5" dirty="0">
                <a:latin typeface="Arial"/>
                <a:cs typeface="Arial"/>
              </a:rPr>
              <a:t>figure</a:t>
            </a:r>
            <a:endParaRPr sz="2000">
              <a:latin typeface="Arial"/>
              <a:cs typeface="Arial"/>
            </a:endParaRPr>
          </a:p>
          <a:p>
            <a:pPr marL="12700">
              <a:lnSpc>
                <a:spcPct val="100000"/>
              </a:lnSpc>
            </a:pPr>
            <a:r>
              <a:rPr sz="2000" spc="-5" dirty="0">
                <a:latin typeface="Arial"/>
                <a:cs typeface="Arial"/>
              </a:rPr>
              <a:t>imshow(tire2)</a:t>
            </a:r>
            <a:endParaRPr sz="2000">
              <a:latin typeface="Arial"/>
              <a:cs typeface="Arial"/>
            </a:endParaRPr>
          </a:p>
        </p:txBody>
      </p:sp>
      <p:sp>
        <p:nvSpPr>
          <p:cNvPr id="9" name="object 9"/>
          <p:cNvSpPr/>
          <p:nvPr/>
        </p:nvSpPr>
        <p:spPr>
          <a:xfrm>
            <a:off x="3806952" y="4291584"/>
            <a:ext cx="2429255" cy="2112264"/>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6483096" y="4291584"/>
            <a:ext cx="2410968" cy="2112264"/>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120030" y="1993667"/>
            <a:ext cx="2411730" cy="387985"/>
          </a:xfrm>
          <a:custGeom>
            <a:avLst/>
            <a:gdLst/>
            <a:ahLst/>
            <a:cxnLst/>
            <a:rect l="l" t="t" r="r" b="b"/>
            <a:pathLst>
              <a:path w="2411729" h="387985">
                <a:moveTo>
                  <a:pt x="0" y="387832"/>
                </a:moveTo>
                <a:lnTo>
                  <a:pt x="2411139" y="387832"/>
                </a:lnTo>
                <a:lnTo>
                  <a:pt x="2411139" y="0"/>
                </a:lnTo>
                <a:lnTo>
                  <a:pt x="0" y="0"/>
                </a:lnTo>
                <a:lnTo>
                  <a:pt x="0" y="387832"/>
                </a:lnTo>
                <a:close/>
              </a:path>
            </a:pathLst>
          </a:custGeom>
          <a:solidFill>
            <a:srgbClr val="FFFFFF"/>
          </a:solidFill>
        </p:spPr>
        <p:txBody>
          <a:bodyPr wrap="square" lIns="0" tIns="0" rIns="0" bIns="0" rtlCol="0"/>
          <a:lstStyle/>
          <a:p>
            <a:endParaRPr/>
          </a:p>
        </p:txBody>
      </p:sp>
      <p:sp>
        <p:nvSpPr>
          <p:cNvPr id="12" name="object 12"/>
          <p:cNvSpPr/>
          <p:nvPr/>
        </p:nvSpPr>
        <p:spPr>
          <a:xfrm>
            <a:off x="2120030" y="1993667"/>
            <a:ext cx="2411730" cy="387985"/>
          </a:xfrm>
          <a:custGeom>
            <a:avLst/>
            <a:gdLst/>
            <a:ahLst/>
            <a:cxnLst/>
            <a:rect l="l" t="t" r="r" b="b"/>
            <a:pathLst>
              <a:path w="2411729" h="387985">
                <a:moveTo>
                  <a:pt x="0" y="387832"/>
                </a:moveTo>
                <a:lnTo>
                  <a:pt x="2411139" y="387832"/>
                </a:lnTo>
                <a:lnTo>
                  <a:pt x="2411139" y="0"/>
                </a:lnTo>
                <a:lnTo>
                  <a:pt x="0" y="0"/>
                </a:lnTo>
                <a:lnTo>
                  <a:pt x="0" y="387832"/>
                </a:lnTo>
                <a:close/>
              </a:path>
            </a:pathLst>
          </a:custGeom>
          <a:ln w="12700">
            <a:solidFill>
              <a:srgbClr val="E42137"/>
            </a:solidFill>
          </a:ln>
        </p:spPr>
        <p:txBody>
          <a:bodyPr wrap="square" lIns="0" tIns="0" rIns="0" bIns="0" rtlCol="0"/>
          <a:lstStyle/>
          <a:p>
            <a:endParaRPr/>
          </a:p>
        </p:txBody>
      </p:sp>
      <p:sp>
        <p:nvSpPr>
          <p:cNvPr id="13" name="object 13"/>
          <p:cNvSpPr txBox="1"/>
          <p:nvPr/>
        </p:nvSpPr>
        <p:spPr>
          <a:xfrm>
            <a:off x="2126373" y="1977466"/>
            <a:ext cx="2247900" cy="208279"/>
          </a:xfrm>
          <a:prstGeom prst="rect">
            <a:avLst/>
          </a:prstGeom>
        </p:spPr>
        <p:txBody>
          <a:bodyPr vert="horz" wrap="square" lIns="0" tIns="12700" rIns="0" bIns="0" rtlCol="0">
            <a:spAutoFit/>
          </a:bodyPr>
          <a:lstStyle/>
          <a:p>
            <a:pPr marL="12700">
              <a:lnSpc>
                <a:spcPct val="100000"/>
              </a:lnSpc>
              <a:spcBef>
                <a:spcPts val="100"/>
              </a:spcBef>
            </a:pPr>
            <a:r>
              <a:rPr sz="1200" spc="-40" dirty="0">
                <a:solidFill>
                  <a:srgbClr val="FF0000"/>
                </a:solidFill>
                <a:latin typeface="宋体"/>
                <a:cs typeface="宋体"/>
              </a:rPr>
              <a:t>zeros</a:t>
            </a:r>
            <a:r>
              <a:rPr sz="1200" spc="-75" dirty="0">
                <a:solidFill>
                  <a:srgbClr val="FF0000"/>
                </a:solidFill>
                <a:latin typeface="宋体"/>
                <a:cs typeface="宋体"/>
              </a:rPr>
              <a:t>生成一个超级大的零矩</a:t>
            </a:r>
            <a:r>
              <a:rPr sz="1200" spc="-40" dirty="0">
                <a:solidFill>
                  <a:srgbClr val="FF0000"/>
                </a:solidFill>
                <a:latin typeface="宋体"/>
                <a:cs typeface="宋体"/>
              </a:rPr>
              <a:t>unit</a:t>
            </a:r>
            <a:r>
              <a:rPr sz="1200" spc="-75" dirty="0">
                <a:solidFill>
                  <a:srgbClr val="FF0000"/>
                </a:solidFill>
                <a:latin typeface="宋体"/>
                <a:cs typeface="宋体"/>
              </a:rPr>
              <a:t>是</a:t>
            </a:r>
            <a:endParaRPr sz="1200">
              <a:latin typeface="宋体"/>
              <a:cs typeface="宋体"/>
            </a:endParaRPr>
          </a:p>
        </p:txBody>
      </p:sp>
      <p:sp>
        <p:nvSpPr>
          <p:cNvPr id="14" name="object 14"/>
          <p:cNvSpPr txBox="1"/>
          <p:nvPr/>
        </p:nvSpPr>
        <p:spPr>
          <a:xfrm>
            <a:off x="563067" y="2067813"/>
            <a:ext cx="3355975" cy="329565"/>
          </a:xfrm>
          <a:prstGeom prst="rect">
            <a:avLst/>
          </a:prstGeom>
        </p:spPr>
        <p:txBody>
          <a:bodyPr vert="horz" wrap="square" lIns="0" tIns="11430" rIns="0" bIns="0" rtlCol="0">
            <a:spAutoFit/>
          </a:bodyPr>
          <a:lstStyle/>
          <a:p>
            <a:pPr marL="12700">
              <a:lnSpc>
                <a:spcPct val="100000"/>
              </a:lnSpc>
              <a:spcBef>
                <a:spcPts val="90"/>
              </a:spcBef>
            </a:pPr>
            <a:r>
              <a:rPr sz="2000" spc="-10" dirty="0">
                <a:latin typeface="Arial"/>
                <a:cs typeface="Arial"/>
              </a:rPr>
              <a:t>tire2</a:t>
            </a:r>
            <a:r>
              <a:rPr sz="2000" dirty="0">
                <a:latin typeface="Arial"/>
                <a:cs typeface="Arial"/>
              </a:rPr>
              <a:t> </a:t>
            </a:r>
            <a:r>
              <a:rPr sz="2000" spc="-5" dirty="0">
                <a:latin typeface="Arial"/>
                <a:cs typeface="Arial"/>
              </a:rPr>
              <a:t>=</a:t>
            </a:r>
            <a:r>
              <a:rPr sz="2000" spc="-15" dirty="0">
                <a:latin typeface="Arial"/>
                <a:cs typeface="Arial"/>
              </a:rPr>
              <a:t> </a:t>
            </a:r>
            <a:r>
              <a:rPr sz="2000" spc="-10" dirty="0">
                <a:latin typeface="Arial"/>
                <a:cs typeface="Arial"/>
              </a:rPr>
              <a:t>uint8(z</a:t>
            </a:r>
            <a:r>
              <a:rPr sz="2000" spc="-355" dirty="0">
                <a:latin typeface="Arial"/>
                <a:cs typeface="Arial"/>
              </a:rPr>
              <a:t> </a:t>
            </a:r>
            <a:r>
              <a:rPr sz="1800" spc="-82" baseline="2314" dirty="0">
                <a:solidFill>
                  <a:srgbClr val="FF0000"/>
                </a:solidFill>
                <a:latin typeface="宋体"/>
                <a:cs typeface="宋体"/>
              </a:rPr>
              <a:t>数据的类型</a:t>
            </a:r>
            <a:r>
              <a:rPr sz="1800" spc="-44" baseline="2314" dirty="0">
                <a:solidFill>
                  <a:srgbClr val="FF0000"/>
                </a:solidFill>
                <a:latin typeface="宋体"/>
                <a:cs typeface="宋体"/>
              </a:rPr>
              <a:t>8</a:t>
            </a:r>
            <a:r>
              <a:rPr sz="1800" spc="-82" baseline="2314" dirty="0">
                <a:solidFill>
                  <a:srgbClr val="FF0000"/>
                </a:solidFill>
                <a:latin typeface="宋体"/>
                <a:cs typeface="宋体"/>
              </a:rPr>
              <a:t>就是</a:t>
            </a:r>
            <a:r>
              <a:rPr sz="1800" spc="-44" baseline="2314" dirty="0">
                <a:solidFill>
                  <a:srgbClr val="FF0000"/>
                </a:solidFill>
                <a:latin typeface="宋体"/>
                <a:cs typeface="宋体"/>
              </a:rPr>
              <a:t>2 </a:t>
            </a:r>
            <a:r>
              <a:rPr sz="1800" spc="-22" baseline="2314" dirty="0">
                <a:solidFill>
                  <a:srgbClr val="FF0000"/>
                </a:solidFill>
                <a:latin typeface="宋体"/>
                <a:cs typeface="宋体"/>
              </a:rPr>
              <a:t>的</a:t>
            </a:r>
            <a:r>
              <a:rPr sz="1800" spc="-15" baseline="2314" dirty="0">
                <a:solidFill>
                  <a:srgbClr val="FF0000"/>
                </a:solidFill>
                <a:latin typeface="宋体"/>
                <a:cs typeface="宋体"/>
              </a:rPr>
              <a:t>8</a:t>
            </a:r>
            <a:r>
              <a:rPr sz="1800" spc="-22" baseline="2314" dirty="0">
                <a:solidFill>
                  <a:srgbClr val="FF0000"/>
                </a:solidFill>
                <a:latin typeface="宋体"/>
                <a:cs typeface="宋体"/>
              </a:rPr>
              <a:t>此方</a:t>
            </a:r>
            <a:endParaRPr sz="1800" baseline="2314">
              <a:latin typeface="宋体"/>
              <a:cs typeface="宋体"/>
            </a:endParaRPr>
          </a:p>
        </p:txBody>
      </p:sp>
      <p:sp>
        <p:nvSpPr>
          <p:cNvPr id="15" name="object 15"/>
          <p:cNvSpPr txBox="1"/>
          <p:nvPr/>
        </p:nvSpPr>
        <p:spPr>
          <a:xfrm>
            <a:off x="1488222" y="4773616"/>
            <a:ext cx="2066925" cy="561975"/>
          </a:xfrm>
          <a:prstGeom prst="rect">
            <a:avLst/>
          </a:prstGeom>
          <a:solidFill>
            <a:srgbClr val="FFFFFF"/>
          </a:solidFill>
          <a:ln w="12700">
            <a:solidFill>
              <a:srgbClr val="E42137"/>
            </a:solidFill>
          </a:ln>
        </p:spPr>
        <p:txBody>
          <a:bodyPr vert="horz" wrap="square" lIns="0" tIns="2540" rIns="0" bIns="0" rtlCol="0">
            <a:spAutoFit/>
          </a:bodyPr>
          <a:lstStyle/>
          <a:p>
            <a:pPr marL="19050" marR="786765">
              <a:lnSpc>
                <a:spcPts val="1440"/>
              </a:lnSpc>
              <a:spcBef>
                <a:spcPts val="20"/>
              </a:spcBef>
            </a:pPr>
            <a:r>
              <a:rPr sz="1200" spc="-75" dirty="0">
                <a:solidFill>
                  <a:srgbClr val="FF0000"/>
                </a:solidFill>
                <a:latin typeface="宋体"/>
                <a:cs typeface="宋体"/>
              </a:rPr>
              <a:t>round</a:t>
            </a:r>
            <a:r>
              <a:rPr sz="1200" spc="-95" dirty="0">
                <a:solidFill>
                  <a:srgbClr val="FF0000"/>
                </a:solidFill>
                <a:latin typeface="宋体"/>
                <a:cs typeface="宋体"/>
              </a:rPr>
              <a:t> </a:t>
            </a:r>
            <a:r>
              <a:rPr sz="1200" spc="-80" dirty="0">
                <a:solidFill>
                  <a:srgbClr val="FF0000"/>
                </a:solidFill>
                <a:latin typeface="宋体"/>
                <a:cs typeface="宋体"/>
              </a:rPr>
              <a:t>四舍五入 figure是什么？？？</a:t>
            </a:r>
            <a:endParaRPr sz="1200">
              <a:latin typeface="宋体"/>
              <a:cs typeface="宋体"/>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1776" y="353695"/>
            <a:ext cx="4603115" cy="574040"/>
          </a:xfrm>
          <a:prstGeom prst="rect">
            <a:avLst/>
          </a:prstGeom>
        </p:spPr>
        <p:txBody>
          <a:bodyPr vert="horz" wrap="square" lIns="0" tIns="12700" rIns="0" bIns="0" rtlCol="0">
            <a:spAutoFit/>
          </a:bodyPr>
          <a:lstStyle/>
          <a:p>
            <a:pPr marL="12700">
              <a:lnSpc>
                <a:spcPct val="100000"/>
              </a:lnSpc>
              <a:spcBef>
                <a:spcPts val="100"/>
              </a:spcBef>
            </a:pPr>
            <a:r>
              <a:rPr dirty="0"/>
              <a:t>MA</a:t>
            </a:r>
            <a:r>
              <a:rPr spc="25" dirty="0"/>
              <a:t>T</a:t>
            </a:r>
            <a:r>
              <a:rPr spc="-5" dirty="0"/>
              <a:t>L</a:t>
            </a:r>
            <a:r>
              <a:rPr spc="-20" dirty="0"/>
              <a:t>A</a:t>
            </a:r>
            <a:r>
              <a:rPr dirty="0"/>
              <a:t>B</a:t>
            </a:r>
            <a:r>
              <a:rPr dirty="0">
                <a:latin typeface="华文新魏"/>
                <a:cs typeface="华文新魏"/>
              </a:rPr>
              <a:t>的历史与发展</a:t>
            </a:r>
          </a:p>
        </p:txBody>
      </p:sp>
      <p:sp>
        <p:nvSpPr>
          <p:cNvPr id="3" name="object 3"/>
          <p:cNvSpPr txBox="1"/>
          <p:nvPr/>
        </p:nvSpPr>
        <p:spPr>
          <a:xfrm>
            <a:off x="563067" y="1150112"/>
            <a:ext cx="7898130" cy="2588260"/>
          </a:xfrm>
          <a:prstGeom prst="rect">
            <a:avLst/>
          </a:prstGeom>
        </p:spPr>
        <p:txBody>
          <a:bodyPr vert="horz" wrap="square" lIns="0" tIns="13335" rIns="0" bIns="0" rtlCol="0">
            <a:spAutoFit/>
          </a:bodyPr>
          <a:lstStyle/>
          <a:p>
            <a:pPr marL="12700">
              <a:lnSpc>
                <a:spcPct val="100000"/>
              </a:lnSpc>
              <a:spcBef>
                <a:spcPts val="105"/>
              </a:spcBef>
            </a:pPr>
            <a:r>
              <a:rPr sz="2800" b="1" spc="10" dirty="0">
                <a:solidFill>
                  <a:srgbClr val="333399"/>
                </a:solidFill>
                <a:latin typeface="Times New Roman"/>
                <a:cs typeface="Times New Roman"/>
              </a:rPr>
              <a:t>1984</a:t>
            </a:r>
            <a:r>
              <a:rPr sz="2800" b="1" spc="15" dirty="0">
                <a:solidFill>
                  <a:srgbClr val="333399"/>
                </a:solidFill>
                <a:latin typeface="宋体"/>
                <a:cs typeface="宋体"/>
              </a:rPr>
              <a:t>年</a:t>
            </a:r>
            <a:r>
              <a:rPr sz="2800" b="1" spc="-5" dirty="0">
                <a:solidFill>
                  <a:srgbClr val="333399"/>
                </a:solidFill>
                <a:latin typeface="宋体"/>
                <a:cs typeface="宋体"/>
              </a:rPr>
              <a:t>合作成立</a:t>
            </a:r>
            <a:r>
              <a:rPr sz="2800" b="1" dirty="0">
                <a:solidFill>
                  <a:srgbClr val="333399"/>
                </a:solidFill>
                <a:latin typeface="宋体"/>
                <a:cs typeface="宋体"/>
              </a:rPr>
              <a:t>了</a:t>
            </a:r>
            <a:r>
              <a:rPr sz="2800" b="1" spc="-20" dirty="0">
                <a:solidFill>
                  <a:srgbClr val="333399"/>
                </a:solidFill>
                <a:latin typeface="Times New Roman"/>
                <a:cs typeface="Times New Roman"/>
              </a:rPr>
              <a:t>MathWorks</a:t>
            </a:r>
            <a:r>
              <a:rPr sz="2800" b="1" spc="15" dirty="0">
                <a:solidFill>
                  <a:srgbClr val="333399"/>
                </a:solidFill>
                <a:latin typeface="宋体"/>
                <a:cs typeface="宋体"/>
              </a:rPr>
              <a:t>公司</a:t>
            </a:r>
            <a:r>
              <a:rPr sz="2800" b="1" spc="-5" dirty="0">
                <a:solidFill>
                  <a:srgbClr val="333399"/>
                </a:solidFill>
                <a:latin typeface="宋体"/>
                <a:cs typeface="宋体"/>
              </a:rPr>
              <a:t>，</a:t>
            </a:r>
            <a:r>
              <a:rPr sz="2800" b="1" dirty="0">
                <a:solidFill>
                  <a:srgbClr val="333399"/>
                </a:solidFill>
                <a:latin typeface="宋体"/>
                <a:cs typeface="宋体"/>
              </a:rPr>
              <a:t>把</a:t>
            </a:r>
            <a:r>
              <a:rPr sz="2800" b="1" spc="-40" dirty="0">
                <a:solidFill>
                  <a:srgbClr val="333399"/>
                </a:solidFill>
                <a:latin typeface="Times New Roman"/>
                <a:cs typeface="Times New Roman"/>
              </a:rPr>
              <a:t>MATLAB</a:t>
            </a:r>
            <a:endParaRPr sz="2800">
              <a:latin typeface="Times New Roman"/>
              <a:cs typeface="Times New Roman"/>
            </a:endParaRPr>
          </a:p>
          <a:p>
            <a:pPr marL="12700">
              <a:lnSpc>
                <a:spcPct val="100000"/>
              </a:lnSpc>
            </a:pPr>
            <a:r>
              <a:rPr sz="2800" b="1" spc="15" dirty="0">
                <a:solidFill>
                  <a:srgbClr val="333399"/>
                </a:solidFill>
                <a:latin typeface="宋体"/>
                <a:cs typeface="宋体"/>
              </a:rPr>
              <a:t>推向市场</a:t>
            </a:r>
            <a:r>
              <a:rPr sz="2800" b="1" spc="-5" dirty="0">
                <a:solidFill>
                  <a:srgbClr val="333399"/>
                </a:solidFill>
                <a:latin typeface="宋体"/>
                <a:cs typeface="宋体"/>
              </a:rPr>
              <a:t>（内核</a:t>
            </a:r>
            <a:r>
              <a:rPr sz="2800" b="1" spc="15" dirty="0">
                <a:solidFill>
                  <a:srgbClr val="333399"/>
                </a:solidFill>
                <a:latin typeface="宋体"/>
                <a:cs typeface="宋体"/>
              </a:rPr>
              <a:t>采</a:t>
            </a:r>
            <a:r>
              <a:rPr sz="2800" b="1" spc="-10" dirty="0">
                <a:solidFill>
                  <a:srgbClr val="333399"/>
                </a:solidFill>
                <a:latin typeface="宋体"/>
                <a:cs typeface="宋体"/>
              </a:rPr>
              <a:t>用</a:t>
            </a:r>
            <a:r>
              <a:rPr sz="2800" b="1" spc="-10" dirty="0">
                <a:solidFill>
                  <a:srgbClr val="333399"/>
                </a:solidFill>
                <a:latin typeface="Times New Roman"/>
                <a:cs typeface="Times New Roman"/>
              </a:rPr>
              <a:t>C</a:t>
            </a:r>
            <a:r>
              <a:rPr sz="2800" b="1" spc="-5" dirty="0">
                <a:solidFill>
                  <a:srgbClr val="333399"/>
                </a:solidFill>
                <a:latin typeface="宋体"/>
                <a:cs typeface="宋体"/>
              </a:rPr>
              <a:t>语言</a:t>
            </a:r>
            <a:r>
              <a:rPr sz="2800" b="1" spc="5" dirty="0">
                <a:solidFill>
                  <a:srgbClr val="333399"/>
                </a:solidFill>
                <a:latin typeface="宋体"/>
                <a:cs typeface="宋体"/>
              </a:rPr>
              <a:t>编</a:t>
            </a:r>
            <a:r>
              <a:rPr sz="2800" b="1" spc="-5" dirty="0">
                <a:solidFill>
                  <a:srgbClr val="333399"/>
                </a:solidFill>
                <a:latin typeface="宋体"/>
                <a:cs typeface="宋体"/>
              </a:rPr>
              <a:t>写）</a:t>
            </a:r>
            <a:endParaRPr sz="2800">
              <a:latin typeface="宋体"/>
              <a:cs typeface="宋体"/>
            </a:endParaRPr>
          </a:p>
          <a:p>
            <a:pPr marL="12700" marR="5080">
              <a:lnSpc>
                <a:spcPts val="3220"/>
              </a:lnSpc>
              <a:spcBef>
                <a:spcPts val="2050"/>
              </a:spcBef>
            </a:pPr>
            <a:r>
              <a:rPr sz="2800" b="1" spc="15" dirty="0">
                <a:solidFill>
                  <a:srgbClr val="333399"/>
                </a:solidFill>
                <a:latin typeface="宋体"/>
                <a:cs typeface="宋体"/>
              </a:rPr>
              <a:t>为科学研</a:t>
            </a:r>
            <a:r>
              <a:rPr sz="2800" b="1" spc="-5" dirty="0">
                <a:solidFill>
                  <a:srgbClr val="333399"/>
                </a:solidFill>
                <a:latin typeface="宋体"/>
                <a:cs typeface="宋体"/>
              </a:rPr>
              <a:t>究、工</a:t>
            </a:r>
            <a:r>
              <a:rPr sz="2800" b="1" spc="15" dirty="0">
                <a:solidFill>
                  <a:srgbClr val="333399"/>
                </a:solidFill>
                <a:latin typeface="宋体"/>
                <a:cs typeface="宋体"/>
              </a:rPr>
              <a:t>程</a:t>
            </a:r>
            <a:r>
              <a:rPr sz="2800" b="1" spc="-5" dirty="0">
                <a:solidFill>
                  <a:srgbClr val="333399"/>
                </a:solidFill>
                <a:latin typeface="宋体"/>
                <a:cs typeface="宋体"/>
              </a:rPr>
              <a:t>设计的众多</a:t>
            </a:r>
            <a:r>
              <a:rPr sz="2800" b="1" spc="15" dirty="0">
                <a:solidFill>
                  <a:srgbClr val="333399"/>
                </a:solidFill>
                <a:latin typeface="宋体"/>
                <a:cs typeface="宋体"/>
              </a:rPr>
              <a:t>科</a:t>
            </a:r>
            <a:r>
              <a:rPr sz="2800" b="1" spc="-5" dirty="0">
                <a:solidFill>
                  <a:srgbClr val="333399"/>
                </a:solidFill>
                <a:latin typeface="宋体"/>
                <a:cs typeface="宋体"/>
              </a:rPr>
              <a:t>学领域提</a:t>
            </a:r>
            <a:r>
              <a:rPr sz="2800" b="1" spc="15" dirty="0">
                <a:solidFill>
                  <a:srgbClr val="333399"/>
                </a:solidFill>
                <a:latin typeface="宋体"/>
                <a:cs typeface="宋体"/>
              </a:rPr>
              <a:t>供</a:t>
            </a:r>
            <a:r>
              <a:rPr sz="2800" b="1" spc="-5" dirty="0">
                <a:solidFill>
                  <a:srgbClr val="333399"/>
                </a:solidFill>
                <a:latin typeface="宋体"/>
                <a:cs typeface="宋体"/>
              </a:rPr>
              <a:t>了较好 </a:t>
            </a:r>
            <a:r>
              <a:rPr sz="2800" b="1" spc="15" dirty="0">
                <a:solidFill>
                  <a:srgbClr val="333399"/>
                </a:solidFill>
                <a:latin typeface="宋体"/>
                <a:cs typeface="宋体"/>
              </a:rPr>
              <a:t>的解决方</a:t>
            </a:r>
            <a:r>
              <a:rPr sz="2800" b="1" spc="-5" dirty="0">
                <a:solidFill>
                  <a:srgbClr val="333399"/>
                </a:solidFill>
                <a:latin typeface="宋体"/>
                <a:cs typeface="宋体"/>
              </a:rPr>
              <a:t>案（科</a:t>
            </a:r>
            <a:r>
              <a:rPr sz="2800" b="1" spc="25" dirty="0">
                <a:solidFill>
                  <a:srgbClr val="333399"/>
                </a:solidFill>
                <a:latin typeface="宋体"/>
                <a:cs typeface="宋体"/>
              </a:rPr>
              <a:t>学</a:t>
            </a:r>
            <a:r>
              <a:rPr sz="2800" b="1" spc="-5" dirty="0">
                <a:solidFill>
                  <a:srgbClr val="333399"/>
                </a:solidFill>
                <a:latin typeface="宋体"/>
                <a:cs typeface="宋体"/>
              </a:rPr>
              <a:t>计算、</a:t>
            </a:r>
            <a:r>
              <a:rPr sz="2800" b="1" dirty="0">
                <a:solidFill>
                  <a:srgbClr val="333399"/>
                </a:solidFill>
                <a:latin typeface="宋体"/>
                <a:cs typeface="宋体"/>
              </a:rPr>
              <a:t>可</a:t>
            </a:r>
            <a:r>
              <a:rPr sz="2800" b="1" spc="-5" dirty="0">
                <a:solidFill>
                  <a:srgbClr val="333399"/>
                </a:solidFill>
                <a:latin typeface="宋体"/>
                <a:cs typeface="宋体"/>
              </a:rPr>
              <a:t>视</a:t>
            </a:r>
            <a:r>
              <a:rPr sz="2800" b="1" spc="20" dirty="0">
                <a:solidFill>
                  <a:srgbClr val="333399"/>
                </a:solidFill>
                <a:latin typeface="宋体"/>
                <a:cs typeface="宋体"/>
              </a:rPr>
              <a:t>化</a:t>
            </a:r>
            <a:r>
              <a:rPr sz="2800" b="1" spc="-5" dirty="0">
                <a:solidFill>
                  <a:srgbClr val="333399"/>
                </a:solidFill>
                <a:latin typeface="宋体"/>
                <a:cs typeface="宋体"/>
              </a:rPr>
              <a:t>、专业</a:t>
            </a:r>
            <a:r>
              <a:rPr sz="2800" b="1" dirty="0">
                <a:solidFill>
                  <a:srgbClr val="333399"/>
                </a:solidFill>
                <a:latin typeface="宋体"/>
                <a:cs typeface="宋体"/>
              </a:rPr>
              <a:t>工</a:t>
            </a:r>
            <a:r>
              <a:rPr sz="2800" b="1" spc="15" dirty="0">
                <a:solidFill>
                  <a:srgbClr val="333399"/>
                </a:solidFill>
                <a:latin typeface="宋体"/>
                <a:cs typeface="宋体"/>
              </a:rPr>
              <a:t>具</a:t>
            </a:r>
            <a:r>
              <a:rPr sz="2800" b="1" spc="-5" dirty="0">
                <a:solidFill>
                  <a:srgbClr val="333399"/>
                </a:solidFill>
                <a:latin typeface="宋体"/>
                <a:cs typeface="宋体"/>
              </a:rPr>
              <a:t>箱）</a:t>
            </a:r>
            <a:endParaRPr sz="2800">
              <a:latin typeface="宋体"/>
              <a:cs typeface="宋体"/>
            </a:endParaRPr>
          </a:p>
          <a:p>
            <a:pPr marL="12700">
              <a:lnSpc>
                <a:spcPct val="100000"/>
              </a:lnSpc>
              <a:spcBef>
                <a:spcPts val="1600"/>
              </a:spcBef>
            </a:pPr>
            <a:r>
              <a:rPr sz="2800" b="1" spc="15" dirty="0">
                <a:solidFill>
                  <a:srgbClr val="333399"/>
                </a:solidFill>
                <a:latin typeface="宋体"/>
                <a:cs typeface="宋体"/>
              </a:rPr>
              <a:t>成为国际</a:t>
            </a:r>
            <a:r>
              <a:rPr sz="2800" b="1" spc="-5" dirty="0">
                <a:solidFill>
                  <a:srgbClr val="333399"/>
                </a:solidFill>
                <a:latin typeface="宋体"/>
                <a:cs typeface="宋体"/>
              </a:rPr>
              <a:t>控制界</a:t>
            </a:r>
            <a:r>
              <a:rPr sz="2800" b="1" spc="25" dirty="0">
                <a:solidFill>
                  <a:srgbClr val="333399"/>
                </a:solidFill>
                <a:latin typeface="宋体"/>
                <a:cs typeface="宋体"/>
              </a:rPr>
              <a:t>的</a:t>
            </a:r>
            <a:r>
              <a:rPr sz="2800" b="1" spc="-5" dirty="0">
                <a:solidFill>
                  <a:srgbClr val="333399"/>
                </a:solidFill>
                <a:latin typeface="宋体"/>
                <a:cs typeface="宋体"/>
              </a:rPr>
              <a:t>标准计</a:t>
            </a:r>
            <a:r>
              <a:rPr sz="2800" b="1" dirty="0">
                <a:solidFill>
                  <a:srgbClr val="333399"/>
                </a:solidFill>
                <a:latin typeface="宋体"/>
                <a:cs typeface="宋体"/>
              </a:rPr>
              <a:t>算</a:t>
            </a:r>
            <a:r>
              <a:rPr sz="2800" b="1" spc="-5" dirty="0">
                <a:solidFill>
                  <a:srgbClr val="333399"/>
                </a:solidFill>
                <a:latin typeface="宋体"/>
                <a:cs typeface="宋体"/>
              </a:rPr>
              <a:t>软件</a:t>
            </a:r>
            <a:endParaRPr sz="2800">
              <a:latin typeface="宋体"/>
              <a:cs typeface="宋体"/>
            </a:endParaRPr>
          </a:p>
        </p:txBody>
      </p:sp>
      <p:sp>
        <p:nvSpPr>
          <p:cNvPr id="4" name="object 4"/>
          <p:cNvSpPr/>
          <p:nvPr/>
        </p:nvSpPr>
        <p:spPr>
          <a:xfrm>
            <a:off x="323088" y="4078223"/>
            <a:ext cx="2819400" cy="25146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419855" y="4681728"/>
            <a:ext cx="1770888" cy="130454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507735" y="4998720"/>
            <a:ext cx="3377184" cy="670559"/>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7196073" y="6139992"/>
            <a:ext cx="558165" cy="329565"/>
          </a:xfrm>
          <a:prstGeom prst="rect">
            <a:avLst/>
          </a:prstGeom>
        </p:spPr>
        <p:txBody>
          <a:bodyPr vert="horz" wrap="square" lIns="0" tIns="12065" rIns="0" bIns="0" rtlCol="0">
            <a:spAutoFit/>
          </a:bodyPr>
          <a:lstStyle/>
          <a:p>
            <a:pPr marL="12700">
              <a:lnSpc>
                <a:spcPct val="100000"/>
              </a:lnSpc>
              <a:spcBef>
                <a:spcPts val="95"/>
              </a:spcBef>
            </a:pPr>
            <a:r>
              <a:rPr sz="2000" spc="-5" dirty="0">
                <a:latin typeface="华文新魏"/>
                <a:cs typeface="华文新魏"/>
              </a:rPr>
              <a:t>1</a:t>
            </a:r>
            <a:r>
              <a:rPr sz="2000" spc="-15" dirty="0">
                <a:latin typeface="华文新魏"/>
                <a:cs typeface="华文新魏"/>
              </a:rPr>
              <a:t>9</a:t>
            </a:r>
            <a:r>
              <a:rPr sz="2000" spc="-5" dirty="0">
                <a:latin typeface="华文新魏"/>
                <a:cs typeface="华文新魏"/>
              </a:rPr>
              <a:t>97</a:t>
            </a:r>
            <a:endParaRPr sz="2000">
              <a:latin typeface="华文新魏"/>
              <a:cs typeface="华文新魏"/>
            </a:endParaRPr>
          </a:p>
        </p:txBody>
      </p:sp>
      <p:sp>
        <p:nvSpPr>
          <p:cNvPr id="8" name="object 8"/>
          <p:cNvSpPr txBox="1"/>
          <p:nvPr/>
        </p:nvSpPr>
        <p:spPr>
          <a:xfrm>
            <a:off x="4098163" y="6156452"/>
            <a:ext cx="557530" cy="329565"/>
          </a:xfrm>
          <a:prstGeom prst="rect">
            <a:avLst/>
          </a:prstGeom>
        </p:spPr>
        <p:txBody>
          <a:bodyPr vert="horz" wrap="square" lIns="0" tIns="11430" rIns="0" bIns="0" rtlCol="0">
            <a:spAutoFit/>
          </a:bodyPr>
          <a:lstStyle/>
          <a:p>
            <a:pPr marL="12700">
              <a:lnSpc>
                <a:spcPct val="100000"/>
              </a:lnSpc>
              <a:spcBef>
                <a:spcPts val="90"/>
              </a:spcBef>
            </a:pPr>
            <a:r>
              <a:rPr sz="2000" spc="-5" dirty="0">
                <a:latin typeface="华文新魏"/>
                <a:cs typeface="华文新魏"/>
              </a:rPr>
              <a:t>1</a:t>
            </a:r>
            <a:r>
              <a:rPr sz="2000" spc="-15" dirty="0">
                <a:latin typeface="华文新魏"/>
                <a:cs typeface="华文新魏"/>
              </a:rPr>
              <a:t>9</a:t>
            </a:r>
            <a:r>
              <a:rPr sz="2000" spc="-5" dirty="0">
                <a:latin typeface="华文新魏"/>
                <a:cs typeface="华文新魏"/>
              </a:rPr>
              <a:t>65</a:t>
            </a:r>
            <a:endParaRPr sz="2000">
              <a:latin typeface="华文新魏"/>
              <a:cs typeface="华文新魏"/>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6429" y="353695"/>
            <a:ext cx="2773045" cy="574040"/>
          </a:xfrm>
          <a:prstGeom prst="rect">
            <a:avLst/>
          </a:prstGeom>
        </p:spPr>
        <p:txBody>
          <a:bodyPr vert="horz" wrap="square" lIns="0" tIns="12700" rIns="0" bIns="0" rtlCol="0">
            <a:spAutoFit/>
          </a:bodyPr>
          <a:lstStyle/>
          <a:p>
            <a:pPr marL="12700">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绘图</a:t>
            </a:r>
          </a:p>
        </p:txBody>
      </p:sp>
      <p:sp>
        <p:nvSpPr>
          <p:cNvPr id="3" name="object 3"/>
          <p:cNvSpPr txBox="1"/>
          <p:nvPr/>
        </p:nvSpPr>
        <p:spPr>
          <a:xfrm>
            <a:off x="563067" y="965583"/>
            <a:ext cx="3163570" cy="5830570"/>
          </a:xfrm>
          <a:prstGeom prst="rect">
            <a:avLst/>
          </a:prstGeom>
        </p:spPr>
        <p:txBody>
          <a:bodyPr vert="horz" wrap="square" lIns="0" tIns="198120" rIns="0" bIns="0" rtlCol="0">
            <a:spAutoFit/>
          </a:bodyPr>
          <a:lstStyle/>
          <a:p>
            <a:pPr marL="12700">
              <a:lnSpc>
                <a:spcPct val="100000"/>
              </a:lnSpc>
              <a:spcBef>
                <a:spcPts val="1560"/>
              </a:spcBef>
            </a:pPr>
            <a:r>
              <a:rPr sz="2800" b="1" spc="20" dirty="0">
                <a:solidFill>
                  <a:srgbClr val="333399"/>
                </a:solidFill>
                <a:latin typeface="宋体"/>
                <a:cs typeface="宋体"/>
              </a:rPr>
              <a:t>向量、绘图</a:t>
            </a:r>
            <a:endParaRPr sz="2800">
              <a:latin typeface="宋体"/>
              <a:cs typeface="宋体"/>
            </a:endParaRPr>
          </a:p>
          <a:p>
            <a:pPr marL="63500" marR="1375410">
              <a:lnSpc>
                <a:spcPct val="100000"/>
              </a:lnSpc>
              <a:spcBef>
                <a:spcPts val="930"/>
              </a:spcBef>
            </a:pPr>
            <a:r>
              <a:rPr sz="1800" dirty="0">
                <a:latin typeface="Arial"/>
                <a:cs typeface="Arial"/>
              </a:rPr>
              <a:t>x =</a:t>
            </a:r>
            <a:r>
              <a:rPr sz="1800" spc="-70" dirty="0">
                <a:latin typeface="Arial"/>
                <a:cs typeface="Arial"/>
              </a:rPr>
              <a:t> </a:t>
            </a:r>
            <a:r>
              <a:rPr sz="1800" dirty="0">
                <a:latin typeface="Arial"/>
                <a:cs typeface="Arial"/>
              </a:rPr>
              <a:t>0:pi/100:2*pi;  y =</a:t>
            </a:r>
            <a:r>
              <a:rPr sz="1800" spc="-25" dirty="0">
                <a:latin typeface="Arial"/>
                <a:cs typeface="Arial"/>
              </a:rPr>
              <a:t> </a:t>
            </a:r>
            <a:r>
              <a:rPr sz="1800" spc="-5" dirty="0">
                <a:latin typeface="Arial"/>
                <a:cs typeface="Arial"/>
              </a:rPr>
              <a:t>sin(x);</a:t>
            </a:r>
            <a:endParaRPr sz="1800">
              <a:latin typeface="Arial"/>
              <a:cs typeface="Arial"/>
            </a:endParaRPr>
          </a:p>
          <a:p>
            <a:pPr marL="63500">
              <a:lnSpc>
                <a:spcPct val="100000"/>
              </a:lnSpc>
            </a:pPr>
            <a:r>
              <a:rPr sz="1800" spc="-5" dirty="0">
                <a:latin typeface="Arial"/>
                <a:cs typeface="Arial"/>
              </a:rPr>
              <a:t>plot(x,y)</a:t>
            </a:r>
            <a:endParaRPr sz="1800">
              <a:latin typeface="Arial"/>
              <a:cs typeface="Arial"/>
            </a:endParaRPr>
          </a:p>
          <a:p>
            <a:pPr>
              <a:lnSpc>
                <a:spcPct val="100000"/>
              </a:lnSpc>
              <a:spcBef>
                <a:spcPts val="30"/>
              </a:spcBef>
            </a:pPr>
            <a:endParaRPr sz="1550">
              <a:latin typeface="Times New Roman"/>
              <a:cs typeface="Times New Roman"/>
            </a:endParaRPr>
          </a:p>
          <a:p>
            <a:pPr marL="63500">
              <a:lnSpc>
                <a:spcPct val="100000"/>
              </a:lnSpc>
            </a:pPr>
            <a:r>
              <a:rPr sz="1800" spc="-10" dirty="0">
                <a:latin typeface="Arial"/>
                <a:cs typeface="Arial"/>
              </a:rPr>
              <a:t>xlabel('x')</a:t>
            </a:r>
            <a:endParaRPr sz="1800">
              <a:latin typeface="Arial"/>
              <a:cs typeface="Arial"/>
            </a:endParaRPr>
          </a:p>
          <a:p>
            <a:pPr marL="63500">
              <a:lnSpc>
                <a:spcPct val="100000"/>
              </a:lnSpc>
            </a:pPr>
            <a:r>
              <a:rPr sz="1800" spc="-5" dirty="0">
                <a:latin typeface="Arial"/>
                <a:cs typeface="Arial"/>
              </a:rPr>
              <a:t>ylabel('sin(x)')</a:t>
            </a:r>
            <a:endParaRPr sz="1800">
              <a:latin typeface="Arial"/>
              <a:cs typeface="Arial"/>
            </a:endParaRPr>
          </a:p>
          <a:p>
            <a:pPr marL="63500">
              <a:lnSpc>
                <a:spcPct val="100000"/>
              </a:lnSpc>
            </a:pPr>
            <a:r>
              <a:rPr sz="1800" dirty="0">
                <a:latin typeface="Arial"/>
                <a:cs typeface="Arial"/>
              </a:rPr>
              <a:t>title('Plot of the Sine</a:t>
            </a:r>
            <a:r>
              <a:rPr sz="1800" spc="-125" dirty="0">
                <a:latin typeface="Arial"/>
                <a:cs typeface="Arial"/>
              </a:rPr>
              <a:t> </a:t>
            </a:r>
            <a:r>
              <a:rPr sz="1800" dirty="0">
                <a:latin typeface="Arial"/>
                <a:cs typeface="Arial"/>
              </a:rPr>
              <a:t>Function')</a:t>
            </a:r>
            <a:endParaRPr sz="1800">
              <a:latin typeface="Arial"/>
              <a:cs typeface="Arial"/>
            </a:endParaRPr>
          </a:p>
          <a:p>
            <a:pPr marL="64769">
              <a:lnSpc>
                <a:spcPct val="100000"/>
              </a:lnSpc>
              <a:spcBef>
                <a:spcPts val="1360"/>
              </a:spcBef>
            </a:pPr>
            <a:r>
              <a:rPr sz="1800" spc="-15" dirty="0">
                <a:latin typeface="Arial"/>
                <a:cs typeface="Arial"/>
              </a:rPr>
              <a:t>plot(x,y,'r--')</a:t>
            </a:r>
            <a:endParaRPr sz="1800">
              <a:latin typeface="Arial"/>
              <a:cs typeface="Arial"/>
            </a:endParaRPr>
          </a:p>
          <a:p>
            <a:pPr>
              <a:lnSpc>
                <a:spcPct val="100000"/>
              </a:lnSpc>
              <a:spcBef>
                <a:spcPts val="30"/>
              </a:spcBef>
            </a:pPr>
            <a:endParaRPr sz="1900">
              <a:latin typeface="Times New Roman"/>
              <a:cs typeface="Times New Roman"/>
            </a:endParaRPr>
          </a:p>
          <a:p>
            <a:pPr marL="64769">
              <a:lnSpc>
                <a:spcPct val="100000"/>
              </a:lnSpc>
              <a:spcBef>
                <a:spcPts val="5"/>
              </a:spcBef>
            </a:pPr>
            <a:r>
              <a:rPr sz="1800" dirty="0">
                <a:latin typeface="Arial"/>
                <a:cs typeface="Arial"/>
              </a:rPr>
              <a:t>x =</a:t>
            </a:r>
            <a:r>
              <a:rPr sz="1800" spc="-20" dirty="0">
                <a:latin typeface="Arial"/>
                <a:cs typeface="Arial"/>
              </a:rPr>
              <a:t> </a:t>
            </a:r>
            <a:r>
              <a:rPr sz="1800" dirty="0">
                <a:latin typeface="Arial"/>
                <a:cs typeface="Arial"/>
              </a:rPr>
              <a:t>0:pi/100:2*pi;</a:t>
            </a:r>
            <a:endParaRPr sz="1800">
              <a:latin typeface="Arial"/>
              <a:cs typeface="Arial"/>
            </a:endParaRPr>
          </a:p>
          <a:p>
            <a:pPr marL="64769">
              <a:lnSpc>
                <a:spcPct val="100000"/>
              </a:lnSpc>
            </a:pPr>
            <a:r>
              <a:rPr sz="1800" dirty="0">
                <a:latin typeface="Arial"/>
                <a:cs typeface="Arial"/>
              </a:rPr>
              <a:t>y =</a:t>
            </a:r>
            <a:r>
              <a:rPr sz="1800" spc="-15" dirty="0">
                <a:latin typeface="Arial"/>
                <a:cs typeface="Arial"/>
              </a:rPr>
              <a:t> </a:t>
            </a:r>
            <a:r>
              <a:rPr sz="1800" spc="-5" dirty="0">
                <a:latin typeface="Arial"/>
                <a:cs typeface="Arial"/>
              </a:rPr>
              <a:t>sin(x);</a:t>
            </a:r>
            <a:endParaRPr sz="1800">
              <a:latin typeface="Arial"/>
              <a:cs typeface="Arial"/>
            </a:endParaRPr>
          </a:p>
          <a:p>
            <a:pPr marL="64769">
              <a:lnSpc>
                <a:spcPct val="100000"/>
              </a:lnSpc>
            </a:pPr>
            <a:r>
              <a:rPr sz="1800" spc="-5" dirty="0">
                <a:latin typeface="Arial"/>
                <a:cs typeface="Arial"/>
              </a:rPr>
              <a:t>plot(x,y)</a:t>
            </a:r>
            <a:endParaRPr sz="1800">
              <a:latin typeface="Arial"/>
              <a:cs typeface="Arial"/>
            </a:endParaRPr>
          </a:p>
          <a:p>
            <a:pPr>
              <a:lnSpc>
                <a:spcPct val="100000"/>
              </a:lnSpc>
              <a:spcBef>
                <a:spcPts val="30"/>
              </a:spcBef>
            </a:pPr>
            <a:endParaRPr sz="1850">
              <a:latin typeface="Times New Roman"/>
              <a:cs typeface="Times New Roman"/>
            </a:endParaRPr>
          </a:p>
          <a:p>
            <a:pPr marL="64769">
              <a:lnSpc>
                <a:spcPct val="100000"/>
              </a:lnSpc>
              <a:spcBef>
                <a:spcPts val="5"/>
              </a:spcBef>
            </a:pPr>
            <a:r>
              <a:rPr sz="1800" dirty="0">
                <a:latin typeface="Arial"/>
                <a:cs typeface="Arial"/>
              </a:rPr>
              <a:t>hold</a:t>
            </a:r>
            <a:r>
              <a:rPr sz="1800" spc="-25" dirty="0">
                <a:latin typeface="Arial"/>
                <a:cs typeface="Arial"/>
              </a:rPr>
              <a:t> </a:t>
            </a:r>
            <a:r>
              <a:rPr sz="1800" dirty="0">
                <a:latin typeface="Arial"/>
                <a:cs typeface="Arial"/>
              </a:rPr>
              <a:t>on</a:t>
            </a:r>
            <a:endParaRPr sz="1800">
              <a:latin typeface="Arial"/>
              <a:cs typeface="Arial"/>
            </a:endParaRPr>
          </a:p>
          <a:p>
            <a:pPr>
              <a:lnSpc>
                <a:spcPct val="100000"/>
              </a:lnSpc>
              <a:spcBef>
                <a:spcPts val="30"/>
              </a:spcBef>
            </a:pPr>
            <a:endParaRPr sz="1850">
              <a:latin typeface="Times New Roman"/>
              <a:cs typeface="Times New Roman"/>
            </a:endParaRPr>
          </a:p>
          <a:p>
            <a:pPr marL="64769">
              <a:lnSpc>
                <a:spcPct val="100000"/>
              </a:lnSpc>
              <a:spcBef>
                <a:spcPts val="5"/>
              </a:spcBef>
            </a:pPr>
            <a:r>
              <a:rPr sz="1800" spc="-10" dirty="0">
                <a:latin typeface="Arial"/>
                <a:cs typeface="Arial"/>
              </a:rPr>
              <a:t>y2 </a:t>
            </a:r>
            <a:r>
              <a:rPr sz="1800" dirty="0">
                <a:latin typeface="Arial"/>
                <a:cs typeface="Arial"/>
              </a:rPr>
              <a:t>=</a:t>
            </a:r>
            <a:r>
              <a:rPr sz="1800" spc="10" dirty="0">
                <a:latin typeface="Arial"/>
                <a:cs typeface="Arial"/>
              </a:rPr>
              <a:t> </a:t>
            </a:r>
            <a:r>
              <a:rPr sz="1800" spc="-5" dirty="0">
                <a:latin typeface="Arial"/>
                <a:cs typeface="Arial"/>
              </a:rPr>
              <a:t>cos(x);</a:t>
            </a:r>
            <a:endParaRPr sz="1800">
              <a:latin typeface="Arial"/>
              <a:cs typeface="Arial"/>
            </a:endParaRPr>
          </a:p>
          <a:p>
            <a:pPr marL="64769">
              <a:lnSpc>
                <a:spcPct val="100000"/>
              </a:lnSpc>
            </a:pPr>
            <a:r>
              <a:rPr sz="1800" spc="-5" dirty="0">
                <a:latin typeface="Arial"/>
                <a:cs typeface="Arial"/>
              </a:rPr>
              <a:t>plot(x,y2,'r:')</a:t>
            </a:r>
            <a:endParaRPr sz="1800">
              <a:latin typeface="Arial"/>
              <a:cs typeface="Arial"/>
            </a:endParaRPr>
          </a:p>
          <a:p>
            <a:pPr marL="64769">
              <a:lnSpc>
                <a:spcPct val="100000"/>
              </a:lnSpc>
            </a:pPr>
            <a:r>
              <a:rPr sz="1800" dirty="0">
                <a:latin typeface="Arial"/>
                <a:cs typeface="Arial"/>
              </a:rPr>
              <a:t>legend('sin','cos')</a:t>
            </a:r>
            <a:endParaRPr sz="1800">
              <a:latin typeface="Arial"/>
              <a:cs typeface="Arial"/>
            </a:endParaRPr>
          </a:p>
        </p:txBody>
      </p:sp>
      <p:sp>
        <p:nvSpPr>
          <p:cNvPr id="4" name="object 4"/>
          <p:cNvSpPr/>
          <p:nvPr/>
        </p:nvSpPr>
        <p:spPr>
          <a:xfrm>
            <a:off x="6687311" y="2182366"/>
            <a:ext cx="2456687" cy="467563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sz="half" idx="3"/>
          </p:nvPr>
        </p:nvSpPr>
        <p:spPr>
          <a:prstGeom prst="rect">
            <a:avLst/>
          </a:prstGeom>
        </p:spPr>
        <p:txBody>
          <a:bodyPr vert="horz" wrap="square" lIns="0" tIns="12700" rIns="0" bIns="0" rtlCol="0">
            <a:spAutoFit/>
          </a:bodyPr>
          <a:lstStyle/>
          <a:p>
            <a:pPr marL="12700">
              <a:lnSpc>
                <a:spcPct val="100000"/>
              </a:lnSpc>
              <a:spcBef>
                <a:spcPts val="100"/>
              </a:spcBef>
            </a:pPr>
            <a:r>
              <a:rPr spc="-10" dirty="0"/>
              <a:t>[X,Y] </a:t>
            </a:r>
            <a:r>
              <a:rPr dirty="0"/>
              <a:t>=</a:t>
            </a:r>
            <a:r>
              <a:rPr spc="-5" dirty="0"/>
              <a:t> </a:t>
            </a:r>
            <a:r>
              <a:rPr dirty="0"/>
              <a:t>meshgrid(-2:.2:2);</a:t>
            </a:r>
          </a:p>
          <a:p>
            <a:pPr marL="12700">
              <a:lnSpc>
                <a:spcPct val="100000"/>
              </a:lnSpc>
            </a:pPr>
            <a:r>
              <a:rPr dirty="0"/>
              <a:t>Z = X .* </a:t>
            </a:r>
            <a:r>
              <a:rPr spc="-10" dirty="0"/>
              <a:t>exp(-X.^2 </a:t>
            </a:r>
            <a:r>
              <a:rPr dirty="0"/>
              <a:t>-</a:t>
            </a:r>
            <a:r>
              <a:rPr spc="-60" dirty="0"/>
              <a:t> </a:t>
            </a:r>
            <a:r>
              <a:rPr spc="-50" dirty="0"/>
              <a:t>Y.^2);</a:t>
            </a:r>
          </a:p>
          <a:p>
            <a:pPr>
              <a:lnSpc>
                <a:spcPct val="100000"/>
              </a:lnSpc>
            </a:pPr>
            <a:endParaRPr sz="2000">
              <a:latin typeface="Times New Roman"/>
              <a:cs typeface="Times New Roman"/>
            </a:endParaRPr>
          </a:p>
          <a:p>
            <a:pPr>
              <a:lnSpc>
                <a:spcPct val="100000"/>
              </a:lnSpc>
              <a:spcBef>
                <a:spcPts val="30"/>
              </a:spcBef>
            </a:pPr>
            <a:endParaRPr sz="1750">
              <a:latin typeface="Times New Roman"/>
              <a:cs typeface="Times New Roman"/>
            </a:endParaRPr>
          </a:p>
          <a:p>
            <a:pPr marL="12700" marR="1170305">
              <a:lnSpc>
                <a:spcPct val="100000"/>
              </a:lnSpc>
            </a:pPr>
            <a:r>
              <a:rPr spc="10" dirty="0"/>
              <a:t>s</a:t>
            </a:r>
            <a:r>
              <a:rPr dirty="0"/>
              <a:t>ubplot(</a:t>
            </a:r>
            <a:r>
              <a:rPr spc="5" dirty="0"/>
              <a:t>2</a:t>
            </a:r>
            <a:r>
              <a:rPr dirty="0"/>
              <a:t>,</a:t>
            </a:r>
            <a:r>
              <a:rPr spc="5" dirty="0"/>
              <a:t>1</a:t>
            </a:r>
            <a:r>
              <a:rPr dirty="0"/>
              <a:t>,</a:t>
            </a:r>
            <a:r>
              <a:rPr spc="-15" dirty="0"/>
              <a:t>1</a:t>
            </a:r>
            <a:r>
              <a:rPr dirty="0"/>
              <a:t>)  </a:t>
            </a:r>
            <a:r>
              <a:rPr spc="-25" dirty="0"/>
              <a:t>surf(X,Y,Z)  </a:t>
            </a:r>
            <a:r>
              <a:rPr spc="10" dirty="0"/>
              <a:t>s</a:t>
            </a:r>
            <a:r>
              <a:rPr dirty="0"/>
              <a:t>ubplot(</a:t>
            </a:r>
            <a:r>
              <a:rPr spc="5" dirty="0"/>
              <a:t>2</a:t>
            </a:r>
            <a:r>
              <a:rPr dirty="0"/>
              <a:t>,</a:t>
            </a:r>
            <a:r>
              <a:rPr spc="5" dirty="0"/>
              <a:t>1</a:t>
            </a:r>
            <a:r>
              <a:rPr dirty="0"/>
              <a:t>,</a:t>
            </a:r>
            <a:r>
              <a:rPr spc="-15" dirty="0"/>
              <a:t>2</a:t>
            </a:r>
            <a:r>
              <a:rPr dirty="0"/>
              <a:t>)  </a:t>
            </a:r>
            <a:r>
              <a:rPr spc="-25" dirty="0"/>
              <a:t>mesh(X,Y,Z)</a:t>
            </a:r>
          </a:p>
          <a:p>
            <a:pPr>
              <a:lnSpc>
                <a:spcPct val="100000"/>
              </a:lnSpc>
            </a:pPr>
            <a:endParaRPr sz="2000">
              <a:latin typeface="Times New Roman"/>
              <a:cs typeface="Times New Roman"/>
            </a:endParaRPr>
          </a:p>
          <a:p>
            <a:pPr>
              <a:lnSpc>
                <a:spcPct val="100000"/>
              </a:lnSpc>
              <a:spcBef>
                <a:spcPts val="20"/>
              </a:spcBef>
            </a:pPr>
            <a:endParaRPr sz="2150">
              <a:latin typeface="Times New Roman"/>
              <a:cs typeface="Times New Roman"/>
            </a:endParaRPr>
          </a:p>
          <a:p>
            <a:pPr marL="12700" marR="1036319">
              <a:lnSpc>
                <a:spcPct val="100000"/>
              </a:lnSpc>
            </a:pPr>
            <a:r>
              <a:rPr dirty="0"/>
              <a:t>t</a:t>
            </a:r>
            <a:r>
              <a:rPr spc="5" dirty="0"/>
              <a:t>=</a:t>
            </a:r>
            <a:r>
              <a:rPr dirty="0"/>
              <a:t>0:</a:t>
            </a:r>
            <a:r>
              <a:rPr spc="5" dirty="0"/>
              <a:t>p</a:t>
            </a:r>
            <a:r>
              <a:rPr dirty="0"/>
              <a:t>i/</a:t>
            </a:r>
            <a:r>
              <a:rPr spc="5" dirty="0"/>
              <a:t>5</a:t>
            </a:r>
            <a:r>
              <a:rPr dirty="0"/>
              <a:t>0:</a:t>
            </a:r>
            <a:r>
              <a:rPr spc="5" dirty="0"/>
              <a:t>1</a:t>
            </a:r>
            <a:r>
              <a:rPr dirty="0"/>
              <a:t>0</a:t>
            </a:r>
            <a:r>
              <a:rPr spc="-5" dirty="0"/>
              <a:t>*p</a:t>
            </a:r>
            <a:r>
              <a:rPr spc="-20" dirty="0"/>
              <a:t>i</a:t>
            </a:r>
            <a:r>
              <a:rPr dirty="0"/>
              <a:t>;  st=sin(t);  ct=cos(t);  figure  plot3(st,ct,t)</a:t>
            </a:r>
          </a:p>
        </p:txBody>
      </p:sp>
      <p:sp>
        <p:nvSpPr>
          <p:cNvPr id="6" name="object 6"/>
          <p:cNvSpPr txBox="1"/>
          <p:nvPr/>
        </p:nvSpPr>
        <p:spPr>
          <a:xfrm>
            <a:off x="5012816" y="6158585"/>
            <a:ext cx="105600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axis</a:t>
            </a:r>
            <a:r>
              <a:rPr sz="1800" spc="-60" dirty="0">
                <a:latin typeface="Arial"/>
                <a:cs typeface="Arial"/>
              </a:rPr>
              <a:t> </a:t>
            </a:r>
            <a:r>
              <a:rPr sz="1800" dirty="0">
                <a:latin typeface="Arial"/>
                <a:cs typeface="Arial"/>
              </a:rPr>
              <a:t>equal</a:t>
            </a:r>
            <a:endParaRPr sz="18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6429" y="353695"/>
            <a:ext cx="2773045" cy="574040"/>
          </a:xfrm>
          <a:prstGeom prst="rect">
            <a:avLst/>
          </a:prstGeom>
        </p:spPr>
        <p:txBody>
          <a:bodyPr vert="horz" wrap="square" lIns="0" tIns="12700" rIns="0" bIns="0" rtlCol="0">
            <a:spAutoFit/>
          </a:bodyPr>
          <a:lstStyle/>
          <a:p>
            <a:pPr marL="12700">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绘图</a:t>
            </a:r>
          </a:p>
        </p:txBody>
      </p:sp>
      <p:sp>
        <p:nvSpPr>
          <p:cNvPr id="3" name="object 3"/>
          <p:cNvSpPr txBox="1"/>
          <p:nvPr/>
        </p:nvSpPr>
        <p:spPr>
          <a:xfrm>
            <a:off x="561543" y="978857"/>
            <a:ext cx="8026400" cy="2097405"/>
          </a:xfrm>
          <a:prstGeom prst="rect">
            <a:avLst/>
          </a:prstGeom>
        </p:spPr>
        <p:txBody>
          <a:bodyPr vert="horz" wrap="square" lIns="0" tIns="184785" rIns="0" bIns="0" rtlCol="0">
            <a:spAutoFit/>
          </a:bodyPr>
          <a:lstStyle/>
          <a:p>
            <a:pPr marL="13970">
              <a:lnSpc>
                <a:spcPct val="100000"/>
              </a:lnSpc>
              <a:spcBef>
                <a:spcPts val="1455"/>
              </a:spcBef>
            </a:pPr>
            <a:r>
              <a:rPr sz="2800" b="1" spc="15" dirty="0">
                <a:solidFill>
                  <a:srgbClr val="333399"/>
                </a:solidFill>
                <a:latin typeface="宋体"/>
                <a:cs typeface="宋体"/>
              </a:rPr>
              <a:t>用正弦信</a:t>
            </a:r>
            <a:r>
              <a:rPr sz="2800" b="1" spc="-5" dirty="0">
                <a:solidFill>
                  <a:srgbClr val="333399"/>
                </a:solidFill>
                <a:latin typeface="宋体"/>
                <a:cs typeface="宋体"/>
              </a:rPr>
              <a:t>号合成</a:t>
            </a:r>
            <a:r>
              <a:rPr sz="2800" b="1" spc="25" dirty="0">
                <a:solidFill>
                  <a:srgbClr val="333399"/>
                </a:solidFill>
                <a:latin typeface="宋体"/>
                <a:cs typeface="宋体"/>
              </a:rPr>
              <a:t>方</a:t>
            </a:r>
            <a:r>
              <a:rPr sz="2800" b="1" spc="-5" dirty="0">
                <a:solidFill>
                  <a:srgbClr val="333399"/>
                </a:solidFill>
                <a:latin typeface="宋体"/>
                <a:cs typeface="宋体"/>
              </a:rPr>
              <a:t>波信号</a:t>
            </a:r>
            <a:endParaRPr sz="2800">
              <a:latin typeface="宋体"/>
              <a:cs typeface="宋体"/>
            </a:endParaRPr>
          </a:p>
          <a:p>
            <a:pPr marL="12700" marR="5080" algn="just">
              <a:lnSpc>
                <a:spcPct val="98400"/>
              </a:lnSpc>
              <a:spcBef>
                <a:spcPts val="900"/>
              </a:spcBef>
            </a:pPr>
            <a:r>
              <a:rPr sz="1800" dirty="0">
                <a:latin typeface="宋体"/>
                <a:cs typeface="宋体"/>
              </a:rPr>
              <a:t>信号可以在时间域中描述，也可以在频率域中描述。将信号的时域描述通过数学 </a:t>
            </a:r>
            <a:r>
              <a:rPr sz="1800" spc="-5" dirty="0">
                <a:latin typeface="宋体"/>
                <a:cs typeface="宋体"/>
              </a:rPr>
              <a:t>处理变换为频域描述的过程称为信号的频谱分析。频谱包括幅值谱、相位谱、功 </a:t>
            </a:r>
            <a:r>
              <a:rPr sz="1800" dirty="0">
                <a:latin typeface="宋体"/>
                <a:cs typeface="宋体"/>
              </a:rPr>
              <a:t>率谱、幅值谱密度、功率谱密度等。</a:t>
            </a:r>
            <a:endParaRPr sz="1800">
              <a:latin typeface="宋体"/>
              <a:cs typeface="宋体"/>
            </a:endParaRPr>
          </a:p>
          <a:p>
            <a:pPr marL="12700" algn="just">
              <a:lnSpc>
                <a:spcPts val="2125"/>
              </a:lnSpc>
              <a:spcBef>
                <a:spcPts val="75"/>
              </a:spcBef>
            </a:pPr>
            <a:r>
              <a:rPr sz="1800" dirty="0">
                <a:latin typeface="宋体"/>
                <a:cs typeface="宋体"/>
              </a:rPr>
              <a:t>根据傅里叶级数原理，任何周期信号都可以分解为一系列正弦信号的叠加。例如</a:t>
            </a:r>
            <a:endParaRPr sz="1800">
              <a:latin typeface="宋体"/>
              <a:cs typeface="宋体"/>
            </a:endParaRPr>
          </a:p>
          <a:p>
            <a:pPr marL="12700" algn="just">
              <a:lnSpc>
                <a:spcPts val="2125"/>
              </a:lnSpc>
            </a:pPr>
            <a:r>
              <a:rPr sz="1800" spc="-5" dirty="0">
                <a:latin typeface="宋体"/>
                <a:cs typeface="宋体"/>
              </a:rPr>
              <a:t>时域方波信</a:t>
            </a:r>
            <a:r>
              <a:rPr sz="1800" dirty="0">
                <a:latin typeface="宋体"/>
                <a:cs typeface="宋体"/>
              </a:rPr>
              <a:t>号</a:t>
            </a:r>
            <a:r>
              <a:rPr sz="1800" i="1" spc="-5" dirty="0">
                <a:latin typeface="Arial"/>
                <a:cs typeface="Arial"/>
              </a:rPr>
              <a:t>f</a:t>
            </a:r>
            <a:r>
              <a:rPr sz="1800" spc="-5" dirty="0">
                <a:latin typeface="Arial"/>
                <a:cs typeface="Arial"/>
              </a:rPr>
              <a:t>(</a:t>
            </a:r>
            <a:r>
              <a:rPr sz="1800" i="1" spc="-5" dirty="0">
                <a:latin typeface="Arial"/>
                <a:cs typeface="Arial"/>
              </a:rPr>
              <a:t>t</a:t>
            </a:r>
            <a:r>
              <a:rPr sz="1800" spc="-5" dirty="0">
                <a:latin typeface="Arial"/>
                <a:cs typeface="Arial"/>
              </a:rPr>
              <a:t>)</a:t>
            </a:r>
            <a:r>
              <a:rPr sz="1800" spc="-5" dirty="0">
                <a:latin typeface="宋体"/>
                <a:cs typeface="宋体"/>
              </a:rPr>
              <a:t>可以表达为：</a:t>
            </a:r>
            <a:endParaRPr sz="1800">
              <a:latin typeface="宋体"/>
              <a:cs typeface="宋体"/>
            </a:endParaRPr>
          </a:p>
        </p:txBody>
      </p:sp>
      <p:sp>
        <p:nvSpPr>
          <p:cNvPr id="4" name="object 4"/>
          <p:cNvSpPr txBox="1"/>
          <p:nvPr/>
        </p:nvSpPr>
        <p:spPr>
          <a:xfrm>
            <a:off x="561543" y="3477185"/>
            <a:ext cx="4368800" cy="3258185"/>
          </a:xfrm>
          <a:prstGeom prst="rect">
            <a:avLst/>
          </a:prstGeom>
        </p:spPr>
        <p:txBody>
          <a:bodyPr vert="horz" wrap="square" lIns="0" tIns="16510" rIns="0" bIns="0" rtlCol="0">
            <a:spAutoFit/>
          </a:bodyPr>
          <a:lstStyle/>
          <a:p>
            <a:pPr marL="809625">
              <a:lnSpc>
                <a:spcPct val="100000"/>
              </a:lnSpc>
              <a:spcBef>
                <a:spcPts val="130"/>
              </a:spcBef>
              <a:tabLst>
                <a:tab pos="1141095" algn="l"/>
              </a:tabLst>
            </a:pPr>
            <a:r>
              <a:rPr sz="2100" i="1" spc="-35" dirty="0">
                <a:latin typeface="Symbol"/>
                <a:cs typeface="Symbol"/>
              </a:rPr>
              <a:t></a:t>
            </a:r>
            <a:r>
              <a:rPr sz="2100" spc="-35" dirty="0">
                <a:latin typeface="Times New Roman"/>
                <a:cs typeface="Times New Roman"/>
              </a:rPr>
              <a:t>	</a:t>
            </a:r>
            <a:r>
              <a:rPr sz="1725" i="1" spc="22" baseline="-16908" dirty="0">
                <a:latin typeface="Times New Roman"/>
                <a:cs typeface="Times New Roman"/>
              </a:rPr>
              <a:t>n</a:t>
            </a:r>
            <a:r>
              <a:rPr sz="1725" spc="22" baseline="-16908" dirty="0">
                <a:latin typeface="Symbol"/>
                <a:cs typeface="Symbol"/>
              </a:rPr>
              <a:t></a:t>
            </a:r>
            <a:r>
              <a:rPr sz="1725" spc="22" baseline="-16908" dirty="0">
                <a:latin typeface="Times New Roman"/>
                <a:cs typeface="Times New Roman"/>
              </a:rPr>
              <a:t>1 </a:t>
            </a:r>
            <a:r>
              <a:rPr sz="2000" spc="30" dirty="0">
                <a:latin typeface="Times New Roman"/>
                <a:cs typeface="Times New Roman"/>
              </a:rPr>
              <a:t>2</a:t>
            </a:r>
            <a:r>
              <a:rPr sz="2000" i="1" spc="30" dirty="0">
                <a:latin typeface="Times New Roman"/>
                <a:cs typeface="Times New Roman"/>
              </a:rPr>
              <a:t>n</a:t>
            </a:r>
            <a:r>
              <a:rPr sz="2000" i="1" spc="-215" dirty="0">
                <a:latin typeface="Times New Roman"/>
                <a:cs typeface="Times New Roman"/>
              </a:rPr>
              <a:t> </a:t>
            </a:r>
            <a:r>
              <a:rPr sz="2000" spc="80" dirty="0">
                <a:latin typeface="Symbol"/>
                <a:cs typeface="Symbol"/>
              </a:rPr>
              <a:t></a:t>
            </a:r>
            <a:r>
              <a:rPr sz="2000" spc="80" dirty="0">
                <a:latin typeface="Times New Roman"/>
                <a:cs typeface="Times New Roman"/>
              </a:rPr>
              <a:t>1</a:t>
            </a:r>
            <a:endParaRPr sz="2000">
              <a:latin typeface="Times New Roman"/>
              <a:cs typeface="Times New Roman"/>
            </a:endParaRPr>
          </a:p>
          <a:p>
            <a:pPr marL="12700" marR="5080">
              <a:lnSpc>
                <a:spcPct val="100699"/>
              </a:lnSpc>
              <a:spcBef>
                <a:spcPts val="1280"/>
              </a:spcBef>
            </a:pPr>
            <a:r>
              <a:rPr sz="1800" dirty="0">
                <a:latin typeface="宋体"/>
                <a:cs typeface="宋体"/>
              </a:rPr>
              <a:t>其中</a:t>
            </a:r>
            <a:r>
              <a:rPr sz="1800" i="1" spc="-10" dirty="0">
                <a:latin typeface="Arial"/>
                <a:cs typeface="Arial"/>
              </a:rPr>
              <a:t>ω</a:t>
            </a:r>
            <a:r>
              <a:rPr sz="1800" dirty="0">
                <a:latin typeface="宋体"/>
                <a:cs typeface="宋体"/>
              </a:rPr>
              <a:t>是方波频率</a:t>
            </a:r>
            <a:r>
              <a:rPr sz="1800" spc="-5" dirty="0">
                <a:latin typeface="宋体"/>
                <a:cs typeface="宋体"/>
              </a:rPr>
              <a:t>，</a:t>
            </a:r>
            <a:r>
              <a:rPr sz="1800" i="1" spc="-5" dirty="0">
                <a:latin typeface="Arial"/>
                <a:cs typeface="Arial"/>
              </a:rPr>
              <a:t>A</a:t>
            </a:r>
            <a:r>
              <a:rPr sz="1800" dirty="0">
                <a:latin typeface="宋体"/>
                <a:cs typeface="宋体"/>
              </a:rPr>
              <a:t>是方波幅值，</a:t>
            </a:r>
            <a:r>
              <a:rPr sz="1800" i="1" dirty="0">
                <a:latin typeface="Arial"/>
                <a:cs typeface="Arial"/>
              </a:rPr>
              <a:t>n</a:t>
            </a:r>
            <a:r>
              <a:rPr sz="1800" dirty="0">
                <a:latin typeface="宋体"/>
                <a:cs typeface="宋体"/>
              </a:rPr>
              <a:t>是谐 波阶次。通过叠加正弦信号来合成波形时， 所包含的谐波分量越多，合成波形越接近 </a:t>
            </a:r>
            <a:r>
              <a:rPr sz="1800" spc="-5" dirty="0">
                <a:latin typeface="宋体"/>
                <a:cs typeface="宋体"/>
              </a:rPr>
              <a:t>于理想波形。但在间断点附近，即使合成 </a:t>
            </a:r>
            <a:r>
              <a:rPr sz="1800" dirty="0">
                <a:latin typeface="宋体"/>
                <a:cs typeface="宋体"/>
              </a:rPr>
              <a:t>波形包含无穷多谐波分量，合成波形仍会 与理想波形有偏差，这称为吉布斯现象</a:t>
            </a:r>
            <a:endParaRPr sz="1800">
              <a:latin typeface="宋体"/>
              <a:cs typeface="宋体"/>
            </a:endParaRPr>
          </a:p>
          <a:p>
            <a:pPr marL="12700">
              <a:lnSpc>
                <a:spcPts val="2090"/>
              </a:lnSpc>
            </a:pPr>
            <a:r>
              <a:rPr sz="1800" dirty="0">
                <a:latin typeface="宋体"/>
                <a:cs typeface="宋体"/>
              </a:rPr>
              <a:t>（</a:t>
            </a:r>
            <a:r>
              <a:rPr sz="1800" dirty="0">
                <a:latin typeface="Arial"/>
                <a:cs typeface="Arial"/>
              </a:rPr>
              <a:t>Gibbs</a:t>
            </a:r>
            <a:r>
              <a:rPr sz="1800" spc="-5" dirty="0">
                <a:latin typeface="宋体"/>
                <a:cs typeface="宋体"/>
              </a:rPr>
              <a:t>现象），如图</a:t>
            </a:r>
            <a:r>
              <a:rPr sz="1800" dirty="0">
                <a:latin typeface="Arial"/>
                <a:cs typeface="Arial"/>
              </a:rPr>
              <a:t>10.1</a:t>
            </a:r>
            <a:r>
              <a:rPr sz="1800" spc="-5" dirty="0">
                <a:latin typeface="宋体"/>
                <a:cs typeface="宋体"/>
              </a:rPr>
              <a:t>所示的方波信号</a:t>
            </a:r>
            <a:endParaRPr sz="1800">
              <a:latin typeface="宋体"/>
              <a:cs typeface="宋体"/>
            </a:endParaRPr>
          </a:p>
          <a:p>
            <a:pPr marL="12700" marR="232410" algn="just">
              <a:lnSpc>
                <a:spcPct val="98400"/>
              </a:lnSpc>
              <a:spcBef>
                <a:spcPts val="110"/>
              </a:spcBef>
            </a:pPr>
            <a:r>
              <a:rPr sz="1800" dirty="0">
                <a:latin typeface="宋体"/>
                <a:cs typeface="宋体"/>
              </a:rPr>
              <a:t>在间断点处存在吉布斯现象。吉布斯现象 是由于傅里叶级数展开式在间断</a:t>
            </a:r>
            <a:r>
              <a:rPr sz="1800" spc="5" dirty="0">
                <a:latin typeface="宋体"/>
                <a:cs typeface="宋体"/>
              </a:rPr>
              <a:t>点</a:t>
            </a:r>
            <a:r>
              <a:rPr sz="1800" dirty="0">
                <a:latin typeface="宋体"/>
                <a:cs typeface="宋体"/>
              </a:rPr>
              <a:t>邻域不 能均匀收敛。</a:t>
            </a:r>
            <a:endParaRPr sz="1800">
              <a:latin typeface="宋体"/>
              <a:cs typeface="宋体"/>
            </a:endParaRPr>
          </a:p>
        </p:txBody>
      </p:sp>
      <p:sp>
        <p:nvSpPr>
          <p:cNvPr id="5" name="object 5"/>
          <p:cNvSpPr txBox="1"/>
          <p:nvPr/>
        </p:nvSpPr>
        <p:spPr>
          <a:xfrm>
            <a:off x="629367" y="3138774"/>
            <a:ext cx="3397250" cy="511175"/>
          </a:xfrm>
          <a:prstGeom prst="rect">
            <a:avLst/>
          </a:prstGeom>
        </p:spPr>
        <p:txBody>
          <a:bodyPr vert="horz" wrap="square" lIns="0" tIns="15240" rIns="0" bIns="0" rtlCol="0">
            <a:spAutoFit/>
          </a:bodyPr>
          <a:lstStyle/>
          <a:p>
            <a:pPr marL="1089025">
              <a:lnSpc>
                <a:spcPts val="790"/>
              </a:lnSpc>
              <a:spcBef>
                <a:spcPts val="120"/>
              </a:spcBef>
            </a:pPr>
            <a:r>
              <a:rPr sz="1150" spc="10" dirty="0">
                <a:latin typeface="Symbol"/>
                <a:cs typeface="Symbol"/>
              </a:rPr>
              <a:t></a:t>
            </a:r>
            <a:endParaRPr sz="1150">
              <a:latin typeface="Symbol"/>
              <a:cs typeface="Symbol"/>
            </a:endParaRPr>
          </a:p>
          <a:p>
            <a:pPr marL="12700">
              <a:lnSpc>
                <a:spcPts val="3010"/>
              </a:lnSpc>
              <a:tabLst>
                <a:tab pos="1595120" algn="l"/>
                <a:tab pos="1958975" algn="l"/>
              </a:tabLst>
            </a:pPr>
            <a:r>
              <a:rPr sz="2000" i="1" spc="10" dirty="0">
                <a:latin typeface="Times New Roman"/>
                <a:cs typeface="Times New Roman"/>
              </a:rPr>
              <a:t>f </a:t>
            </a:r>
            <a:r>
              <a:rPr sz="2000" spc="50" dirty="0">
                <a:latin typeface="Times New Roman"/>
                <a:cs typeface="Times New Roman"/>
              </a:rPr>
              <a:t>(</a:t>
            </a:r>
            <a:r>
              <a:rPr sz="2000" i="1" spc="50" dirty="0">
                <a:latin typeface="Times New Roman"/>
                <a:cs typeface="Times New Roman"/>
              </a:rPr>
              <a:t>t</a:t>
            </a:r>
            <a:r>
              <a:rPr sz="2000" spc="50" dirty="0">
                <a:latin typeface="Times New Roman"/>
                <a:cs typeface="Times New Roman"/>
              </a:rPr>
              <a:t>) </a:t>
            </a:r>
            <a:r>
              <a:rPr sz="2000" spc="20" dirty="0">
                <a:latin typeface="Symbol"/>
                <a:cs typeface="Symbol"/>
              </a:rPr>
              <a:t></a:t>
            </a:r>
            <a:r>
              <a:rPr sz="2000" spc="20" dirty="0">
                <a:latin typeface="Times New Roman"/>
                <a:cs typeface="Times New Roman"/>
              </a:rPr>
              <a:t> </a:t>
            </a:r>
            <a:r>
              <a:rPr sz="3000" u="heavy" spc="22" baseline="34722" dirty="0">
                <a:uFill>
                  <a:solidFill>
                    <a:srgbClr val="000000"/>
                  </a:solidFill>
                </a:uFill>
                <a:latin typeface="Times New Roman"/>
                <a:cs typeface="Times New Roman"/>
              </a:rPr>
              <a:t>4</a:t>
            </a:r>
            <a:r>
              <a:rPr sz="3000" u="heavy" spc="-465" baseline="34722" dirty="0">
                <a:uFill>
                  <a:solidFill>
                    <a:srgbClr val="000000"/>
                  </a:solidFill>
                </a:uFill>
                <a:latin typeface="Times New Roman"/>
                <a:cs typeface="Times New Roman"/>
              </a:rPr>
              <a:t> </a:t>
            </a:r>
            <a:r>
              <a:rPr sz="3000" i="1" u="heavy" spc="30" baseline="34722" dirty="0">
                <a:uFill>
                  <a:solidFill>
                    <a:srgbClr val="000000"/>
                  </a:solidFill>
                </a:uFill>
                <a:latin typeface="Times New Roman"/>
                <a:cs typeface="Times New Roman"/>
              </a:rPr>
              <a:t>A</a:t>
            </a:r>
            <a:r>
              <a:rPr sz="3000" i="1" spc="-209" baseline="34722" dirty="0">
                <a:latin typeface="Times New Roman"/>
                <a:cs typeface="Times New Roman"/>
              </a:rPr>
              <a:t> </a:t>
            </a:r>
            <a:r>
              <a:rPr sz="4500" spc="60" baseline="-8333" dirty="0">
                <a:latin typeface="Symbol"/>
                <a:cs typeface="Symbol"/>
              </a:rPr>
              <a:t></a:t>
            </a:r>
            <a:r>
              <a:rPr sz="4500" u="heavy" spc="60" baseline="23148" dirty="0">
                <a:uFill>
                  <a:solidFill>
                    <a:srgbClr val="000000"/>
                  </a:solidFill>
                </a:uFill>
                <a:latin typeface="Symbol"/>
                <a:cs typeface="Symbol"/>
              </a:rPr>
              <a:t></a:t>
            </a:r>
            <a:r>
              <a:rPr sz="3000" u="heavy" spc="22" baseline="34722" dirty="0">
                <a:uFill>
                  <a:solidFill>
                    <a:srgbClr val="000000"/>
                  </a:solidFill>
                </a:uFill>
                <a:latin typeface="Times New Roman"/>
                <a:cs typeface="Times New Roman"/>
              </a:rPr>
              <a:t>1	</a:t>
            </a:r>
            <a:r>
              <a:rPr sz="2000" spc="15" dirty="0">
                <a:latin typeface="Times New Roman"/>
                <a:cs typeface="Times New Roman"/>
              </a:rPr>
              <a:t>sin</a:t>
            </a:r>
            <a:r>
              <a:rPr sz="2000" spc="-409" dirty="0">
                <a:latin typeface="Times New Roman"/>
                <a:cs typeface="Times New Roman"/>
              </a:rPr>
              <a:t> </a:t>
            </a:r>
            <a:r>
              <a:rPr sz="3975" baseline="-3144" dirty="0">
                <a:latin typeface="Symbol"/>
                <a:cs typeface="Symbol"/>
              </a:rPr>
              <a:t></a:t>
            </a:r>
            <a:r>
              <a:rPr sz="2000" dirty="0">
                <a:latin typeface="Times New Roman"/>
                <a:cs typeface="Times New Roman"/>
              </a:rPr>
              <a:t>2</a:t>
            </a:r>
            <a:r>
              <a:rPr sz="2000" i="1" dirty="0">
                <a:latin typeface="Times New Roman"/>
                <a:cs typeface="Times New Roman"/>
              </a:rPr>
              <a:t>n </a:t>
            </a:r>
            <a:r>
              <a:rPr sz="2000" dirty="0">
                <a:latin typeface="Symbol"/>
                <a:cs typeface="Symbol"/>
              </a:rPr>
              <a:t></a:t>
            </a:r>
            <a:r>
              <a:rPr sz="2000" dirty="0">
                <a:latin typeface="Times New Roman"/>
                <a:cs typeface="Times New Roman"/>
              </a:rPr>
              <a:t>1</a:t>
            </a:r>
            <a:r>
              <a:rPr sz="3975" baseline="-3144" dirty="0">
                <a:latin typeface="Symbol"/>
                <a:cs typeface="Symbol"/>
              </a:rPr>
              <a:t></a:t>
            </a:r>
            <a:r>
              <a:rPr sz="2100" i="1" dirty="0">
                <a:latin typeface="Symbol"/>
                <a:cs typeface="Symbol"/>
              </a:rPr>
              <a:t></a:t>
            </a:r>
            <a:r>
              <a:rPr sz="2000" i="1" dirty="0">
                <a:latin typeface="Times New Roman"/>
                <a:cs typeface="Times New Roman"/>
              </a:rPr>
              <a:t>t</a:t>
            </a:r>
            <a:endParaRPr sz="2000">
              <a:latin typeface="Times New Roman"/>
              <a:cs typeface="Times New Roman"/>
            </a:endParaRPr>
          </a:p>
        </p:txBody>
      </p:sp>
      <p:sp>
        <p:nvSpPr>
          <p:cNvPr id="6" name="object 6"/>
          <p:cNvSpPr/>
          <p:nvPr/>
        </p:nvSpPr>
        <p:spPr>
          <a:xfrm>
            <a:off x="4992623" y="3422903"/>
            <a:ext cx="3810000" cy="31363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6429" y="353695"/>
            <a:ext cx="2773045" cy="574040"/>
          </a:xfrm>
          <a:prstGeom prst="rect">
            <a:avLst/>
          </a:prstGeom>
        </p:spPr>
        <p:txBody>
          <a:bodyPr vert="horz" wrap="square" lIns="0" tIns="12700" rIns="0" bIns="0" rtlCol="0">
            <a:spAutoFit/>
          </a:bodyPr>
          <a:lstStyle/>
          <a:p>
            <a:pPr marL="12700">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绘图</a:t>
            </a:r>
          </a:p>
        </p:txBody>
      </p:sp>
      <p:sp>
        <p:nvSpPr>
          <p:cNvPr id="3" name="object 3"/>
          <p:cNvSpPr txBox="1"/>
          <p:nvPr/>
        </p:nvSpPr>
        <p:spPr>
          <a:xfrm>
            <a:off x="561543" y="993122"/>
            <a:ext cx="7851775" cy="985519"/>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用正弦信</a:t>
            </a:r>
            <a:r>
              <a:rPr sz="2800" b="1" spc="-5" dirty="0">
                <a:solidFill>
                  <a:srgbClr val="333399"/>
                </a:solidFill>
                <a:latin typeface="宋体"/>
                <a:cs typeface="宋体"/>
              </a:rPr>
              <a:t>号合成</a:t>
            </a:r>
            <a:r>
              <a:rPr sz="2800" b="1" spc="25" dirty="0">
                <a:solidFill>
                  <a:srgbClr val="333399"/>
                </a:solidFill>
                <a:latin typeface="宋体"/>
                <a:cs typeface="宋体"/>
              </a:rPr>
              <a:t>方</a:t>
            </a:r>
            <a:r>
              <a:rPr sz="2800" b="1" spc="-5" dirty="0">
                <a:solidFill>
                  <a:srgbClr val="333399"/>
                </a:solidFill>
                <a:latin typeface="宋体"/>
                <a:cs typeface="宋体"/>
              </a:rPr>
              <a:t>波信号</a:t>
            </a:r>
            <a:endParaRPr sz="2800">
              <a:latin typeface="宋体"/>
              <a:cs typeface="宋体"/>
            </a:endParaRPr>
          </a:p>
          <a:p>
            <a:pPr marL="12700">
              <a:lnSpc>
                <a:spcPct val="100000"/>
              </a:lnSpc>
              <a:spcBef>
                <a:spcPts val="790"/>
              </a:spcBef>
            </a:pPr>
            <a:r>
              <a:rPr sz="1800" dirty="0">
                <a:latin typeface="宋体"/>
                <a:cs typeface="宋体"/>
              </a:rPr>
              <a:t>以下</a:t>
            </a:r>
            <a:r>
              <a:rPr sz="1800" spc="-35" dirty="0">
                <a:latin typeface="Arial"/>
                <a:cs typeface="Arial"/>
              </a:rPr>
              <a:t>MATLAB</a:t>
            </a:r>
            <a:r>
              <a:rPr sz="1800" dirty="0">
                <a:latin typeface="宋体"/>
                <a:cs typeface="宋体"/>
              </a:rPr>
              <a:t>脚本程序采用正弦信号的叠加来合成频</a:t>
            </a:r>
            <a:r>
              <a:rPr sz="1800" spc="-30" dirty="0">
                <a:latin typeface="宋体"/>
                <a:cs typeface="宋体"/>
              </a:rPr>
              <a:t>率</a:t>
            </a:r>
            <a:r>
              <a:rPr sz="1800" spc="-5" dirty="0">
                <a:latin typeface="Arial"/>
                <a:cs typeface="Arial"/>
              </a:rPr>
              <a:t>2Hz</a:t>
            </a:r>
            <a:r>
              <a:rPr sz="1800" dirty="0">
                <a:latin typeface="宋体"/>
                <a:cs typeface="宋体"/>
              </a:rPr>
              <a:t>、幅值为</a:t>
            </a:r>
            <a:r>
              <a:rPr sz="1800" dirty="0">
                <a:latin typeface="Arial"/>
                <a:cs typeface="Arial"/>
              </a:rPr>
              <a:t>5</a:t>
            </a:r>
            <a:r>
              <a:rPr sz="1800" dirty="0">
                <a:latin typeface="宋体"/>
                <a:cs typeface="宋体"/>
              </a:rPr>
              <a:t>的方波：</a:t>
            </a:r>
            <a:endParaRPr sz="1800">
              <a:latin typeface="宋体"/>
              <a:cs typeface="宋体"/>
            </a:endParaRPr>
          </a:p>
        </p:txBody>
      </p:sp>
      <p:sp>
        <p:nvSpPr>
          <p:cNvPr id="4" name="object 4"/>
          <p:cNvSpPr txBox="1"/>
          <p:nvPr/>
        </p:nvSpPr>
        <p:spPr>
          <a:xfrm>
            <a:off x="3305683" y="1952701"/>
            <a:ext cx="1958975"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宋体"/>
                <a:cs typeface="宋体"/>
              </a:rPr>
              <a:t>方波时域长</a:t>
            </a:r>
            <a:r>
              <a:rPr sz="1800" dirty="0">
                <a:latin typeface="宋体"/>
                <a:cs typeface="宋体"/>
              </a:rPr>
              <a:t>度</a:t>
            </a:r>
            <a:r>
              <a:rPr sz="1800" spc="5" dirty="0">
                <a:latin typeface="Arial"/>
                <a:cs typeface="Arial"/>
              </a:rPr>
              <a:t>1</a:t>
            </a:r>
            <a:r>
              <a:rPr sz="1800" dirty="0">
                <a:latin typeface="宋体"/>
                <a:cs typeface="宋体"/>
              </a:rPr>
              <a:t>秒</a:t>
            </a:r>
            <a:endParaRPr sz="1800">
              <a:latin typeface="宋体"/>
              <a:cs typeface="宋体"/>
            </a:endParaRPr>
          </a:p>
          <a:p>
            <a:pPr marL="12700">
              <a:lnSpc>
                <a:spcPct val="100000"/>
              </a:lnSpc>
              <a:spcBef>
                <a:spcPts val="5"/>
              </a:spcBef>
            </a:pPr>
            <a:r>
              <a:rPr sz="1800" dirty="0">
                <a:latin typeface="Arial"/>
                <a:cs typeface="Arial"/>
              </a:rPr>
              <a:t>%</a:t>
            </a:r>
            <a:r>
              <a:rPr sz="1800" dirty="0">
                <a:latin typeface="宋体"/>
                <a:cs typeface="宋体"/>
              </a:rPr>
              <a:t>方波频率</a:t>
            </a:r>
            <a:r>
              <a:rPr sz="1800" dirty="0">
                <a:latin typeface="Arial"/>
                <a:cs typeface="Arial"/>
              </a:rPr>
              <a:t>2Hz</a:t>
            </a:r>
            <a:endParaRPr sz="1800">
              <a:latin typeface="Arial"/>
              <a:cs typeface="Arial"/>
            </a:endParaRPr>
          </a:p>
          <a:p>
            <a:pPr marL="12700">
              <a:lnSpc>
                <a:spcPct val="100000"/>
              </a:lnSpc>
            </a:pPr>
            <a:r>
              <a:rPr sz="1800" dirty="0">
                <a:latin typeface="Arial"/>
                <a:cs typeface="Arial"/>
              </a:rPr>
              <a:t>%</a:t>
            </a:r>
            <a:r>
              <a:rPr sz="1800" dirty="0">
                <a:latin typeface="宋体"/>
                <a:cs typeface="宋体"/>
              </a:rPr>
              <a:t>方波幅值为</a:t>
            </a:r>
            <a:r>
              <a:rPr sz="1800" spc="-5" dirty="0">
                <a:latin typeface="Arial"/>
                <a:cs typeface="Arial"/>
              </a:rPr>
              <a:t>5</a:t>
            </a:r>
            <a:endParaRPr sz="1800">
              <a:latin typeface="Arial"/>
              <a:cs typeface="Arial"/>
            </a:endParaRPr>
          </a:p>
        </p:txBody>
      </p:sp>
      <p:sp>
        <p:nvSpPr>
          <p:cNvPr id="5" name="object 5"/>
          <p:cNvSpPr txBox="1"/>
          <p:nvPr/>
        </p:nvSpPr>
        <p:spPr>
          <a:xfrm>
            <a:off x="561543" y="1952701"/>
            <a:ext cx="1498600" cy="139827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t =</a:t>
            </a:r>
            <a:r>
              <a:rPr sz="1800" spc="-85" dirty="0">
                <a:latin typeface="Arial"/>
                <a:cs typeface="Arial"/>
              </a:rPr>
              <a:t> </a:t>
            </a:r>
            <a:r>
              <a:rPr sz="1800" dirty="0">
                <a:latin typeface="Arial"/>
                <a:cs typeface="Arial"/>
              </a:rPr>
              <a:t>0:0.0001:1;</a:t>
            </a:r>
            <a:endParaRPr sz="1800">
              <a:latin typeface="Arial"/>
              <a:cs typeface="Arial"/>
            </a:endParaRPr>
          </a:p>
          <a:p>
            <a:pPr marL="12700" marR="375920">
              <a:lnSpc>
                <a:spcPct val="100000"/>
              </a:lnSpc>
              <a:spcBef>
                <a:spcPts val="5"/>
              </a:spcBef>
            </a:pPr>
            <a:r>
              <a:rPr sz="1800" spc="-5" dirty="0">
                <a:latin typeface="Arial"/>
                <a:cs typeface="Arial"/>
              </a:rPr>
              <a:t>w </a:t>
            </a:r>
            <a:r>
              <a:rPr sz="1800" dirty="0">
                <a:latin typeface="Arial"/>
                <a:cs typeface="Arial"/>
              </a:rPr>
              <a:t>=</a:t>
            </a:r>
            <a:r>
              <a:rPr sz="1800" spc="-80" dirty="0">
                <a:latin typeface="Arial"/>
                <a:cs typeface="Arial"/>
              </a:rPr>
              <a:t> </a:t>
            </a:r>
            <a:r>
              <a:rPr sz="1800" dirty="0">
                <a:latin typeface="Arial"/>
                <a:cs typeface="Arial"/>
              </a:rPr>
              <a:t>2*pi*2;  A =</a:t>
            </a:r>
            <a:r>
              <a:rPr sz="1800" spc="-135" dirty="0">
                <a:latin typeface="Arial"/>
                <a:cs typeface="Arial"/>
              </a:rPr>
              <a:t> </a:t>
            </a:r>
            <a:r>
              <a:rPr sz="1800" dirty="0">
                <a:latin typeface="Arial"/>
                <a:cs typeface="Arial"/>
              </a:rPr>
              <a:t>5;</a:t>
            </a:r>
            <a:endParaRPr sz="1800">
              <a:latin typeface="Arial"/>
              <a:cs typeface="Arial"/>
            </a:endParaRPr>
          </a:p>
          <a:p>
            <a:pPr marL="12700">
              <a:lnSpc>
                <a:spcPts val="2135"/>
              </a:lnSpc>
            </a:pPr>
            <a:r>
              <a:rPr sz="1800" dirty="0">
                <a:latin typeface="Arial"/>
                <a:cs typeface="Arial"/>
              </a:rPr>
              <a:t>subplot(2,1,1);</a:t>
            </a:r>
            <a:endParaRPr sz="1800">
              <a:latin typeface="Arial"/>
              <a:cs typeface="Arial"/>
            </a:endParaRPr>
          </a:p>
          <a:p>
            <a:pPr marL="12700">
              <a:lnSpc>
                <a:spcPct val="100000"/>
              </a:lnSpc>
              <a:spcBef>
                <a:spcPts val="25"/>
              </a:spcBef>
            </a:pPr>
            <a:r>
              <a:rPr sz="1800" dirty="0">
                <a:latin typeface="Arial"/>
                <a:cs typeface="Arial"/>
              </a:rPr>
              <a:t>for </a:t>
            </a:r>
            <a:r>
              <a:rPr sz="1800" spc="-5" dirty="0">
                <a:latin typeface="Arial"/>
                <a:cs typeface="Arial"/>
              </a:rPr>
              <a:t>n </a:t>
            </a:r>
            <a:r>
              <a:rPr sz="1800" dirty="0">
                <a:latin typeface="Arial"/>
                <a:cs typeface="Arial"/>
              </a:rPr>
              <a:t>=</a:t>
            </a:r>
            <a:r>
              <a:rPr sz="1800" spc="-50" dirty="0">
                <a:latin typeface="Arial"/>
                <a:cs typeface="Arial"/>
              </a:rPr>
              <a:t> </a:t>
            </a:r>
            <a:r>
              <a:rPr sz="1800" dirty="0">
                <a:latin typeface="Arial"/>
                <a:cs typeface="Arial"/>
              </a:rPr>
              <a:t>1:5</a:t>
            </a:r>
            <a:endParaRPr sz="1800">
              <a:latin typeface="Arial"/>
              <a:cs typeface="Arial"/>
            </a:endParaRPr>
          </a:p>
        </p:txBody>
      </p:sp>
      <p:sp>
        <p:nvSpPr>
          <p:cNvPr id="6" name="object 6"/>
          <p:cNvSpPr txBox="1"/>
          <p:nvPr/>
        </p:nvSpPr>
        <p:spPr>
          <a:xfrm>
            <a:off x="3305683" y="3050794"/>
            <a:ext cx="195833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采用</a:t>
            </a:r>
            <a:r>
              <a:rPr sz="1800" dirty="0">
                <a:latin typeface="Arial"/>
                <a:cs typeface="Arial"/>
              </a:rPr>
              <a:t>5</a:t>
            </a:r>
            <a:r>
              <a:rPr sz="1800" dirty="0">
                <a:latin typeface="宋体"/>
                <a:cs typeface="宋体"/>
              </a:rPr>
              <a:t>组正弦波形</a:t>
            </a:r>
            <a:endParaRPr sz="1800">
              <a:latin typeface="宋体"/>
              <a:cs typeface="宋体"/>
            </a:endParaRPr>
          </a:p>
        </p:txBody>
      </p:sp>
      <p:sp>
        <p:nvSpPr>
          <p:cNvPr id="7" name="object 7"/>
          <p:cNvSpPr txBox="1">
            <a:spLocks noGrp="1"/>
          </p:cNvSpPr>
          <p:nvPr>
            <p:ph type="body" idx="1"/>
          </p:nvPr>
        </p:nvSpPr>
        <p:spPr>
          <a:prstGeom prst="rect">
            <a:avLst/>
          </a:prstGeom>
        </p:spPr>
        <p:txBody>
          <a:bodyPr vert="horz" wrap="square" lIns="0" tIns="12700" rIns="0" bIns="0" rtlCol="0">
            <a:spAutoFit/>
          </a:bodyPr>
          <a:lstStyle/>
          <a:p>
            <a:pPr marL="265430">
              <a:lnSpc>
                <a:spcPct val="100000"/>
              </a:lnSpc>
              <a:spcBef>
                <a:spcPts val="100"/>
              </a:spcBef>
            </a:pPr>
            <a:r>
              <a:rPr dirty="0"/>
              <a:t>plot(t,</a:t>
            </a:r>
            <a:r>
              <a:rPr spc="-30" dirty="0"/>
              <a:t> </a:t>
            </a:r>
            <a:r>
              <a:rPr dirty="0"/>
              <a:t>4*A/pi*1/(2*n-1)*sin((2*n-1)*w*t));</a:t>
            </a:r>
          </a:p>
          <a:p>
            <a:pPr marL="12700" marR="3872229" indent="252729">
              <a:lnSpc>
                <a:spcPct val="100000"/>
              </a:lnSpc>
              <a:spcBef>
                <a:spcPts val="5"/>
              </a:spcBef>
            </a:pPr>
            <a:r>
              <a:rPr dirty="0"/>
              <a:t>hold</a:t>
            </a:r>
            <a:r>
              <a:rPr spc="-90" dirty="0"/>
              <a:t> </a:t>
            </a:r>
            <a:r>
              <a:rPr dirty="0"/>
              <a:t>on;  end</a:t>
            </a:r>
          </a:p>
          <a:p>
            <a:pPr marL="12700">
              <a:lnSpc>
                <a:spcPts val="2150"/>
              </a:lnSpc>
              <a:spcBef>
                <a:spcPts val="25"/>
              </a:spcBef>
            </a:pPr>
            <a:r>
              <a:rPr dirty="0"/>
              <a:t>title('5</a:t>
            </a:r>
            <a:r>
              <a:rPr spc="-5" dirty="0">
                <a:latin typeface="宋体"/>
                <a:cs typeface="宋体"/>
              </a:rPr>
              <a:t>组正弦信号</a:t>
            </a:r>
            <a:r>
              <a:rPr spc="-5" dirty="0"/>
              <a:t>');</a:t>
            </a:r>
          </a:p>
          <a:p>
            <a:pPr marL="12700" marR="3473450">
              <a:lnSpc>
                <a:spcPts val="2160"/>
              </a:lnSpc>
              <a:spcBef>
                <a:spcPts val="60"/>
              </a:spcBef>
            </a:pPr>
            <a:r>
              <a:rPr spc="10" dirty="0"/>
              <a:t>s</a:t>
            </a:r>
            <a:r>
              <a:rPr dirty="0"/>
              <a:t>ubplot(</a:t>
            </a:r>
            <a:r>
              <a:rPr spc="5" dirty="0"/>
              <a:t>2</a:t>
            </a:r>
            <a:r>
              <a:rPr dirty="0"/>
              <a:t>,</a:t>
            </a:r>
            <a:r>
              <a:rPr spc="5" dirty="0"/>
              <a:t>1</a:t>
            </a:r>
            <a:r>
              <a:rPr dirty="0"/>
              <a:t>,</a:t>
            </a:r>
            <a:r>
              <a:rPr spc="-15" dirty="0"/>
              <a:t>2</a:t>
            </a:r>
            <a:r>
              <a:rPr dirty="0"/>
              <a:t>);  sum =</a:t>
            </a:r>
            <a:r>
              <a:rPr spc="-45" dirty="0"/>
              <a:t> </a:t>
            </a:r>
            <a:r>
              <a:rPr dirty="0"/>
              <a:t>0;</a:t>
            </a:r>
          </a:p>
          <a:p>
            <a:pPr marL="12700">
              <a:lnSpc>
                <a:spcPts val="2090"/>
              </a:lnSpc>
            </a:pPr>
            <a:r>
              <a:rPr dirty="0"/>
              <a:t>for n =</a:t>
            </a:r>
            <a:r>
              <a:rPr spc="-50" dirty="0"/>
              <a:t> </a:t>
            </a:r>
            <a:r>
              <a:rPr dirty="0"/>
              <a:t>1:5</a:t>
            </a:r>
          </a:p>
          <a:p>
            <a:pPr marL="265430">
              <a:lnSpc>
                <a:spcPct val="100000"/>
              </a:lnSpc>
            </a:pPr>
            <a:r>
              <a:rPr dirty="0"/>
              <a:t>sum = sum +</a:t>
            </a:r>
            <a:r>
              <a:rPr spc="-85" dirty="0"/>
              <a:t> </a:t>
            </a:r>
            <a:r>
              <a:rPr dirty="0"/>
              <a:t>4*A/pi*1/(2*n-1)*sin((2*n-1)*w*t);</a:t>
            </a:r>
          </a:p>
          <a:p>
            <a:pPr marL="12700">
              <a:lnSpc>
                <a:spcPct val="100000"/>
              </a:lnSpc>
            </a:pPr>
            <a:r>
              <a:rPr spc="5" dirty="0"/>
              <a:t>end</a:t>
            </a:r>
          </a:p>
          <a:p>
            <a:pPr marL="12700">
              <a:lnSpc>
                <a:spcPct val="100000"/>
              </a:lnSpc>
              <a:spcBef>
                <a:spcPts val="5"/>
              </a:spcBef>
            </a:pPr>
            <a:r>
              <a:rPr dirty="0"/>
              <a:t>plot(t,</a:t>
            </a:r>
            <a:r>
              <a:rPr spc="-50" dirty="0"/>
              <a:t> </a:t>
            </a:r>
            <a:r>
              <a:rPr spc="5" dirty="0"/>
              <a:t>sum);</a:t>
            </a:r>
          </a:p>
          <a:p>
            <a:pPr marL="12700">
              <a:lnSpc>
                <a:spcPct val="100000"/>
              </a:lnSpc>
              <a:spcBef>
                <a:spcPts val="25"/>
              </a:spcBef>
            </a:pPr>
            <a:r>
              <a:rPr dirty="0"/>
              <a:t>title('</a:t>
            </a:r>
            <a:r>
              <a:rPr dirty="0">
                <a:latin typeface="宋体"/>
                <a:cs typeface="宋体"/>
              </a:rPr>
              <a:t>合成的方波信</a:t>
            </a:r>
            <a:r>
              <a:rPr spc="-10" dirty="0">
                <a:latin typeface="宋体"/>
                <a:cs typeface="宋体"/>
              </a:rPr>
              <a:t>号</a:t>
            </a:r>
            <a:r>
              <a:rPr spc="-5"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864140"/>
            <a:ext cx="4975860" cy="5786120"/>
          </a:xfrm>
          <a:prstGeom prst="rect">
            <a:avLst/>
          </a:prstGeom>
        </p:spPr>
        <p:txBody>
          <a:bodyPr vert="horz" wrap="square" lIns="0" tIns="226060" rIns="0" bIns="0" rtlCol="0">
            <a:spAutoFit/>
          </a:bodyPr>
          <a:lstStyle/>
          <a:p>
            <a:pPr marL="12700">
              <a:lnSpc>
                <a:spcPct val="100000"/>
              </a:lnSpc>
              <a:spcBef>
                <a:spcPts val="1780"/>
              </a:spcBef>
            </a:pPr>
            <a:r>
              <a:rPr sz="2800" b="1" spc="15" dirty="0">
                <a:solidFill>
                  <a:srgbClr val="333399"/>
                </a:solidFill>
                <a:latin typeface="宋体"/>
                <a:cs typeface="宋体"/>
              </a:rPr>
              <a:t>函</a:t>
            </a:r>
            <a:r>
              <a:rPr sz="2800" b="1" spc="685" dirty="0">
                <a:solidFill>
                  <a:srgbClr val="333399"/>
                </a:solidFill>
                <a:latin typeface="宋体"/>
                <a:cs typeface="宋体"/>
              </a:rPr>
              <a:t>数</a:t>
            </a:r>
            <a:r>
              <a:rPr sz="2800" b="1" spc="5" dirty="0">
                <a:solidFill>
                  <a:srgbClr val="333399"/>
                </a:solidFill>
                <a:latin typeface="Times New Roman"/>
                <a:cs typeface="Times New Roman"/>
              </a:rPr>
              <a:t>.m</a:t>
            </a:r>
            <a:r>
              <a:rPr sz="2800" b="1" spc="-30" dirty="0">
                <a:solidFill>
                  <a:srgbClr val="333399"/>
                </a:solidFill>
                <a:latin typeface="Times New Roman"/>
                <a:cs typeface="Times New Roman"/>
              </a:rPr>
              <a:t> </a:t>
            </a:r>
            <a:r>
              <a:rPr sz="2800" b="1" spc="15" dirty="0">
                <a:solidFill>
                  <a:srgbClr val="333399"/>
                </a:solidFill>
                <a:latin typeface="宋体"/>
                <a:cs typeface="宋体"/>
              </a:rPr>
              <a:t>文件</a:t>
            </a:r>
            <a:endParaRPr sz="2800" dirty="0">
              <a:latin typeface="宋体"/>
              <a:cs typeface="宋体"/>
            </a:endParaRPr>
          </a:p>
          <a:p>
            <a:pPr marL="12700" marR="660400">
              <a:lnSpc>
                <a:spcPts val="5040"/>
              </a:lnSpc>
              <a:spcBef>
                <a:spcPts val="450"/>
              </a:spcBef>
            </a:pPr>
            <a:r>
              <a:rPr sz="2800" b="1" spc="15" dirty="0">
                <a:solidFill>
                  <a:srgbClr val="333399"/>
                </a:solidFill>
                <a:latin typeface="宋体"/>
                <a:cs typeface="宋体"/>
              </a:rPr>
              <a:t>函数的命</a:t>
            </a:r>
            <a:r>
              <a:rPr sz="2800" b="1" spc="-5" dirty="0">
                <a:solidFill>
                  <a:srgbClr val="333399"/>
                </a:solidFill>
                <a:latin typeface="宋体"/>
                <a:cs typeface="宋体"/>
              </a:rPr>
              <a:t>名和输</a:t>
            </a:r>
            <a:r>
              <a:rPr sz="2800" b="1" spc="25" dirty="0">
                <a:solidFill>
                  <a:srgbClr val="333399"/>
                </a:solidFill>
                <a:latin typeface="宋体"/>
                <a:cs typeface="宋体"/>
              </a:rPr>
              <a:t>入</a:t>
            </a:r>
            <a:r>
              <a:rPr sz="2800" b="1" spc="-5" dirty="0">
                <a:solidFill>
                  <a:srgbClr val="333399"/>
                </a:solidFill>
                <a:latin typeface="宋体"/>
                <a:cs typeface="宋体"/>
              </a:rPr>
              <a:t>输出参数 </a:t>
            </a:r>
            <a:r>
              <a:rPr sz="2800" b="1" spc="20" dirty="0">
                <a:solidFill>
                  <a:srgbClr val="333399"/>
                </a:solidFill>
                <a:latin typeface="宋体"/>
                <a:cs typeface="宋体"/>
              </a:rPr>
              <a:t>函数的调用</a:t>
            </a:r>
            <a:endParaRPr sz="2800" dirty="0">
              <a:latin typeface="宋体"/>
              <a:cs typeface="宋体"/>
            </a:endParaRPr>
          </a:p>
          <a:p>
            <a:pPr marL="12700">
              <a:lnSpc>
                <a:spcPct val="100000"/>
              </a:lnSpc>
              <a:spcBef>
                <a:spcPts val="1240"/>
              </a:spcBef>
            </a:pPr>
            <a:r>
              <a:rPr sz="2800" b="1" spc="20" dirty="0">
                <a:solidFill>
                  <a:srgbClr val="333399"/>
                </a:solidFill>
                <a:latin typeface="宋体"/>
                <a:cs typeface="宋体"/>
              </a:rPr>
              <a:t>注释</a:t>
            </a:r>
            <a:r>
              <a:rPr sz="2800" b="1" spc="5" dirty="0">
                <a:solidFill>
                  <a:srgbClr val="333399"/>
                </a:solidFill>
                <a:latin typeface="宋体"/>
                <a:cs typeface="宋体"/>
              </a:rPr>
              <a:t>，</a:t>
            </a:r>
            <a:r>
              <a:rPr sz="2800" b="1" spc="5" dirty="0">
                <a:solidFill>
                  <a:srgbClr val="333399"/>
                </a:solidFill>
                <a:latin typeface="Times New Roman"/>
                <a:cs typeface="Times New Roman"/>
              </a:rPr>
              <a:t>help</a:t>
            </a:r>
            <a:endParaRPr sz="2800" dirty="0">
              <a:latin typeface="Times New Roman"/>
              <a:cs typeface="Times New Roman"/>
            </a:endParaRPr>
          </a:p>
          <a:p>
            <a:pPr>
              <a:lnSpc>
                <a:spcPct val="100000"/>
              </a:lnSpc>
              <a:spcBef>
                <a:spcPts val="15"/>
              </a:spcBef>
            </a:pPr>
            <a:endParaRPr sz="4350" dirty="0">
              <a:latin typeface="Times New Roman"/>
              <a:cs typeface="Times New Roman"/>
            </a:endParaRPr>
          </a:p>
          <a:p>
            <a:pPr marL="12700">
              <a:lnSpc>
                <a:spcPct val="100000"/>
              </a:lnSpc>
            </a:pPr>
            <a:r>
              <a:rPr sz="2800" spc="5" dirty="0">
                <a:latin typeface="Arial"/>
                <a:cs typeface="Arial"/>
              </a:rPr>
              <a:t>function</a:t>
            </a:r>
            <a:r>
              <a:rPr sz="2800" spc="-50" dirty="0">
                <a:latin typeface="Arial"/>
                <a:cs typeface="Arial"/>
              </a:rPr>
              <a:t> </a:t>
            </a:r>
            <a:r>
              <a:rPr sz="2800" dirty="0">
                <a:latin typeface="Arial"/>
                <a:cs typeface="Arial"/>
              </a:rPr>
              <a:t>K=temperature(F)</a:t>
            </a:r>
          </a:p>
          <a:p>
            <a:pPr marL="12700" marR="5080">
              <a:lnSpc>
                <a:spcPts val="3310"/>
              </a:lnSpc>
              <a:spcBef>
                <a:spcPts val="204"/>
              </a:spcBef>
            </a:pPr>
            <a:r>
              <a:rPr sz="2800" spc="5" dirty="0">
                <a:latin typeface="Arial"/>
                <a:cs typeface="Arial"/>
              </a:rPr>
              <a:t>%</a:t>
            </a:r>
            <a:r>
              <a:rPr sz="2800" spc="5" dirty="0">
                <a:latin typeface="宋体"/>
                <a:cs typeface="宋体"/>
              </a:rPr>
              <a:t>华氏温度和开尔文温</a:t>
            </a:r>
            <a:r>
              <a:rPr sz="2800" spc="-25" dirty="0">
                <a:latin typeface="宋体"/>
                <a:cs typeface="宋体"/>
              </a:rPr>
              <a:t>度</a:t>
            </a:r>
            <a:r>
              <a:rPr sz="2800" spc="5" dirty="0">
                <a:latin typeface="宋体"/>
                <a:cs typeface="宋体"/>
              </a:rPr>
              <a:t>的转换  </a:t>
            </a:r>
            <a:r>
              <a:rPr sz="2800" dirty="0">
                <a:latin typeface="Arial"/>
                <a:cs typeface="Arial"/>
              </a:rPr>
              <a:t>K=(5/9)*(F-32)+273.15;</a:t>
            </a:r>
          </a:p>
          <a:p>
            <a:pPr marL="12700">
              <a:lnSpc>
                <a:spcPts val="3260"/>
              </a:lnSpc>
            </a:pPr>
            <a:r>
              <a:rPr sz="2800" dirty="0">
                <a:latin typeface="Arial"/>
                <a:cs typeface="Arial"/>
              </a:rPr>
              <a:t>end</a:t>
            </a:r>
          </a:p>
          <a:p>
            <a:pPr>
              <a:lnSpc>
                <a:spcPct val="100000"/>
              </a:lnSpc>
              <a:spcBef>
                <a:spcPts val="25"/>
              </a:spcBef>
            </a:pPr>
            <a:endParaRPr sz="2900" dirty="0">
              <a:latin typeface="Times New Roman"/>
              <a:cs typeface="Times New Roman"/>
            </a:endParaRPr>
          </a:p>
          <a:p>
            <a:pPr marL="12700">
              <a:lnSpc>
                <a:spcPct val="100000"/>
              </a:lnSpc>
            </a:pPr>
            <a:r>
              <a:rPr sz="2800" dirty="0">
                <a:latin typeface="Arial"/>
                <a:cs typeface="Arial"/>
              </a:rPr>
              <a:t>&gt;&gt;</a:t>
            </a:r>
            <a:r>
              <a:rPr sz="2800" spc="-5" dirty="0">
                <a:latin typeface="Arial"/>
                <a:cs typeface="Arial"/>
              </a:rPr>
              <a:t> </a:t>
            </a:r>
            <a:r>
              <a:rPr sz="2800" dirty="0">
                <a:latin typeface="Arial"/>
                <a:cs typeface="Arial"/>
              </a:rPr>
              <a:t>K=temperature(100)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1543" y="997876"/>
            <a:ext cx="8318500" cy="1255395"/>
          </a:xfrm>
          <a:prstGeom prst="rect">
            <a:avLst/>
          </a:prstGeom>
        </p:spPr>
        <p:txBody>
          <a:bodyPr vert="horz" wrap="square" lIns="0" tIns="165735" rIns="0" bIns="0" rtlCol="0">
            <a:spAutoFit/>
          </a:bodyPr>
          <a:lstStyle/>
          <a:p>
            <a:pPr marL="13970">
              <a:lnSpc>
                <a:spcPct val="100000"/>
              </a:lnSpc>
              <a:spcBef>
                <a:spcPts val="1305"/>
              </a:spcBef>
            </a:pPr>
            <a:r>
              <a:rPr sz="2800" b="1" spc="15" dirty="0">
                <a:solidFill>
                  <a:srgbClr val="333399"/>
                </a:solidFill>
                <a:latin typeface="宋体"/>
                <a:cs typeface="宋体"/>
              </a:rPr>
              <a:t>用正弦信</a:t>
            </a:r>
            <a:r>
              <a:rPr sz="2800" b="1" spc="-5" dirty="0">
                <a:solidFill>
                  <a:srgbClr val="333399"/>
                </a:solidFill>
                <a:latin typeface="宋体"/>
                <a:cs typeface="宋体"/>
              </a:rPr>
              <a:t>号合成</a:t>
            </a:r>
            <a:r>
              <a:rPr sz="2800" b="1" spc="25" dirty="0">
                <a:solidFill>
                  <a:srgbClr val="333399"/>
                </a:solidFill>
                <a:latin typeface="宋体"/>
                <a:cs typeface="宋体"/>
              </a:rPr>
              <a:t>方</a:t>
            </a:r>
            <a:r>
              <a:rPr sz="2800" b="1" spc="-5" dirty="0">
                <a:solidFill>
                  <a:srgbClr val="333399"/>
                </a:solidFill>
                <a:latin typeface="宋体"/>
                <a:cs typeface="宋体"/>
              </a:rPr>
              <a:t>波信号</a:t>
            </a:r>
            <a:r>
              <a:rPr sz="2800" b="1" dirty="0">
                <a:solidFill>
                  <a:srgbClr val="333399"/>
                </a:solidFill>
                <a:latin typeface="宋体"/>
                <a:cs typeface="宋体"/>
              </a:rPr>
              <a:t>的</a:t>
            </a:r>
            <a:r>
              <a:rPr sz="2800" b="1" spc="-5" dirty="0">
                <a:solidFill>
                  <a:srgbClr val="333399"/>
                </a:solidFill>
                <a:latin typeface="宋体"/>
                <a:cs typeface="宋体"/>
              </a:rPr>
              <a:t>函数</a:t>
            </a:r>
            <a:endParaRPr sz="2800">
              <a:latin typeface="宋体"/>
              <a:cs typeface="宋体"/>
            </a:endParaRPr>
          </a:p>
          <a:p>
            <a:pPr marL="12700">
              <a:lnSpc>
                <a:spcPct val="100000"/>
              </a:lnSpc>
              <a:spcBef>
                <a:spcPts val="770"/>
              </a:spcBef>
            </a:pPr>
            <a:r>
              <a:rPr sz="1800" dirty="0">
                <a:latin typeface="Arial"/>
                <a:cs typeface="Arial"/>
              </a:rPr>
              <a:t>function </a:t>
            </a:r>
            <a:r>
              <a:rPr sz="1800" spc="-5" dirty="0">
                <a:latin typeface="Arial"/>
                <a:cs typeface="Arial"/>
              </a:rPr>
              <a:t>SquareWave </a:t>
            </a:r>
            <a:r>
              <a:rPr sz="1800" spc="-75" dirty="0">
                <a:latin typeface="Arial"/>
                <a:cs typeface="Arial"/>
              </a:rPr>
              <a:t>(T, </a:t>
            </a:r>
            <a:r>
              <a:rPr sz="1800" dirty="0">
                <a:latin typeface="Arial"/>
                <a:cs typeface="Arial"/>
              </a:rPr>
              <a:t>f, A,</a:t>
            </a:r>
            <a:r>
              <a:rPr sz="1800" spc="-160" dirty="0">
                <a:latin typeface="Arial"/>
                <a:cs typeface="Arial"/>
              </a:rPr>
              <a:t> </a:t>
            </a:r>
            <a:r>
              <a:rPr sz="1800" spc="-5" dirty="0">
                <a:latin typeface="Arial"/>
                <a:cs typeface="Arial"/>
              </a:rPr>
              <a:t>N)</a:t>
            </a:r>
            <a:endParaRPr sz="1800">
              <a:latin typeface="Arial"/>
              <a:cs typeface="Arial"/>
            </a:endParaRPr>
          </a:p>
          <a:p>
            <a:pPr marL="12700">
              <a:lnSpc>
                <a:spcPct val="100000"/>
              </a:lnSpc>
              <a:spcBef>
                <a:spcPts val="25"/>
              </a:spcBef>
            </a:pPr>
            <a:r>
              <a:rPr sz="1800" dirty="0">
                <a:latin typeface="Arial"/>
                <a:cs typeface="Arial"/>
              </a:rPr>
              <a:t>%</a:t>
            </a:r>
            <a:r>
              <a:rPr sz="1800" spc="10" dirty="0">
                <a:latin typeface="Arial"/>
                <a:cs typeface="Arial"/>
              </a:rPr>
              <a:t> </a:t>
            </a:r>
            <a:r>
              <a:rPr sz="1800" spc="-5" dirty="0">
                <a:latin typeface="宋体"/>
                <a:cs typeface="宋体"/>
              </a:rPr>
              <a:t>合成方波的函数</a:t>
            </a:r>
            <a:r>
              <a:rPr sz="1800" spc="-35" dirty="0">
                <a:latin typeface="宋体"/>
                <a:cs typeface="宋体"/>
              </a:rPr>
              <a:t>：</a:t>
            </a:r>
            <a:r>
              <a:rPr sz="1800" spc="-35" dirty="0">
                <a:latin typeface="Arial"/>
                <a:cs typeface="Arial"/>
              </a:rPr>
              <a:t>T--</a:t>
            </a:r>
            <a:r>
              <a:rPr sz="1800" dirty="0">
                <a:latin typeface="宋体"/>
                <a:cs typeface="宋体"/>
              </a:rPr>
              <a:t>方波时域长度</a:t>
            </a:r>
            <a:r>
              <a:rPr sz="1800" spc="-5" dirty="0">
                <a:latin typeface="宋体"/>
                <a:cs typeface="宋体"/>
              </a:rPr>
              <a:t>，</a:t>
            </a:r>
            <a:r>
              <a:rPr sz="1800" spc="-5" dirty="0">
                <a:latin typeface="Arial"/>
                <a:cs typeface="Arial"/>
              </a:rPr>
              <a:t>f--</a:t>
            </a:r>
            <a:r>
              <a:rPr sz="1800" dirty="0">
                <a:latin typeface="宋体"/>
                <a:cs typeface="宋体"/>
              </a:rPr>
              <a:t>方波频</a:t>
            </a:r>
            <a:r>
              <a:rPr sz="1800" spc="-10" dirty="0">
                <a:latin typeface="宋体"/>
                <a:cs typeface="宋体"/>
              </a:rPr>
              <a:t>率</a:t>
            </a:r>
            <a:r>
              <a:rPr sz="1800" spc="-10" dirty="0">
                <a:latin typeface="Arial"/>
                <a:cs typeface="Arial"/>
              </a:rPr>
              <a:t>Hz</a:t>
            </a:r>
            <a:r>
              <a:rPr sz="1800" spc="-10" dirty="0">
                <a:latin typeface="宋体"/>
                <a:cs typeface="宋体"/>
              </a:rPr>
              <a:t>，</a:t>
            </a:r>
            <a:r>
              <a:rPr sz="1800" spc="-10" dirty="0">
                <a:latin typeface="Arial"/>
                <a:cs typeface="Arial"/>
              </a:rPr>
              <a:t>A--</a:t>
            </a:r>
            <a:r>
              <a:rPr sz="1800" spc="-5" dirty="0">
                <a:latin typeface="宋体"/>
                <a:cs typeface="宋体"/>
              </a:rPr>
              <a:t>方波幅值，</a:t>
            </a:r>
            <a:r>
              <a:rPr sz="1800" spc="-5" dirty="0">
                <a:latin typeface="Arial"/>
                <a:cs typeface="Arial"/>
              </a:rPr>
              <a:t>N--</a:t>
            </a:r>
            <a:r>
              <a:rPr sz="1800" spc="-5" dirty="0">
                <a:latin typeface="宋体"/>
                <a:cs typeface="宋体"/>
              </a:rPr>
              <a:t>谐波阶次</a:t>
            </a:r>
            <a:endParaRPr sz="1800">
              <a:latin typeface="宋体"/>
              <a:cs typeface="宋体"/>
            </a:endParaRPr>
          </a:p>
        </p:txBody>
      </p:sp>
      <p:sp>
        <p:nvSpPr>
          <p:cNvPr id="4" name="object 4"/>
          <p:cNvSpPr txBox="1"/>
          <p:nvPr/>
        </p:nvSpPr>
        <p:spPr>
          <a:xfrm>
            <a:off x="3305683" y="2227579"/>
            <a:ext cx="1601470" cy="57404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方波时域长度</a:t>
            </a:r>
            <a:endParaRPr sz="1800">
              <a:latin typeface="宋体"/>
              <a:cs typeface="宋体"/>
            </a:endParaRPr>
          </a:p>
          <a:p>
            <a:pPr marL="12700">
              <a:lnSpc>
                <a:spcPct val="100000"/>
              </a:lnSpc>
            </a:pPr>
            <a:r>
              <a:rPr sz="1800" dirty="0">
                <a:latin typeface="Arial"/>
                <a:cs typeface="Arial"/>
              </a:rPr>
              <a:t>%</a:t>
            </a:r>
            <a:r>
              <a:rPr sz="1800" dirty="0">
                <a:latin typeface="宋体"/>
                <a:cs typeface="宋体"/>
              </a:rPr>
              <a:t>方波频率</a:t>
            </a:r>
            <a:r>
              <a:rPr sz="1800" spc="-440" dirty="0">
                <a:latin typeface="宋体"/>
                <a:cs typeface="宋体"/>
              </a:rPr>
              <a:t> </a:t>
            </a:r>
            <a:r>
              <a:rPr sz="1800" dirty="0">
                <a:latin typeface="Arial"/>
                <a:cs typeface="Arial"/>
              </a:rPr>
              <a:t>rad</a:t>
            </a:r>
            <a:endParaRPr sz="1800">
              <a:latin typeface="Arial"/>
              <a:cs typeface="Arial"/>
            </a:endParaRPr>
          </a:p>
        </p:txBody>
      </p:sp>
      <p:sp>
        <p:nvSpPr>
          <p:cNvPr id="5" name="object 5"/>
          <p:cNvSpPr txBox="1"/>
          <p:nvPr/>
        </p:nvSpPr>
        <p:spPr>
          <a:xfrm>
            <a:off x="561543" y="2227579"/>
            <a:ext cx="1508125" cy="112331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t =</a:t>
            </a:r>
            <a:r>
              <a:rPr sz="1800" spc="-95" dirty="0">
                <a:latin typeface="Arial"/>
                <a:cs typeface="Arial"/>
              </a:rPr>
              <a:t> </a:t>
            </a:r>
            <a:r>
              <a:rPr sz="1800" dirty="0">
                <a:latin typeface="Arial"/>
                <a:cs typeface="Arial"/>
              </a:rPr>
              <a:t>0:0.0001:T;</a:t>
            </a:r>
            <a:endParaRPr sz="1800">
              <a:latin typeface="Arial"/>
              <a:cs typeface="Arial"/>
            </a:endParaRPr>
          </a:p>
          <a:p>
            <a:pPr marL="12700" marR="20320">
              <a:lnSpc>
                <a:spcPct val="100000"/>
              </a:lnSpc>
            </a:pPr>
            <a:r>
              <a:rPr sz="1800" spc="-5" dirty="0">
                <a:latin typeface="Arial"/>
                <a:cs typeface="Arial"/>
              </a:rPr>
              <a:t>w </a:t>
            </a:r>
            <a:r>
              <a:rPr sz="1800" dirty="0">
                <a:latin typeface="Arial"/>
                <a:cs typeface="Arial"/>
              </a:rPr>
              <a:t>= 2*pi*f;  </a:t>
            </a:r>
            <a:r>
              <a:rPr sz="1800" spc="5" dirty="0">
                <a:latin typeface="Arial"/>
                <a:cs typeface="Arial"/>
              </a:rPr>
              <a:t>s</a:t>
            </a:r>
            <a:r>
              <a:rPr sz="1800" dirty="0">
                <a:latin typeface="Arial"/>
                <a:cs typeface="Arial"/>
              </a:rPr>
              <a:t>ubp</a:t>
            </a:r>
            <a:r>
              <a:rPr sz="1800" spc="5" dirty="0">
                <a:latin typeface="Arial"/>
                <a:cs typeface="Arial"/>
              </a:rPr>
              <a:t>l</a:t>
            </a:r>
            <a:r>
              <a:rPr sz="1800" dirty="0">
                <a:latin typeface="Arial"/>
                <a:cs typeface="Arial"/>
              </a:rPr>
              <a:t>ot(</a:t>
            </a:r>
            <a:r>
              <a:rPr sz="1800" spc="5" dirty="0">
                <a:latin typeface="Arial"/>
                <a:cs typeface="Arial"/>
              </a:rPr>
              <a:t>2</a:t>
            </a:r>
            <a:r>
              <a:rPr sz="1800" dirty="0">
                <a:latin typeface="Arial"/>
                <a:cs typeface="Arial"/>
              </a:rPr>
              <a:t>,</a:t>
            </a:r>
            <a:r>
              <a:rPr sz="1800" spc="5" dirty="0">
                <a:latin typeface="Arial"/>
                <a:cs typeface="Arial"/>
              </a:rPr>
              <a:t>1</a:t>
            </a:r>
            <a:r>
              <a:rPr sz="1800" dirty="0">
                <a:latin typeface="Arial"/>
                <a:cs typeface="Arial"/>
              </a:rPr>
              <a:t>,</a:t>
            </a:r>
            <a:r>
              <a:rPr sz="1800" spc="-15" dirty="0">
                <a:latin typeface="Arial"/>
                <a:cs typeface="Arial"/>
              </a:rPr>
              <a:t>1</a:t>
            </a:r>
            <a:r>
              <a:rPr sz="1800" dirty="0">
                <a:latin typeface="Arial"/>
                <a:cs typeface="Arial"/>
              </a:rPr>
              <a:t>);  for </a:t>
            </a:r>
            <a:r>
              <a:rPr sz="1800" spc="-5" dirty="0">
                <a:latin typeface="Arial"/>
                <a:cs typeface="Arial"/>
              </a:rPr>
              <a:t>n </a:t>
            </a:r>
            <a:r>
              <a:rPr sz="1800" dirty="0">
                <a:latin typeface="Arial"/>
                <a:cs typeface="Arial"/>
              </a:rPr>
              <a:t>=</a:t>
            </a:r>
            <a:r>
              <a:rPr sz="1800" spc="-55" dirty="0">
                <a:latin typeface="Arial"/>
                <a:cs typeface="Arial"/>
              </a:rPr>
              <a:t> </a:t>
            </a:r>
            <a:r>
              <a:rPr sz="1800" dirty="0">
                <a:latin typeface="Arial"/>
                <a:cs typeface="Arial"/>
              </a:rPr>
              <a:t>1:N</a:t>
            </a:r>
            <a:endParaRPr sz="1800">
              <a:latin typeface="Arial"/>
              <a:cs typeface="Arial"/>
            </a:endParaRPr>
          </a:p>
        </p:txBody>
      </p:sp>
      <p:sp>
        <p:nvSpPr>
          <p:cNvPr id="6" name="object 6"/>
          <p:cNvSpPr txBox="1"/>
          <p:nvPr/>
        </p:nvSpPr>
        <p:spPr>
          <a:xfrm>
            <a:off x="3305683" y="3050794"/>
            <a:ext cx="1958339"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dirty="0">
                <a:latin typeface="宋体"/>
                <a:cs typeface="宋体"/>
              </a:rPr>
              <a:t>采用</a:t>
            </a:r>
            <a:r>
              <a:rPr sz="1800" dirty="0">
                <a:latin typeface="Arial"/>
                <a:cs typeface="Arial"/>
              </a:rPr>
              <a:t>5</a:t>
            </a:r>
            <a:r>
              <a:rPr sz="1800" dirty="0">
                <a:latin typeface="宋体"/>
                <a:cs typeface="宋体"/>
              </a:rPr>
              <a:t>组正弦波形</a:t>
            </a:r>
            <a:endParaRPr sz="1800">
              <a:latin typeface="宋体"/>
              <a:cs typeface="宋体"/>
            </a:endParaRPr>
          </a:p>
        </p:txBody>
      </p:sp>
      <p:sp>
        <p:nvSpPr>
          <p:cNvPr id="7" name="object 7"/>
          <p:cNvSpPr txBox="1">
            <a:spLocks noGrp="1"/>
          </p:cNvSpPr>
          <p:nvPr>
            <p:ph type="body" idx="1"/>
          </p:nvPr>
        </p:nvSpPr>
        <p:spPr>
          <a:prstGeom prst="rect">
            <a:avLst/>
          </a:prstGeom>
        </p:spPr>
        <p:txBody>
          <a:bodyPr vert="horz" wrap="square" lIns="0" tIns="12700" rIns="0" bIns="0" rtlCol="0">
            <a:spAutoFit/>
          </a:bodyPr>
          <a:lstStyle/>
          <a:p>
            <a:pPr marL="265430">
              <a:lnSpc>
                <a:spcPct val="100000"/>
              </a:lnSpc>
              <a:spcBef>
                <a:spcPts val="100"/>
              </a:spcBef>
            </a:pPr>
            <a:r>
              <a:rPr dirty="0"/>
              <a:t>plot(t,</a:t>
            </a:r>
            <a:r>
              <a:rPr spc="-30" dirty="0"/>
              <a:t> </a:t>
            </a:r>
            <a:r>
              <a:rPr dirty="0"/>
              <a:t>4*A/pi*1/(2*n-1)*sin((2*n-1)*w*t));</a:t>
            </a:r>
          </a:p>
          <a:p>
            <a:pPr marL="12700" marR="3872229" indent="252729">
              <a:lnSpc>
                <a:spcPct val="100000"/>
              </a:lnSpc>
              <a:spcBef>
                <a:spcPts val="5"/>
              </a:spcBef>
            </a:pPr>
            <a:r>
              <a:rPr dirty="0"/>
              <a:t>hold</a:t>
            </a:r>
            <a:r>
              <a:rPr spc="-90" dirty="0"/>
              <a:t> </a:t>
            </a:r>
            <a:r>
              <a:rPr dirty="0"/>
              <a:t>on;  end</a:t>
            </a:r>
          </a:p>
          <a:p>
            <a:pPr marL="12700">
              <a:lnSpc>
                <a:spcPts val="2150"/>
              </a:lnSpc>
              <a:spcBef>
                <a:spcPts val="25"/>
              </a:spcBef>
            </a:pPr>
            <a:r>
              <a:rPr dirty="0"/>
              <a:t>title('5</a:t>
            </a:r>
            <a:r>
              <a:rPr spc="-5" dirty="0">
                <a:latin typeface="宋体"/>
                <a:cs typeface="宋体"/>
              </a:rPr>
              <a:t>组正弦信号</a:t>
            </a:r>
            <a:r>
              <a:rPr spc="-5" dirty="0"/>
              <a:t>');</a:t>
            </a:r>
          </a:p>
          <a:p>
            <a:pPr marL="12700" marR="3473450">
              <a:lnSpc>
                <a:spcPts val="2160"/>
              </a:lnSpc>
              <a:spcBef>
                <a:spcPts val="60"/>
              </a:spcBef>
            </a:pPr>
            <a:r>
              <a:rPr spc="10" dirty="0"/>
              <a:t>s</a:t>
            </a:r>
            <a:r>
              <a:rPr dirty="0"/>
              <a:t>ubplot(</a:t>
            </a:r>
            <a:r>
              <a:rPr spc="5" dirty="0"/>
              <a:t>2</a:t>
            </a:r>
            <a:r>
              <a:rPr dirty="0"/>
              <a:t>,</a:t>
            </a:r>
            <a:r>
              <a:rPr spc="5" dirty="0"/>
              <a:t>1</a:t>
            </a:r>
            <a:r>
              <a:rPr dirty="0"/>
              <a:t>,</a:t>
            </a:r>
            <a:r>
              <a:rPr spc="-15" dirty="0"/>
              <a:t>2</a:t>
            </a:r>
            <a:r>
              <a:rPr dirty="0"/>
              <a:t>);  sum =</a:t>
            </a:r>
            <a:r>
              <a:rPr spc="-45" dirty="0"/>
              <a:t> </a:t>
            </a:r>
            <a:r>
              <a:rPr dirty="0"/>
              <a:t>0;</a:t>
            </a:r>
          </a:p>
          <a:p>
            <a:pPr marL="12700">
              <a:lnSpc>
                <a:spcPts val="2090"/>
              </a:lnSpc>
            </a:pPr>
            <a:r>
              <a:rPr dirty="0"/>
              <a:t>for n =</a:t>
            </a:r>
            <a:r>
              <a:rPr spc="-50" dirty="0"/>
              <a:t> </a:t>
            </a:r>
            <a:r>
              <a:rPr dirty="0"/>
              <a:t>1:N</a:t>
            </a:r>
          </a:p>
          <a:p>
            <a:pPr marL="265430">
              <a:lnSpc>
                <a:spcPct val="100000"/>
              </a:lnSpc>
            </a:pPr>
            <a:r>
              <a:rPr dirty="0"/>
              <a:t>sum = sum +</a:t>
            </a:r>
            <a:r>
              <a:rPr spc="-85" dirty="0"/>
              <a:t> </a:t>
            </a:r>
            <a:r>
              <a:rPr dirty="0"/>
              <a:t>4*A/pi*1/(2*n-1)*sin((2*n-1)*w*t);</a:t>
            </a:r>
          </a:p>
          <a:p>
            <a:pPr marL="12700">
              <a:lnSpc>
                <a:spcPct val="100000"/>
              </a:lnSpc>
            </a:pPr>
            <a:r>
              <a:rPr spc="5" dirty="0"/>
              <a:t>end</a:t>
            </a:r>
          </a:p>
          <a:p>
            <a:pPr marL="12700">
              <a:lnSpc>
                <a:spcPct val="100000"/>
              </a:lnSpc>
              <a:spcBef>
                <a:spcPts val="5"/>
              </a:spcBef>
            </a:pPr>
            <a:r>
              <a:rPr dirty="0"/>
              <a:t>plot(t,</a:t>
            </a:r>
            <a:r>
              <a:rPr spc="-50" dirty="0"/>
              <a:t> </a:t>
            </a:r>
            <a:r>
              <a:rPr spc="5" dirty="0"/>
              <a:t>sum);</a:t>
            </a:r>
          </a:p>
          <a:p>
            <a:pPr marL="12700">
              <a:lnSpc>
                <a:spcPts val="2150"/>
              </a:lnSpc>
              <a:spcBef>
                <a:spcPts val="25"/>
              </a:spcBef>
            </a:pPr>
            <a:r>
              <a:rPr dirty="0"/>
              <a:t>title('</a:t>
            </a:r>
            <a:r>
              <a:rPr dirty="0">
                <a:latin typeface="宋体"/>
                <a:cs typeface="宋体"/>
              </a:rPr>
              <a:t>合成的方波信</a:t>
            </a:r>
            <a:r>
              <a:rPr spc="-10" dirty="0">
                <a:latin typeface="宋体"/>
                <a:cs typeface="宋体"/>
              </a:rPr>
              <a:t>号</a:t>
            </a:r>
            <a:r>
              <a:rPr spc="-5" dirty="0"/>
              <a:t>');</a:t>
            </a:r>
          </a:p>
          <a:p>
            <a:pPr marL="12700">
              <a:lnSpc>
                <a:spcPts val="2150"/>
              </a:lnSpc>
            </a:pPr>
            <a:r>
              <a:rPr spc="5" dirty="0"/>
              <a:t>end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 y="5117591"/>
            <a:ext cx="4395216" cy="151485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4" name="object 4"/>
          <p:cNvSpPr txBox="1"/>
          <p:nvPr/>
        </p:nvSpPr>
        <p:spPr>
          <a:xfrm>
            <a:off x="258267" y="1153160"/>
            <a:ext cx="2466340" cy="1854200"/>
          </a:xfrm>
          <a:prstGeom prst="rect">
            <a:avLst/>
          </a:prstGeom>
        </p:spPr>
        <p:txBody>
          <a:bodyPr vert="horz" wrap="square" lIns="0" tIns="11430" rIns="0" bIns="0" rtlCol="0">
            <a:spAutoFit/>
          </a:bodyPr>
          <a:lstStyle/>
          <a:p>
            <a:pPr marL="12700" marR="227329">
              <a:lnSpc>
                <a:spcPct val="100000"/>
              </a:lnSpc>
              <a:spcBef>
                <a:spcPts val="90"/>
              </a:spcBef>
            </a:pPr>
            <a:r>
              <a:rPr sz="2000" spc="-5" dirty="0">
                <a:latin typeface="Arial"/>
                <a:cs typeface="Arial"/>
              </a:rPr>
              <a:t>function</a:t>
            </a:r>
            <a:r>
              <a:rPr sz="2000" spc="-40" dirty="0">
                <a:latin typeface="Arial"/>
                <a:cs typeface="Arial"/>
              </a:rPr>
              <a:t> </a:t>
            </a:r>
            <a:r>
              <a:rPr sz="2000" spc="-15" dirty="0">
                <a:latin typeface="Arial"/>
                <a:cs typeface="Arial"/>
              </a:rPr>
              <a:t>myDrawing  </a:t>
            </a:r>
            <a:r>
              <a:rPr sz="2000" spc="-5" dirty="0">
                <a:latin typeface="Arial"/>
                <a:cs typeface="Arial"/>
              </a:rPr>
              <a:t>figure</a:t>
            </a:r>
            <a:endParaRPr sz="2000">
              <a:latin typeface="Arial"/>
              <a:cs typeface="Arial"/>
            </a:endParaRPr>
          </a:p>
          <a:p>
            <a:pPr marL="12700" marR="1308100">
              <a:lnSpc>
                <a:spcPct val="100000"/>
              </a:lnSpc>
            </a:pPr>
            <a:r>
              <a:rPr sz="2000" spc="-10" dirty="0">
                <a:latin typeface="Arial"/>
                <a:cs typeface="Arial"/>
              </a:rPr>
              <a:t>hold </a:t>
            </a:r>
            <a:r>
              <a:rPr sz="2000" spc="-5" dirty="0">
                <a:latin typeface="Arial"/>
                <a:cs typeface="Arial"/>
              </a:rPr>
              <a:t>on  axis</a:t>
            </a:r>
            <a:r>
              <a:rPr sz="2000" spc="-85" dirty="0">
                <a:latin typeface="Arial"/>
                <a:cs typeface="Arial"/>
              </a:rPr>
              <a:t> </a:t>
            </a:r>
            <a:r>
              <a:rPr sz="2000" spc="-10" dirty="0">
                <a:latin typeface="Arial"/>
                <a:cs typeface="Arial"/>
              </a:rPr>
              <a:t>equal</a:t>
            </a:r>
            <a:endParaRPr sz="2000">
              <a:latin typeface="Arial"/>
              <a:cs typeface="Arial"/>
            </a:endParaRPr>
          </a:p>
          <a:p>
            <a:pPr marL="12700">
              <a:lnSpc>
                <a:spcPct val="100000"/>
              </a:lnSpc>
            </a:pPr>
            <a:r>
              <a:rPr sz="2000" spc="-10" dirty="0">
                <a:latin typeface="Arial"/>
                <a:cs typeface="Arial"/>
              </a:rPr>
              <a:t>DrawStar(10,10,5,'b');</a:t>
            </a:r>
            <a:endParaRPr sz="2000">
              <a:latin typeface="Arial"/>
              <a:cs typeface="Arial"/>
            </a:endParaRPr>
          </a:p>
          <a:p>
            <a:pPr marL="12700">
              <a:lnSpc>
                <a:spcPct val="100000"/>
              </a:lnSpc>
              <a:spcBef>
                <a:spcPts val="5"/>
              </a:spcBef>
            </a:pPr>
            <a:r>
              <a:rPr sz="2000" spc="-10" dirty="0">
                <a:latin typeface="Arial"/>
                <a:cs typeface="Arial"/>
              </a:rPr>
              <a:t>DrawStar(23,10,5,'b');</a:t>
            </a:r>
            <a:endParaRPr sz="2000">
              <a:latin typeface="Arial"/>
              <a:cs typeface="Arial"/>
            </a:endParaRPr>
          </a:p>
        </p:txBody>
      </p:sp>
      <p:sp>
        <p:nvSpPr>
          <p:cNvPr id="5" name="object 5"/>
          <p:cNvSpPr txBox="1"/>
          <p:nvPr/>
        </p:nvSpPr>
        <p:spPr>
          <a:xfrm>
            <a:off x="258267" y="2982290"/>
            <a:ext cx="2551430" cy="1244600"/>
          </a:xfrm>
          <a:prstGeom prst="rect">
            <a:avLst/>
          </a:prstGeom>
        </p:spPr>
        <p:txBody>
          <a:bodyPr vert="horz" wrap="square" lIns="0" tIns="12065" rIns="0" bIns="0" rtlCol="0">
            <a:spAutoFit/>
          </a:bodyPr>
          <a:lstStyle/>
          <a:p>
            <a:pPr marL="12700">
              <a:lnSpc>
                <a:spcPct val="100000"/>
              </a:lnSpc>
              <a:spcBef>
                <a:spcPts val="95"/>
              </a:spcBef>
            </a:pPr>
            <a:r>
              <a:rPr sz="2000" spc="-10" dirty="0">
                <a:latin typeface="Arial"/>
                <a:cs typeface="Arial"/>
              </a:rPr>
              <a:t>DrawStar(40,10,10,'r');</a:t>
            </a:r>
            <a:endParaRPr sz="2000">
              <a:latin typeface="Arial"/>
              <a:cs typeface="Arial"/>
            </a:endParaRPr>
          </a:p>
          <a:p>
            <a:pPr marL="12700">
              <a:lnSpc>
                <a:spcPct val="100000"/>
              </a:lnSpc>
            </a:pPr>
            <a:r>
              <a:rPr sz="2000" spc="-10" dirty="0">
                <a:latin typeface="Arial"/>
                <a:cs typeface="Arial"/>
              </a:rPr>
              <a:t>DrawStar(58,10,5,'b');</a:t>
            </a:r>
            <a:endParaRPr sz="2000">
              <a:latin typeface="Arial"/>
              <a:cs typeface="Arial"/>
            </a:endParaRPr>
          </a:p>
          <a:p>
            <a:pPr marL="12700" marR="89535">
              <a:lnSpc>
                <a:spcPct val="100000"/>
              </a:lnSpc>
            </a:pPr>
            <a:r>
              <a:rPr sz="2000" spc="-10" dirty="0">
                <a:latin typeface="Arial"/>
                <a:cs typeface="Arial"/>
              </a:rPr>
              <a:t>DrawStar(70,10,5,'b');  end</a:t>
            </a:r>
            <a:endParaRPr sz="2000">
              <a:latin typeface="Arial"/>
              <a:cs typeface="Arial"/>
            </a:endParaRPr>
          </a:p>
        </p:txBody>
      </p:sp>
      <p:sp>
        <p:nvSpPr>
          <p:cNvPr id="6" name="object 6"/>
          <p:cNvSpPr txBox="1"/>
          <p:nvPr/>
        </p:nvSpPr>
        <p:spPr>
          <a:xfrm>
            <a:off x="3548634" y="1153160"/>
            <a:ext cx="4075429" cy="1763395"/>
          </a:xfrm>
          <a:prstGeom prst="rect">
            <a:avLst/>
          </a:prstGeom>
        </p:spPr>
        <p:txBody>
          <a:bodyPr vert="horz" wrap="square" lIns="0" tIns="12065" rIns="0" bIns="0" rtlCol="0">
            <a:spAutoFit/>
          </a:bodyPr>
          <a:lstStyle/>
          <a:p>
            <a:pPr marL="12700" marR="107950">
              <a:lnSpc>
                <a:spcPct val="100000"/>
              </a:lnSpc>
              <a:spcBef>
                <a:spcPts val="95"/>
              </a:spcBef>
            </a:pPr>
            <a:r>
              <a:rPr sz="1900" dirty="0">
                <a:latin typeface="Arial"/>
                <a:cs typeface="Arial"/>
              </a:rPr>
              <a:t>function </a:t>
            </a:r>
            <a:r>
              <a:rPr sz="1900" spc="-5" dirty="0">
                <a:latin typeface="Arial"/>
                <a:cs typeface="Arial"/>
              </a:rPr>
              <a:t>DrawStar(x0, </a:t>
            </a:r>
            <a:r>
              <a:rPr sz="1900" spc="-10" dirty="0">
                <a:latin typeface="Arial"/>
                <a:cs typeface="Arial"/>
              </a:rPr>
              <a:t>y0, </a:t>
            </a:r>
            <a:r>
              <a:rPr sz="1900" spc="-5" dirty="0">
                <a:latin typeface="Arial"/>
                <a:cs typeface="Arial"/>
              </a:rPr>
              <a:t>size, </a:t>
            </a:r>
            <a:r>
              <a:rPr sz="1900" dirty="0">
                <a:latin typeface="Arial"/>
                <a:cs typeface="Arial"/>
              </a:rPr>
              <a:t>color)  x1 </a:t>
            </a:r>
            <a:r>
              <a:rPr sz="1900" spc="-5" dirty="0">
                <a:latin typeface="Arial"/>
                <a:cs typeface="Arial"/>
              </a:rPr>
              <a:t>=</a:t>
            </a:r>
            <a:r>
              <a:rPr sz="1900" spc="-15" dirty="0">
                <a:latin typeface="Arial"/>
                <a:cs typeface="Arial"/>
              </a:rPr>
              <a:t> </a:t>
            </a:r>
            <a:r>
              <a:rPr sz="1900" dirty="0">
                <a:latin typeface="Arial"/>
                <a:cs typeface="Arial"/>
              </a:rPr>
              <a:t>x0;</a:t>
            </a:r>
            <a:endParaRPr sz="1900">
              <a:latin typeface="Arial"/>
              <a:cs typeface="Arial"/>
            </a:endParaRPr>
          </a:p>
          <a:p>
            <a:pPr marL="12700">
              <a:lnSpc>
                <a:spcPct val="100000"/>
              </a:lnSpc>
            </a:pPr>
            <a:r>
              <a:rPr sz="1900" spc="-10" dirty="0">
                <a:latin typeface="Arial"/>
                <a:cs typeface="Arial"/>
              </a:rPr>
              <a:t>y1 </a:t>
            </a:r>
            <a:r>
              <a:rPr sz="1900" spc="-5" dirty="0">
                <a:latin typeface="Arial"/>
                <a:cs typeface="Arial"/>
              </a:rPr>
              <a:t>= </a:t>
            </a:r>
            <a:r>
              <a:rPr sz="1900" spc="-15" dirty="0">
                <a:latin typeface="Arial"/>
                <a:cs typeface="Arial"/>
              </a:rPr>
              <a:t>y0 </a:t>
            </a:r>
            <a:r>
              <a:rPr sz="1900" spc="-5" dirty="0">
                <a:latin typeface="Arial"/>
                <a:cs typeface="Arial"/>
              </a:rPr>
              <a:t>+</a:t>
            </a:r>
            <a:r>
              <a:rPr sz="1900" spc="50" dirty="0">
                <a:latin typeface="Arial"/>
                <a:cs typeface="Arial"/>
              </a:rPr>
              <a:t> </a:t>
            </a:r>
            <a:r>
              <a:rPr sz="1900" spc="-5" dirty="0">
                <a:latin typeface="Arial"/>
                <a:cs typeface="Arial"/>
              </a:rPr>
              <a:t>size;</a:t>
            </a:r>
            <a:endParaRPr sz="1900">
              <a:latin typeface="Arial"/>
              <a:cs typeface="Arial"/>
            </a:endParaRPr>
          </a:p>
          <a:p>
            <a:pPr marL="12700" marR="5080">
              <a:lnSpc>
                <a:spcPct val="100000"/>
              </a:lnSpc>
            </a:pPr>
            <a:r>
              <a:rPr sz="1900" dirty="0">
                <a:latin typeface="Arial"/>
                <a:cs typeface="Arial"/>
              </a:rPr>
              <a:t>x2 </a:t>
            </a:r>
            <a:r>
              <a:rPr sz="1900" spc="-5" dirty="0">
                <a:latin typeface="Arial"/>
                <a:cs typeface="Arial"/>
              </a:rPr>
              <a:t>= </a:t>
            </a:r>
            <a:r>
              <a:rPr sz="1900" dirty="0">
                <a:latin typeface="Arial"/>
                <a:cs typeface="Arial"/>
              </a:rPr>
              <a:t>x0 </a:t>
            </a:r>
            <a:r>
              <a:rPr sz="1900" spc="-5" dirty="0">
                <a:latin typeface="Arial"/>
                <a:cs typeface="Arial"/>
              </a:rPr>
              <a:t>+ size * cos(2/5 * 2*pi + </a:t>
            </a:r>
            <a:r>
              <a:rPr sz="1900" dirty="0">
                <a:latin typeface="Arial"/>
                <a:cs typeface="Arial"/>
              </a:rPr>
              <a:t>pi/2);  </a:t>
            </a:r>
            <a:r>
              <a:rPr sz="1900" spc="-10" dirty="0">
                <a:latin typeface="Arial"/>
                <a:cs typeface="Arial"/>
              </a:rPr>
              <a:t>y2 </a:t>
            </a:r>
            <a:r>
              <a:rPr sz="1900" spc="-5" dirty="0">
                <a:latin typeface="Arial"/>
                <a:cs typeface="Arial"/>
              </a:rPr>
              <a:t>= </a:t>
            </a:r>
            <a:r>
              <a:rPr sz="1900" spc="-15" dirty="0">
                <a:latin typeface="Arial"/>
                <a:cs typeface="Arial"/>
              </a:rPr>
              <a:t>y0 </a:t>
            </a:r>
            <a:r>
              <a:rPr sz="1900" spc="-5" dirty="0">
                <a:latin typeface="Arial"/>
                <a:cs typeface="Arial"/>
              </a:rPr>
              <a:t>+ size * sin(2/5 * 2*pi + pi/2);  </a:t>
            </a:r>
            <a:r>
              <a:rPr sz="1900" dirty="0">
                <a:latin typeface="Arial"/>
                <a:cs typeface="Arial"/>
              </a:rPr>
              <a:t>x3 </a:t>
            </a:r>
            <a:r>
              <a:rPr sz="1900" spc="-5" dirty="0">
                <a:latin typeface="Arial"/>
                <a:cs typeface="Arial"/>
              </a:rPr>
              <a:t>= </a:t>
            </a:r>
            <a:r>
              <a:rPr sz="1900" dirty="0">
                <a:latin typeface="Arial"/>
                <a:cs typeface="Arial"/>
              </a:rPr>
              <a:t>x0 </a:t>
            </a:r>
            <a:r>
              <a:rPr sz="1900" spc="-5" dirty="0">
                <a:latin typeface="Arial"/>
                <a:cs typeface="Arial"/>
              </a:rPr>
              <a:t>+ size * </a:t>
            </a:r>
            <a:r>
              <a:rPr sz="1900" dirty="0">
                <a:latin typeface="Arial"/>
                <a:cs typeface="Arial"/>
              </a:rPr>
              <a:t>cos(-1/5 </a:t>
            </a:r>
            <a:r>
              <a:rPr sz="1900" spc="-5" dirty="0">
                <a:latin typeface="Arial"/>
                <a:cs typeface="Arial"/>
              </a:rPr>
              <a:t>* 2*pi +</a:t>
            </a:r>
            <a:r>
              <a:rPr sz="1900" spc="-25" dirty="0">
                <a:latin typeface="Arial"/>
                <a:cs typeface="Arial"/>
              </a:rPr>
              <a:t> </a:t>
            </a:r>
            <a:r>
              <a:rPr sz="1900" dirty="0">
                <a:latin typeface="Arial"/>
                <a:cs typeface="Arial"/>
              </a:rPr>
              <a:t>pi/2);</a:t>
            </a:r>
            <a:endParaRPr sz="1900">
              <a:latin typeface="Arial"/>
              <a:cs typeface="Arial"/>
            </a:endParaRPr>
          </a:p>
        </p:txBody>
      </p:sp>
      <p:sp>
        <p:nvSpPr>
          <p:cNvPr id="7" name="object 7"/>
          <p:cNvSpPr txBox="1"/>
          <p:nvPr/>
        </p:nvSpPr>
        <p:spPr>
          <a:xfrm>
            <a:off x="3548634" y="2891154"/>
            <a:ext cx="5225415" cy="2052955"/>
          </a:xfrm>
          <a:prstGeom prst="rect">
            <a:avLst/>
          </a:prstGeom>
        </p:spPr>
        <p:txBody>
          <a:bodyPr vert="horz" wrap="square" lIns="0" tIns="12065" rIns="0" bIns="0" rtlCol="0">
            <a:spAutoFit/>
          </a:bodyPr>
          <a:lstStyle/>
          <a:p>
            <a:pPr marL="12700" marR="1154430">
              <a:lnSpc>
                <a:spcPct val="100000"/>
              </a:lnSpc>
              <a:spcBef>
                <a:spcPts val="95"/>
              </a:spcBef>
            </a:pPr>
            <a:r>
              <a:rPr sz="1900" spc="-10" dirty="0">
                <a:latin typeface="Arial"/>
                <a:cs typeface="Arial"/>
              </a:rPr>
              <a:t>y3 </a:t>
            </a:r>
            <a:r>
              <a:rPr sz="1900" spc="-5" dirty="0">
                <a:latin typeface="Arial"/>
                <a:cs typeface="Arial"/>
              </a:rPr>
              <a:t>= </a:t>
            </a:r>
            <a:r>
              <a:rPr sz="1900" spc="-15" dirty="0">
                <a:latin typeface="Arial"/>
                <a:cs typeface="Arial"/>
              </a:rPr>
              <a:t>y0 </a:t>
            </a:r>
            <a:r>
              <a:rPr sz="1900" spc="-5" dirty="0">
                <a:latin typeface="Arial"/>
                <a:cs typeface="Arial"/>
              </a:rPr>
              <a:t>+ size * </a:t>
            </a:r>
            <a:r>
              <a:rPr sz="1900" dirty="0">
                <a:latin typeface="Arial"/>
                <a:cs typeface="Arial"/>
              </a:rPr>
              <a:t>sin(-1/5 </a:t>
            </a:r>
            <a:r>
              <a:rPr sz="1900" spc="-5" dirty="0">
                <a:latin typeface="Arial"/>
                <a:cs typeface="Arial"/>
              </a:rPr>
              <a:t>* 2*pi + pi/2);  </a:t>
            </a:r>
            <a:r>
              <a:rPr sz="1900" dirty="0">
                <a:latin typeface="Arial"/>
                <a:cs typeface="Arial"/>
              </a:rPr>
              <a:t>x4 </a:t>
            </a:r>
            <a:r>
              <a:rPr sz="1900" spc="-5" dirty="0">
                <a:latin typeface="Arial"/>
                <a:cs typeface="Arial"/>
              </a:rPr>
              <a:t>= </a:t>
            </a:r>
            <a:r>
              <a:rPr sz="1900" dirty="0">
                <a:latin typeface="Arial"/>
                <a:cs typeface="Arial"/>
              </a:rPr>
              <a:t>x0 </a:t>
            </a:r>
            <a:r>
              <a:rPr sz="1900" spc="-5" dirty="0">
                <a:latin typeface="Arial"/>
                <a:cs typeface="Arial"/>
              </a:rPr>
              <a:t>+ size * cos(1/5 * 2*pi + pi/2);  </a:t>
            </a:r>
            <a:r>
              <a:rPr sz="1900" spc="-10" dirty="0">
                <a:latin typeface="Arial"/>
                <a:cs typeface="Arial"/>
              </a:rPr>
              <a:t>y4 </a:t>
            </a:r>
            <a:r>
              <a:rPr sz="1900" spc="-5" dirty="0">
                <a:latin typeface="Arial"/>
                <a:cs typeface="Arial"/>
              </a:rPr>
              <a:t>= </a:t>
            </a:r>
            <a:r>
              <a:rPr sz="1900" spc="-15" dirty="0">
                <a:latin typeface="Arial"/>
                <a:cs typeface="Arial"/>
              </a:rPr>
              <a:t>y0 </a:t>
            </a:r>
            <a:r>
              <a:rPr sz="1900" spc="-5" dirty="0">
                <a:latin typeface="Arial"/>
                <a:cs typeface="Arial"/>
              </a:rPr>
              <a:t>+ size * </a:t>
            </a:r>
            <a:r>
              <a:rPr sz="1900" dirty="0">
                <a:latin typeface="Arial"/>
                <a:cs typeface="Arial"/>
              </a:rPr>
              <a:t>sin(1/5 </a:t>
            </a:r>
            <a:r>
              <a:rPr sz="1900" spc="-5" dirty="0">
                <a:latin typeface="Arial"/>
                <a:cs typeface="Arial"/>
              </a:rPr>
              <a:t>* 2*pi + </a:t>
            </a:r>
            <a:r>
              <a:rPr sz="1900" dirty="0">
                <a:latin typeface="Arial"/>
                <a:cs typeface="Arial"/>
              </a:rPr>
              <a:t>pi/2);  x5 </a:t>
            </a:r>
            <a:r>
              <a:rPr sz="1900" spc="-5" dirty="0">
                <a:latin typeface="Arial"/>
                <a:cs typeface="Arial"/>
              </a:rPr>
              <a:t>= </a:t>
            </a:r>
            <a:r>
              <a:rPr sz="1900" dirty="0">
                <a:latin typeface="Arial"/>
                <a:cs typeface="Arial"/>
              </a:rPr>
              <a:t>x0 </a:t>
            </a:r>
            <a:r>
              <a:rPr sz="1900" spc="-5" dirty="0">
                <a:latin typeface="Arial"/>
                <a:cs typeface="Arial"/>
              </a:rPr>
              <a:t>+ size * cos(-2/5 * </a:t>
            </a:r>
            <a:r>
              <a:rPr sz="1900" dirty="0">
                <a:latin typeface="Arial"/>
                <a:cs typeface="Arial"/>
              </a:rPr>
              <a:t>2*pi </a:t>
            </a:r>
            <a:r>
              <a:rPr sz="1900" spc="-5" dirty="0">
                <a:latin typeface="Arial"/>
                <a:cs typeface="Arial"/>
              </a:rPr>
              <a:t>+ </a:t>
            </a:r>
            <a:r>
              <a:rPr sz="1900" dirty="0">
                <a:latin typeface="Arial"/>
                <a:cs typeface="Arial"/>
              </a:rPr>
              <a:t>pi/2);  </a:t>
            </a:r>
            <a:r>
              <a:rPr sz="1900" spc="-10" dirty="0">
                <a:latin typeface="Arial"/>
                <a:cs typeface="Arial"/>
              </a:rPr>
              <a:t>y5 </a:t>
            </a:r>
            <a:r>
              <a:rPr sz="1900" spc="-5" dirty="0">
                <a:latin typeface="Arial"/>
                <a:cs typeface="Arial"/>
              </a:rPr>
              <a:t>= </a:t>
            </a:r>
            <a:r>
              <a:rPr sz="1900" spc="-15" dirty="0">
                <a:latin typeface="Arial"/>
                <a:cs typeface="Arial"/>
              </a:rPr>
              <a:t>y0 </a:t>
            </a:r>
            <a:r>
              <a:rPr sz="1900" spc="-5" dirty="0">
                <a:latin typeface="Arial"/>
                <a:cs typeface="Arial"/>
              </a:rPr>
              <a:t>+ size * </a:t>
            </a:r>
            <a:r>
              <a:rPr sz="1900" dirty="0">
                <a:latin typeface="Arial"/>
                <a:cs typeface="Arial"/>
              </a:rPr>
              <a:t>sin(-2/5 </a:t>
            </a:r>
            <a:r>
              <a:rPr sz="1900" spc="-5" dirty="0">
                <a:latin typeface="Arial"/>
                <a:cs typeface="Arial"/>
              </a:rPr>
              <a:t>* 2*pi +</a:t>
            </a:r>
            <a:r>
              <a:rPr sz="1900" spc="65" dirty="0">
                <a:latin typeface="Arial"/>
                <a:cs typeface="Arial"/>
              </a:rPr>
              <a:t> </a:t>
            </a:r>
            <a:r>
              <a:rPr sz="1900" spc="-5" dirty="0">
                <a:latin typeface="Arial"/>
                <a:cs typeface="Arial"/>
              </a:rPr>
              <a:t>pi/2);</a:t>
            </a:r>
            <a:endParaRPr sz="1900">
              <a:latin typeface="Arial"/>
              <a:cs typeface="Arial"/>
            </a:endParaRPr>
          </a:p>
          <a:p>
            <a:pPr marL="12700" marR="5080">
              <a:lnSpc>
                <a:spcPct val="100000"/>
              </a:lnSpc>
              <a:spcBef>
                <a:spcPts val="5"/>
              </a:spcBef>
            </a:pPr>
            <a:r>
              <a:rPr sz="1900" spc="-5" dirty="0">
                <a:latin typeface="Arial"/>
                <a:cs typeface="Arial"/>
              </a:rPr>
              <a:t>plot([x1,x2,x3,x4,x5,x1],[y1,y2,y3,y4,y5,y1],color)  end</a:t>
            </a:r>
            <a:endParaRPr sz="1900">
              <a:latin typeface="Arial"/>
              <a:cs typeface="Arial"/>
            </a:endParaRPr>
          </a:p>
        </p:txBody>
      </p:sp>
      <p:sp>
        <p:nvSpPr>
          <p:cNvPr id="8" name="object 8"/>
          <p:cNvSpPr txBox="1"/>
          <p:nvPr/>
        </p:nvSpPr>
        <p:spPr>
          <a:xfrm>
            <a:off x="4507738" y="5539536"/>
            <a:ext cx="2446020" cy="1002665"/>
          </a:xfrm>
          <a:prstGeom prst="rect">
            <a:avLst/>
          </a:prstGeom>
        </p:spPr>
        <p:txBody>
          <a:bodyPr vert="horz" wrap="square" lIns="0" tIns="13335" rIns="0" bIns="0" rtlCol="0">
            <a:spAutoFit/>
          </a:bodyPr>
          <a:lstStyle/>
          <a:p>
            <a:pPr marL="12700" marR="5080">
              <a:lnSpc>
                <a:spcPct val="100000"/>
              </a:lnSpc>
              <a:spcBef>
                <a:spcPts val="105"/>
              </a:spcBef>
            </a:pPr>
            <a:r>
              <a:rPr sz="1600" dirty="0">
                <a:latin typeface="Arial"/>
                <a:cs typeface="Arial"/>
              </a:rPr>
              <a:t>figure  </a:t>
            </a:r>
            <a:r>
              <a:rPr sz="1600" spc="5" dirty="0">
                <a:latin typeface="Arial"/>
                <a:cs typeface="Arial"/>
              </a:rPr>
              <a:t>t</a:t>
            </a:r>
            <a:r>
              <a:rPr sz="1600" spc="-5" dirty="0">
                <a:latin typeface="Arial"/>
                <a:cs typeface="Arial"/>
              </a:rPr>
              <a:t>he</a:t>
            </a:r>
            <a:r>
              <a:rPr sz="1600" spc="5" dirty="0">
                <a:latin typeface="Arial"/>
                <a:cs typeface="Arial"/>
              </a:rPr>
              <a:t>t</a:t>
            </a:r>
            <a:r>
              <a:rPr sz="1600" spc="-5" dirty="0">
                <a:latin typeface="Arial"/>
                <a:cs typeface="Arial"/>
              </a:rPr>
              <a:t>a</a:t>
            </a:r>
            <a:r>
              <a:rPr sz="1600" dirty="0">
                <a:latin typeface="Arial"/>
                <a:cs typeface="Arial"/>
              </a:rPr>
              <a:t>=[0.5</a:t>
            </a:r>
            <a:r>
              <a:rPr sz="1600" spc="-5" dirty="0">
                <a:latin typeface="Arial"/>
                <a:cs typeface="Arial"/>
              </a:rPr>
              <a:t>*p</a:t>
            </a:r>
            <a:r>
              <a:rPr sz="1600" dirty="0">
                <a:latin typeface="Arial"/>
                <a:cs typeface="Arial"/>
              </a:rPr>
              <a:t>i</a:t>
            </a:r>
            <a:r>
              <a:rPr sz="1600" spc="5" dirty="0">
                <a:latin typeface="Arial"/>
                <a:cs typeface="Arial"/>
              </a:rPr>
              <a:t>:</a:t>
            </a:r>
            <a:r>
              <a:rPr sz="1600" spc="-5" dirty="0">
                <a:latin typeface="Arial"/>
                <a:cs typeface="Arial"/>
              </a:rPr>
              <a:t>0</a:t>
            </a:r>
            <a:r>
              <a:rPr sz="1600" spc="5" dirty="0">
                <a:latin typeface="Arial"/>
                <a:cs typeface="Arial"/>
              </a:rPr>
              <a:t>.</a:t>
            </a:r>
            <a:r>
              <a:rPr sz="1600" spc="-5" dirty="0">
                <a:latin typeface="Arial"/>
                <a:cs typeface="Arial"/>
              </a:rPr>
              <a:t>8</a:t>
            </a:r>
            <a:r>
              <a:rPr sz="1600" dirty="0">
                <a:latin typeface="Arial"/>
                <a:cs typeface="Arial"/>
              </a:rPr>
              <a:t>*</a:t>
            </a:r>
            <a:r>
              <a:rPr sz="1600" spc="-5" dirty="0">
                <a:latin typeface="Arial"/>
                <a:cs typeface="Arial"/>
              </a:rPr>
              <a:t>p</a:t>
            </a:r>
            <a:r>
              <a:rPr sz="1600" dirty="0">
                <a:latin typeface="Arial"/>
                <a:cs typeface="Arial"/>
              </a:rPr>
              <a:t>i</a:t>
            </a:r>
            <a:r>
              <a:rPr sz="1600" spc="5" dirty="0">
                <a:latin typeface="Arial"/>
                <a:cs typeface="Arial"/>
              </a:rPr>
              <a:t>:</a:t>
            </a:r>
            <a:r>
              <a:rPr sz="1600" spc="-5" dirty="0">
                <a:latin typeface="Arial"/>
                <a:cs typeface="Arial"/>
              </a:rPr>
              <a:t>4</a:t>
            </a:r>
            <a:r>
              <a:rPr sz="1600" spc="5" dirty="0">
                <a:latin typeface="Arial"/>
                <a:cs typeface="Arial"/>
              </a:rPr>
              <a:t>.</a:t>
            </a:r>
            <a:r>
              <a:rPr sz="1600" spc="-5" dirty="0">
                <a:latin typeface="Arial"/>
                <a:cs typeface="Arial"/>
              </a:rPr>
              <a:t>5</a:t>
            </a:r>
            <a:r>
              <a:rPr sz="1600" dirty="0">
                <a:latin typeface="Arial"/>
                <a:cs typeface="Arial"/>
              </a:rPr>
              <a:t>*</a:t>
            </a:r>
            <a:r>
              <a:rPr sz="1600" spc="-5" dirty="0">
                <a:latin typeface="Arial"/>
                <a:cs typeface="Arial"/>
              </a:rPr>
              <a:t>p</a:t>
            </a:r>
            <a:r>
              <a:rPr sz="1600" dirty="0">
                <a:latin typeface="Arial"/>
                <a:cs typeface="Arial"/>
              </a:rPr>
              <a:t>i</a:t>
            </a:r>
            <a:r>
              <a:rPr sz="1600" spc="-15" dirty="0">
                <a:latin typeface="Arial"/>
                <a:cs typeface="Arial"/>
              </a:rPr>
              <a:t>]</a:t>
            </a:r>
            <a:r>
              <a:rPr sz="1600" dirty="0">
                <a:latin typeface="Arial"/>
                <a:cs typeface="Arial"/>
              </a:rPr>
              <a:t>;  </a:t>
            </a:r>
            <a:r>
              <a:rPr sz="1600" spc="-5" dirty="0">
                <a:latin typeface="Arial"/>
                <a:cs typeface="Arial"/>
              </a:rPr>
              <a:t>r=ones(1,6);  </a:t>
            </a:r>
            <a:r>
              <a:rPr sz="1600" spc="-10" dirty="0">
                <a:latin typeface="Arial"/>
                <a:cs typeface="Arial"/>
              </a:rPr>
              <a:t>polar(theta,r,'r')</a:t>
            </a:r>
            <a:endParaRPr sz="1600">
              <a:latin typeface="Arial"/>
              <a:cs typeface="Arial"/>
            </a:endParaRPr>
          </a:p>
        </p:txBody>
      </p:sp>
      <p:sp>
        <p:nvSpPr>
          <p:cNvPr id="9" name="object 9"/>
          <p:cNvSpPr/>
          <p:nvPr/>
        </p:nvSpPr>
        <p:spPr>
          <a:xfrm>
            <a:off x="7019543" y="4739638"/>
            <a:ext cx="2124455" cy="211835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编程基础</a:t>
            </a:r>
          </a:p>
        </p:txBody>
      </p:sp>
      <p:sp>
        <p:nvSpPr>
          <p:cNvPr id="3" name="object 3"/>
          <p:cNvSpPr txBox="1"/>
          <p:nvPr/>
        </p:nvSpPr>
        <p:spPr>
          <a:xfrm>
            <a:off x="563067" y="1150111"/>
            <a:ext cx="2608580" cy="1123315"/>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a:cs typeface="Arial"/>
              </a:rPr>
              <a:t>function y =</a:t>
            </a:r>
            <a:r>
              <a:rPr sz="2400" spc="-130" dirty="0">
                <a:latin typeface="Arial"/>
                <a:cs typeface="Arial"/>
              </a:rPr>
              <a:t> </a:t>
            </a:r>
            <a:r>
              <a:rPr sz="2400" dirty="0">
                <a:latin typeface="Arial"/>
                <a:cs typeface="Arial"/>
              </a:rPr>
              <a:t>func(x)  if </a:t>
            </a:r>
            <a:r>
              <a:rPr sz="2400" spc="-10" dirty="0">
                <a:latin typeface="Arial"/>
                <a:cs typeface="Arial"/>
              </a:rPr>
              <a:t>x&lt;-10 </a:t>
            </a:r>
            <a:r>
              <a:rPr sz="2400" dirty="0">
                <a:latin typeface="Arial"/>
                <a:cs typeface="Arial"/>
              </a:rPr>
              <a:t>|</a:t>
            </a:r>
            <a:r>
              <a:rPr sz="2400" spc="-5" dirty="0">
                <a:latin typeface="Arial"/>
                <a:cs typeface="Arial"/>
              </a:rPr>
              <a:t> </a:t>
            </a:r>
            <a:r>
              <a:rPr sz="2400" spc="-10" dirty="0">
                <a:latin typeface="Arial"/>
                <a:cs typeface="Arial"/>
              </a:rPr>
              <a:t>x&gt;10</a:t>
            </a:r>
            <a:endParaRPr sz="2400">
              <a:latin typeface="Arial"/>
              <a:cs typeface="Arial"/>
            </a:endParaRPr>
          </a:p>
          <a:p>
            <a:pPr marL="265430">
              <a:lnSpc>
                <a:spcPct val="100000"/>
              </a:lnSpc>
            </a:pPr>
            <a:r>
              <a:rPr sz="2400" spc="-15" dirty="0">
                <a:latin typeface="Arial"/>
                <a:cs typeface="Arial"/>
              </a:rPr>
              <a:t>y=x;</a:t>
            </a:r>
            <a:endParaRPr sz="2400">
              <a:latin typeface="Arial"/>
              <a:cs typeface="Arial"/>
            </a:endParaRPr>
          </a:p>
        </p:txBody>
      </p:sp>
      <p:sp>
        <p:nvSpPr>
          <p:cNvPr id="4" name="object 4"/>
          <p:cNvSpPr txBox="1"/>
          <p:nvPr/>
        </p:nvSpPr>
        <p:spPr>
          <a:xfrm>
            <a:off x="563067" y="2247341"/>
            <a:ext cx="2639060" cy="331914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elseif </a:t>
            </a:r>
            <a:r>
              <a:rPr sz="2400" spc="-10" dirty="0">
                <a:latin typeface="Arial"/>
                <a:cs typeface="Arial"/>
              </a:rPr>
              <a:t>x&gt;=-10 </a:t>
            </a:r>
            <a:r>
              <a:rPr sz="2400" dirty="0">
                <a:latin typeface="Arial"/>
                <a:cs typeface="Arial"/>
              </a:rPr>
              <a:t>&amp;</a:t>
            </a:r>
            <a:r>
              <a:rPr sz="2400" spc="-45" dirty="0">
                <a:latin typeface="Arial"/>
                <a:cs typeface="Arial"/>
              </a:rPr>
              <a:t> </a:t>
            </a:r>
            <a:r>
              <a:rPr sz="2400" spc="-15" dirty="0">
                <a:latin typeface="Arial"/>
                <a:cs typeface="Arial"/>
              </a:rPr>
              <a:t>x&lt;0</a:t>
            </a:r>
            <a:endParaRPr sz="2400">
              <a:latin typeface="Arial"/>
              <a:cs typeface="Arial"/>
            </a:endParaRPr>
          </a:p>
          <a:p>
            <a:pPr marL="12700" marR="1151255" indent="252729">
              <a:lnSpc>
                <a:spcPct val="100000"/>
              </a:lnSpc>
              <a:spcBef>
                <a:spcPts val="5"/>
              </a:spcBef>
            </a:pPr>
            <a:r>
              <a:rPr sz="2400" spc="-10" dirty="0">
                <a:latin typeface="Arial"/>
                <a:cs typeface="Arial"/>
              </a:rPr>
              <a:t>y=2*x-1;  </a:t>
            </a:r>
            <a:r>
              <a:rPr sz="2400" dirty="0">
                <a:latin typeface="Arial"/>
                <a:cs typeface="Arial"/>
              </a:rPr>
              <a:t>elseif</a:t>
            </a:r>
            <a:r>
              <a:rPr sz="2400" spc="-110" dirty="0">
                <a:latin typeface="Arial"/>
                <a:cs typeface="Arial"/>
              </a:rPr>
              <a:t> </a:t>
            </a:r>
            <a:r>
              <a:rPr sz="2400" spc="-15" dirty="0">
                <a:latin typeface="Arial"/>
                <a:cs typeface="Arial"/>
              </a:rPr>
              <a:t>x==0</a:t>
            </a:r>
            <a:endParaRPr sz="2400">
              <a:latin typeface="Arial"/>
              <a:cs typeface="Arial"/>
            </a:endParaRPr>
          </a:p>
          <a:p>
            <a:pPr marL="265430">
              <a:lnSpc>
                <a:spcPct val="100000"/>
              </a:lnSpc>
            </a:pPr>
            <a:r>
              <a:rPr sz="2400" spc="-10" dirty="0">
                <a:latin typeface="Arial"/>
                <a:cs typeface="Arial"/>
              </a:rPr>
              <a:t>y=0;</a:t>
            </a:r>
            <a:endParaRPr sz="2400">
              <a:latin typeface="Arial"/>
              <a:cs typeface="Arial"/>
            </a:endParaRPr>
          </a:p>
          <a:p>
            <a:pPr marL="12700">
              <a:lnSpc>
                <a:spcPct val="100000"/>
              </a:lnSpc>
            </a:pPr>
            <a:r>
              <a:rPr sz="2400" dirty="0">
                <a:latin typeface="Arial"/>
                <a:cs typeface="Arial"/>
              </a:rPr>
              <a:t>elseif</a:t>
            </a:r>
            <a:r>
              <a:rPr sz="2400" spc="-35" dirty="0">
                <a:latin typeface="Arial"/>
                <a:cs typeface="Arial"/>
              </a:rPr>
              <a:t> </a:t>
            </a:r>
            <a:r>
              <a:rPr sz="2400" spc="-15" dirty="0">
                <a:latin typeface="Arial"/>
                <a:cs typeface="Arial"/>
              </a:rPr>
              <a:t>x~=1</a:t>
            </a:r>
            <a:endParaRPr sz="2400">
              <a:latin typeface="Arial"/>
              <a:cs typeface="Arial"/>
            </a:endParaRPr>
          </a:p>
          <a:p>
            <a:pPr marL="12700" marR="1210945" indent="252729">
              <a:lnSpc>
                <a:spcPct val="100000"/>
              </a:lnSpc>
              <a:spcBef>
                <a:spcPts val="5"/>
              </a:spcBef>
            </a:pPr>
            <a:r>
              <a:rPr sz="2400" spc="-25" dirty="0">
                <a:latin typeface="Arial"/>
                <a:cs typeface="Arial"/>
              </a:rPr>
              <a:t>y</a:t>
            </a:r>
            <a:r>
              <a:rPr sz="2400" spc="-5" dirty="0">
                <a:latin typeface="Arial"/>
                <a:cs typeface="Arial"/>
              </a:rPr>
              <a:t>=s</a:t>
            </a:r>
            <a:r>
              <a:rPr sz="2400" spc="-15" dirty="0">
                <a:latin typeface="Arial"/>
                <a:cs typeface="Arial"/>
              </a:rPr>
              <a:t>i</a:t>
            </a:r>
            <a:r>
              <a:rPr sz="2400" dirty="0">
                <a:latin typeface="Arial"/>
                <a:cs typeface="Arial"/>
              </a:rPr>
              <a:t>n(</a:t>
            </a:r>
            <a:r>
              <a:rPr sz="2400" spc="-30" dirty="0">
                <a:latin typeface="Arial"/>
                <a:cs typeface="Arial"/>
              </a:rPr>
              <a:t>x</a:t>
            </a:r>
            <a:r>
              <a:rPr sz="2400" dirty="0">
                <a:latin typeface="Arial"/>
                <a:cs typeface="Arial"/>
              </a:rPr>
              <a:t>);  else</a:t>
            </a:r>
            <a:endParaRPr sz="2400">
              <a:latin typeface="Arial"/>
              <a:cs typeface="Arial"/>
            </a:endParaRPr>
          </a:p>
          <a:p>
            <a:pPr marL="265430">
              <a:lnSpc>
                <a:spcPct val="100000"/>
              </a:lnSpc>
            </a:pPr>
            <a:r>
              <a:rPr sz="2400" spc="-10" dirty="0">
                <a:latin typeface="Arial"/>
                <a:cs typeface="Arial"/>
              </a:rPr>
              <a:t>y=1;</a:t>
            </a:r>
            <a:endParaRPr sz="2400">
              <a:latin typeface="Arial"/>
              <a:cs typeface="Arial"/>
            </a:endParaRPr>
          </a:p>
          <a:p>
            <a:pPr marL="12700">
              <a:lnSpc>
                <a:spcPct val="100000"/>
              </a:lnSpc>
            </a:pPr>
            <a:r>
              <a:rPr sz="2400" spc="5" dirty="0">
                <a:latin typeface="Arial"/>
                <a:cs typeface="Arial"/>
              </a:rPr>
              <a:t>end</a:t>
            </a:r>
            <a:endParaRPr sz="2400">
              <a:latin typeface="Arial"/>
              <a:cs typeface="Arial"/>
            </a:endParaRPr>
          </a:p>
        </p:txBody>
      </p:sp>
      <p:sp>
        <p:nvSpPr>
          <p:cNvPr id="5" name="object 5"/>
          <p:cNvSpPr txBox="1"/>
          <p:nvPr/>
        </p:nvSpPr>
        <p:spPr>
          <a:xfrm>
            <a:off x="563067" y="5994908"/>
            <a:ext cx="7999095" cy="741680"/>
          </a:xfrm>
          <a:prstGeom prst="rect">
            <a:avLst/>
          </a:prstGeom>
        </p:spPr>
        <p:txBody>
          <a:bodyPr vert="horz" wrap="square" lIns="0" tIns="36830" rIns="0" bIns="0" rtlCol="0">
            <a:spAutoFit/>
          </a:bodyPr>
          <a:lstStyle/>
          <a:p>
            <a:pPr marL="12700" marR="5080">
              <a:lnSpc>
                <a:spcPts val="2760"/>
              </a:lnSpc>
              <a:spcBef>
                <a:spcPts val="290"/>
              </a:spcBef>
            </a:pPr>
            <a:r>
              <a:rPr sz="2400" b="1" spc="10" dirty="0">
                <a:solidFill>
                  <a:srgbClr val="333399"/>
                </a:solidFill>
                <a:latin typeface="宋体"/>
                <a:cs typeface="宋体"/>
              </a:rPr>
              <a:t>练习作业：实现</a:t>
            </a:r>
            <a:r>
              <a:rPr sz="2400" b="1" spc="-10" dirty="0">
                <a:solidFill>
                  <a:srgbClr val="333399"/>
                </a:solidFill>
                <a:latin typeface="宋体"/>
                <a:cs typeface="宋体"/>
              </a:rPr>
              <a:t>两</a:t>
            </a:r>
            <a:r>
              <a:rPr sz="2400" b="1" spc="10" dirty="0">
                <a:solidFill>
                  <a:srgbClr val="333399"/>
                </a:solidFill>
                <a:latin typeface="宋体"/>
                <a:cs typeface="宋体"/>
              </a:rPr>
              <a:t>矩</a:t>
            </a:r>
            <a:r>
              <a:rPr sz="2400" b="1" spc="-10" dirty="0">
                <a:solidFill>
                  <a:srgbClr val="333399"/>
                </a:solidFill>
                <a:latin typeface="宋体"/>
                <a:cs typeface="宋体"/>
              </a:rPr>
              <a:t>阵</a:t>
            </a:r>
            <a:r>
              <a:rPr sz="2400" b="1" spc="10" dirty="0">
                <a:solidFill>
                  <a:srgbClr val="333399"/>
                </a:solidFill>
                <a:latin typeface="宋体"/>
                <a:cs typeface="宋体"/>
              </a:rPr>
              <a:t>相</a:t>
            </a:r>
            <a:r>
              <a:rPr sz="2400" b="1" spc="-10" dirty="0">
                <a:solidFill>
                  <a:srgbClr val="333399"/>
                </a:solidFill>
                <a:latin typeface="宋体"/>
                <a:cs typeface="宋体"/>
              </a:rPr>
              <a:t>乘</a:t>
            </a:r>
            <a:r>
              <a:rPr sz="2400" b="1" spc="10" dirty="0">
                <a:solidFill>
                  <a:srgbClr val="333399"/>
                </a:solidFill>
                <a:latin typeface="宋体"/>
                <a:cs typeface="宋体"/>
              </a:rPr>
              <a:t>的</a:t>
            </a:r>
            <a:r>
              <a:rPr sz="2400" b="1" spc="-10" dirty="0">
                <a:solidFill>
                  <a:srgbClr val="333399"/>
                </a:solidFill>
                <a:latin typeface="宋体"/>
                <a:cs typeface="宋体"/>
              </a:rPr>
              <a:t>三</a:t>
            </a:r>
            <a:r>
              <a:rPr sz="2400" b="1" spc="10" dirty="0">
                <a:solidFill>
                  <a:srgbClr val="333399"/>
                </a:solidFill>
                <a:latin typeface="宋体"/>
                <a:cs typeface="宋体"/>
              </a:rPr>
              <a:t>种</a:t>
            </a:r>
            <a:r>
              <a:rPr sz="2400" b="1" spc="-10" dirty="0">
                <a:solidFill>
                  <a:srgbClr val="333399"/>
                </a:solidFill>
                <a:latin typeface="宋体"/>
                <a:cs typeface="宋体"/>
              </a:rPr>
              <a:t>方</a:t>
            </a:r>
            <a:r>
              <a:rPr sz="2400" b="1" spc="10" dirty="0">
                <a:solidFill>
                  <a:srgbClr val="333399"/>
                </a:solidFill>
                <a:latin typeface="宋体"/>
                <a:cs typeface="宋体"/>
              </a:rPr>
              <a:t>法</a:t>
            </a:r>
            <a:r>
              <a:rPr sz="2400" b="1" spc="-10" dirty="0">
                <a:solidFill>
                  <a:srgbClr val="333399"/>
                </a:solidFill>
                <a:latin typeface="宋体"/>
                <a:cs typeface="宋体"/>
              </a:rPr>
              <a:t>（</a:t>
            </a:r>
            <a:r>
              <a:rPr sz="2400" b="1" spc="10" dirty="0">
                <a:solidFill>
                  <a:srgbClr val="333399"/>
                </a:solidFill>
                <a:latin typeface="宋体"/>
                <a:cs typeface="宋体"/>
              </a:rPr>
              <a:t>三</a:t>
            </a:r>
            <a:r>
              <a:rPr sz="2400" b="1" spc="-10" dirty="0">
                <a:solidFill>
                  <a:srgbClr val="333399"/>
                </a:solidFill>
                <a:latin typeface="宋体"/>
                <a:cs typeface="宋体"/>
              </a:rPr>
              <a:t>重</a:t>
            </a:r>
            <a:r>
              <a:rPr sz="2400" b="1" spc="10" dirty="0">
                <a:solidFill>
                  <a:srgbClr val="333399"/>
                </a:solidFill>
                <a:latin typeface="宋体"/>
                <a:cs typeface="宋体"/>
              </a:rPr>
              <a:t>循</a:t>
            </a:r>
            <a:r>
              <a:rPr sz="2400" b="1" spc="-10" dirty="0">
                <a:solidFill>
                  <a:srgbClr val="333399"/>
                </a:solidFill>
                <a:latin typeface="宋体"/>
                <a:cs typeface="宋体"/>
              </a:rPr>
              <a:t>环</a:t>
            </a:r>
            <a:r>
              <a:rPr sz="2400" b="1" spc="10" dirty="0">
                <a:solidFill>
                  <a:srgbClr val="333399"/>
                </a:solidFill>
                <a:latin typeface="宋体"/>
                <a:cs typeface="宋体"/>
              </a:rPr>
              <a:t>、两</a:t>
            </a:r>
            <a:r>
              <a:rPr sz="2400" b="1" spc="-10" dirty="0">
                <a:solidFill>
                  <a:srgbClr val="333399"/>
                </a:solidFill>
                <a:latin typeface="宋体"/>
                <a:cs typeface="宋体"/>
              </a:rPr>
              <a:t>重循 </a:t>
            </a:r>
            <a:r>
              <a:rPr sz="2400" b="1" spc="10" dirty="0">
                <a:solidFill>
                  <a:srgbClr val="333399"/>
                </a:solidFill>
                <a:latin typeface="宋体"/>
                <a:cs typeface="宋体"/>
              </a:rPr>
              <a:t>环、直接计算</a:t>
            </a:r>
            <a:r>
              <a:rPr sz="2400" b="1" spc="15" dirty="0">
                <a:solidFill>
                  <a:srgbClr val="333399"/>
                </a:solidFill>
                <a:latin typeface="宋体"/>
                <a:cs typeface="宋体"/>
              </a:rPr>
              <a:t>）</a:t>
            </a:r>
            <a:r>
              <a:rPr sz="2400" b="1" spc="-10" dirty="0">
                <a:solidFill>
                  <a:srgbClr val="333399"/>
                </a:solidFill>
                <a:latin typeface="宋体"/>
                <a:cs typeface="宋体"/>
              </a:rPr>
              <a:t>【</a:t>
            </a:r>
            <a:r>
              <a:rPr sz="2400" b="1" spc="-20" dirty="0">
                <a:solidFill>
                  <a:srgbClr val="333399"/>
                </a:solidFill>
                <a:latin typeface="Times New Roman"/>
                <a:cs typeface="Times New Roman"/>
              </a:rPr>
              <a:t>.m</a:t>
            </a:r>
            <a:r>
              <a:rPr sz="2400" b="1" spc="10" dirty="0">
                <a:solidFill>
                  <a:srgbClr val="333399"/>
                </a:solidFill>
                <a:latin typeface="宋体"/>
                <a:cs typeface="宋体"/>
              </a:rPr>
              <a:t>文件名修</a:t>
            </a:r>
            <a:r>
              <a:rPr sz="2400" b="1" spc="-10" dirty="0">
                <a:solidFill>
                  <a:srgbClr val="333399"/>
                </a:solidFill>
                <a:latin typeface="宋体"/>
                <a:cs typeface="宋体"/>
              </a:rPr>
              <a:t>改</a:t>
            </a:r>
            <a:r>
              <a:rPr sz="2400" b="1" spc="25" dirty="0">
                <a:solidFill>
                  <a:srgbClr val="333399"/>
                </a:solidFill>
                <a:latin typeface="宋体"/>
                <a:cs typeface="宋体"/>
              </a:rPr>
              <a:t>为</a:t>
            </a:r>
            <a:r>
              <a:rPr sz="2400" b="1" spc="-5" dirty="0">
                <a:solidFill>
                  <a:srgbClr val="333399"/>
                </a:solidFill>
                <a:latin typeface="Times New Roman"/>
                <a:cs typeface="Times New Roman"/>
              </a:rPr>
              <a:t>A+</a:t>
            </a:r>
            <a:r>
              <a:rPr sz="2400" b="1" spc="-10" dirty="0">
                <a:solidFill>
                  <a:srgbClr val="333399"/>
                </a:solidFill>
                <a:latin typeface="宋体"/>
                <a:cs typeface="宋体"/>
              </a:rPr>
              <a:t>学</a:t>
            </a:r>
            <a:r>
              <a:rPr sz="2400" b="1" spc="10" dirty="0">
                <a:solidFill>
                  <a:srgbClr val="333399"/>
                </a:solidFill>
                <a:latin typeface="宋体"/>
                <a:cs typeface="宋体"/>
              </a:rPr>
              <a:t>号</a:t>
            </a:r>
            <a:r>
              <a:rPr sz="2400" b="1" spc="-10" dirty="0">
                <a:solidFill>
                  <a:srgbClr val="333399"/>
                </a:solidFill>
                <a:latin typeface="宋体"/>
                <a:cs typeface="宋体"/>
              </a:rPr>
              <a:t>】</a:t>
            </a:r>
            <a:endParaRPr sz="2400">
              <a:latin typeface="宋体"/>
              <a:cs typeface="宋体"/>
            </a:endParaRPr>
          </a:p>
        </p:txBody>
      </p:sp>
      <p:sp>
        <p:nvSpPr>
          <p:cNvPr id="6" name="object 6"/>
          <p:cNvSpPr txBox="1"/>
          <p:nvPr/>
        </p:nvSpPr>
        <p:spPr>
          <a:xfrm>
            <a:off x="4369689" y="1080008"/>
            <a:ext cx="43002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function</a:t>
            </a:r>
            <a:r>
              <a:rPr sz="1800" spc="-85" dirty="0">
                <a:latin typeface="Arial"/>
                <a:cs typeface="Arial"/>
              </a:rPr>
              <a:t> </a:t>
            </a:r>
            <a:r>
              <a:rPr sz="1800" spc="-5" dirty="0">
                <a:latin typeface="Arial"/>
                <a:cs typeface="Arial"/>
              </a:rPr>
              <a:t>[Mc,msg]=MyMultiply(Ma,Mb,flag)</a:t>
            </a:r>
            <a:endParaRPr sz="1800">
              <a:latin typeface="Arial"/>
              <a:cs typeface="Arial"/>
            </a:endParaRPr>
          </a:p>
        </p:txBody>
      </p:sp>
      <p:sp>
        <p:nvSpPr>
          <p:cNvPr id="7" name="object 7"/>
          <p:cNvSpPr txBox="1"/>
          <p:nvPr/>
        </p:nvSpPr>
        <p:spPr>
          <a:xfrm>
            <a:off x="4369689" y="1354023"/>
            <a:ext cx="3103245" cy="2495550"/>
          </a:xfrm>
          <a:prstGeom prst="rect">
            <a:avLst/>
          </a:prstGeom>
        </p:spPr>
        <p:txBody>
          <a:bodyPr vert="horz" wrap="square" lIns="0" tIns="12700" rIns="0" bIns="0" rtlCol="0">
            <a:spAutoFit/>
          </a:bodyPr>
          <a:lstStyle/>
          <a:p>
            <a:pPr marL="12700" marR="405765" algn="just">
              <a:lnSpc>
                <a:spcPct val="100000"/>
              </a:lnSpc>
              <a:spcBef>
                <a:spcPts val="100"/>
              </a:spcBef>
            </a:pPr>
            <a:r>
              <a:rPr sz="1800" dirty="0">
                <a:latin typeface="Arial"/>
                <a:cs typeface="Arial"/>
              </a:rPr>
              <a:t>[</a:t>
            </a:r>
            <a:r>
              <a:rPr sz="1800" spc="-35" dirty="0">
                <a:latin typeface="Arial"/>
                <a:cs typeface="Arial"/>
              </a:rPr>
              <a:t>M</a:t>
            </a:r>
            <a:r>
              <a:rPr sz="1800" dirty="0">
                <a:latin typeface="Arial"/>
                <a:cs typeface="Arial"/>
              </a:rPr>
              <a:t>aRo</a:t>
            </a:r>
            <a:r>
              <a:rPr sz="1800" spc="-125" dirty="0">
                <a:latin typeface="Arial"/>
                <a:cs typeface="Arial"/>
              </a:rPr>
              <a:t>w</a:t>
            </a:r>
            <a:r>
              <a:rPr sz="1800" dirty="0">
                <a:latin typeface="Arial"/>
                <a:cs typeface="Arial"/>
              </a:rPr>
              <a:t>,</a:t>
            </a:r>
            <a:r>
              <a:rPr sz="1800" spc="-35" dirty="0">
                <a:latin typeface="Arial"/>
                <a:cs typeface="Arial"/>
              </a:rPr>
              <a:t>M</a:t>
            </a:r>
            <a:r>
              <a:rPr sz="1800" dirty="0">
                <a:latin typeface="Arial"/>
                <a:cs typeface="Arial"/>
              </a:rPr>
              <a:t>aCo</a:t>
            </a:r>
            <a:r>
              <a:rPr sz="1800" spc="5" dirty="0">
                <a:latin typeface="Arial"/>
                <a:cs typeface="Arial"/>
              </a:rPr>
              <a:t>l</a:t>
            </a:r>
            <a:r>
              <a:rPr sz="1800" dirty="0">
                <a:latin typeface="Arial"/>
                <a:cs typeface="Arial"/>
              </a:rPr>
              <a:t>]</a:t>
            </a:r>
            <a:r>
              <a:rPr sz="1800" spc="5" dirty="0">
                <a:latin typeface="Arial"/>
                <a:cs typeface="Arial"/>
              </a:rPr>
              <a:t>=si</a:t>
            </a:r>
            <a:r>
              <a:rPr sz="1800" spc="-15" dirty="0">
                <a:latin typeface="Arial"/>
                <a:cs typeface="Arial"/>
              </a:rPr>
              <a:t>z</a:t>
            </a:r>
            <a:r>
              <a:rPr sz="1800" dirty="0">
                <a:latin typeface="Arial"/>
                <a:cs typeface="Arial"/>
              </a:rPr>
              <a:t>e(</a:t>
            </a:r>
            <a:r>
              <a:rPr sz="1800" spc="-40" dirty="0">
                <a:latin typeface="Arial"/>
                <a:cs typeface="Arial"/>
              </a:rPr>
              <a:t>M</a:t>
            </a:r>
            <a:r>
              <a:rPr sz="1800" dirty="0">
                <a:latin typeface="Arial"/>
                <a:cs typeface="Arial"/>
              </a:rPr>
              <a:t>a);  [</a:t>
            </a:r>
            <a:r>
              <a:rPr sz="1800" spc="-35" dirty="0">
                <a:latin typeface="Arial"/>
                <a:cs typeface="Arial"/>
              </a:rPr>
              <a:t>M</a:t>
            </a:r>
            <a:r>
              <a:rPr sz="1800" dirty="0">
                <a:latin typeface="Arial"/>
                <a:cs typeface="Arial"/>
              </a:rPr>
              <a:t>b</a:t>
            </a:r>
            <a:r>
              <a:rPr sz="1800" spc="-5" dirty="0">
                <a:latin typeface="Arial"/>
                <a:cs typeface="Arial"/>
              </a:rPr>
              <a:t>Ro</a:t>
            </a:r>
            <a:r>
              <a:rPr sz="1800" spc="-130" dirty="0">
                <a:latin typeface="Arial"/>
                <a:cs typeface="Arial"/>
              </a:rPr>
              <a:t>w</a:t>
            </a:r>
            <a:r>
              <a:rPr sz="1800" dirty="0">
                <a:latin typeface="Arial"/>
                <a:cs typeface="Arial"/>
              </a:rPr>
              <a:t>,</a:t>
            </a:r>
            <a:r>
              <a:rPr sz="1800" spc="-35" dirty="0">
                <a:latin typeface="Arial"/>
                <a:cs typeface="Arial"/>
              </a:rPr>
              <a:t>M</a:t>
            </a:r>
            <a:r>
              <a:rPr sz="1800" dirty="0">
                <a:latin typeface="Arial"/>
                <a:cs typeface="Arial"/>
              </a:rPr>
              <a:t>b</a:t>
            </a:r>
            <a:r>
              <a:rPr sz="1800" spc="-5" dirty="0">
                <a:latin typeface="Arial"/>
                <a:cs typeface="Arial"/>
              </a:rPr>
              <a:t>Co</a:t>
            </a:r>
            <a:r>
              <a:rPr sz="1800" spc="5" dirty="0">
                <a:latin typeface="Arial"/>
                <a:cs typeface="Arial"/>
              </a:rPr>
              <a:t>l</a:t>
            </a:r>
            <a:r>
              <a:rPr sz="1800" dirty="0">
                <a:latin typeface="Arial"/>
                <a:cs typeface="Arial"/>
              </a:rPr>
              <a:t>]</a:t>
            </a:r>
            <a:r>
              <a:rPr sz="1800" spc="5" dirty="0">
                <a:latin typeface="Arial"/>
                <a:cs typeface="Arial"/>
              </a:rPr>
              <a:t>=</a:t>
            </a:r>
            <a:r>
              <a:rPr sz="1800" spc="10" dirty="0">
                <a:latin typeface="Arial"/>
                <a:cs typeface="Arial"/>
              </a:rPr>
              <a:t>s</a:t>
            </a:r>
            <a:r>
              <a:rPr sz="1800" dirty="0">
                <a:latin typeface="Arial"/>
                <a:cs typeface="Arial"/>
              </a:rPr>
              <a:t>i</a:t>
            </a:r>
            <a:r>
              <a:rPr sz="1800" spc="-15" dirty="0">
                <a:latin typeface="Arial"/>
                <a:cs typeface="Arial"/>
              </a:rPr>
              <a:t>z</a:t>
            </a:r>
            <a:r>
              <a:rPr sz="1800" dirty="0">
                <a:latin typeface="Arial"/>
                <a:cs typeface="Arial"/>
              </a:rPr>
              <a:t>e(</a:t>
            </a:r>
            <a:r>
              <a:rPr sz="1800" spc="-35" dirty="0">
                <a:latin typeface="Arial"/>
                <a:cs typeface="Arial"/>
              </a:rPr>
              <a:t>M</a:t>
            </a:r>
            <a:r>
              <a:rPr sz="1800" dirty="0">
                <a:latin typeface="Arial"/>
                <a:cs typeface="Arial"/>
              </a:rPr>
              <a:t>b);  if</a:t>
            </a:r>
            <a:r>
              <a:rPr sz="1800" spc="-30" dirty="0">
                <a:latin typeface="Arial"/>
                <a:cs typeface="Arial"/>
              </a:rPr>
              <a:t> </a:t>
            </a:r>
            <a:r>
              <a:rPr sz="1800" spc="-5" dirty="0">
                <a:latin typeface="Arial"/>
                <a:cs typeface="Arial"/>
              </a:rPr>
              <a:t>MaCol~=MbRow</a:t>
            </a:r>
            <a:endParaRPr sz="1800">
              <a:latin typeface="Arial"/>
              <a:cs typeface="Arial"/>
            </a:endParaRPr>
          </a:p>
          <a:p>
            <a:pPr marL="265430" marR="5080">
              <a:lnSpc>
                <a:spcPct val="100000"/>
              </a:lnSpc>
              <a:spcBef>
                <a:spcPts val="5"/>
              </a:spcBef>
            </a:pPr>
            <a:r>
              <a:rPr sz="1800" dirty="0">
                <a:latin typeface="Arial"/>
                <a:cs typeface="Arial"/>
              </a:rPr>
              <a:t>msg='Cannot </a:t>
            </a:r>
            <a:r>
              <a:rPr sz="1800" spc="-5" dirty="0">
                <a:latin typeface="Arial"/>
                <a:cs typeface="Arial"/>
              </a:rPr>
              <a:t>Be</a:t>
            </a:r>
            <a:r>
              <a:rPr sz="1800" spc="-60" dirty="0">
                <a:latin typeface="Arial"/>
                <a:cs typeface="Arial"/>
              </a:rPr>
              <a:t> </a:t>
            </a:r>
            <a:r>
              <a:rPr sz="1800" spc="-5" dirty="0">
                <a:latin typeface="Arial"/>
                <a:cs typeface="Arial"/>
              </a:rPr>
              <a:t>Multiplied';  Mc=-1;</a:t>
            </a:r>
            <a:endParaRPr sz="1800">
              <a:latin typeface="Arial"/>
              <a:cs typeface="Arial"/>
            </a:endParaRPr>
          </a:p>
          <a:p>
            <a:pPr marL="12700">
              <a:lnSpc>
                <a:spcPct val="100000"/>
              </a:lnSpc>
            </a:pPr>
            <a:r>
              <a:rPr sz="1800" dirty="0">
                <a:latin typeface="Arial"/>
                <a:cs typeface="Arial"/>
              </a:rPr>
              <a:t>else</a:t>
            </a:r>
            <a:endParaRPr sz="1800">
              <a:latin typeface="Arial"/>
              <a:cs typeface="Arial"/>
            </a:endParaRPr>
          </a:p>
          <a:p>
            <a:pPr marL="265430" marR="1758950" indent="-23495" algn="ctr">
              <a:lnSpc>
                <a:spcPct val="100000"/>
              </a:lnSpc>
              <a:spcBef>
                <a:spcPts val="5"/>
              </a:spcBef>
            </a:pPr>
            <a:r>
              <a:rPr sz="1800" dirty="0">
                <a:latin typeface="Arial"/>
                <a:cs typeface="Arial"/>
              </a:rPr>
              <a:t>msg='OK';  </a:t>
            </a:r>
            <a:r>
              <a:rPr sz="1800" spc="-5" dirty="0">
                <a:latin typeface="Arial"/>
                <a:cs typeface="Arial"/>
              </a:rPr>
              <a:t>switch</a:t>
            </a:r>
            <a:r>
              <a:rPr sz="1800" spc="-55" dirty="0">
                <a:latin typeface="Arial"/>
                <a:cs typeface="Arial"/>
              </a:rPr>
              <a:t> </a:t>
            </a:r>
            <a:r>
              <a:rPr sz="1800" dirty="0">
                <a:latin typeface="Arial"/>
                <a:cs typeface="Arial"/>
              </a:rPr>
              <a:t>flag  case</a:t>
            </a:r>
            <a:r>
              <a:rPr sz="1800" spc="-65" dirty="0">
                <a:latin typeface="Arial"/>
                <a:cs typeface="Arial"/>
              </a:rPr>
              <a:t> </a:t>
            </a:r>
            <a:r>
              <a:rPr sz="1800" dirty="0">
                <a:latin typeface="Arial"/>
                <a:cs typeface="Arial"/>
              </a:rPr>
              <a:t>1</a:t>
            </a:r>
            <a:endParaRPr sz="1800">
              <a:latin typeface="Arial"/>
              <a:cs typeface="Arial"/>
            </a:endParaRPr>
          </a:p>
        </p:txBody>
      </p:sp>
      <p:sp>
        <p:nvSpPr>
          <p:cNvPr id="8" name="object 8"/>
          <p:cNvSpPr txBox="1"/>
          <p:nvPr/>
        </p:nvSpPr>
        <p:spPr>
          <a:xfrm>
            <a:off x="4878704" y="4098797"/>
            <a:ext cx="6978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case</a:t>
            </a:r>
            <a:r>
              <a:rPr sz="1800" spc="-114" dirty="0">
                <a:latin typeface="Arial"/>
                <a:cs typeface="Arial"/>
              </a:rPr>
              <a:t> </a:t>
            </a:r>
            <a:r>
              <a:rPr sz="1800" spc="-5" dirty="0">
                <a:latin typeface="Arial"/>
                <a:cs typeface="Arial"/>
              </a:rPr>
              <a:t>2</a:t>
            </a:r>
            <a:endParaRPr sz="1800">
              <a:latin typeface="Arial"/>
              <a:cs typeface="Arial"/>
            </a:endParaRPr>
          </a:p>
        </p:txBody>
      </p:sp>
      <p:sp>
        <p:nvSpPr>
          <p:cNvPr id="9" name="object 9"/>
          <p:cNvSpPr txBox="1"/>
          <p:nvPr/>
        </p:nvSpPr>
        <p:spPr>
          <a:xfrm>
            <a:off x="4878704" y="4647692"/>
            <a:ext cx="6978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case</a:t>
            </a:r>
            <a:r>
              <a:rPr sz="1800" spc="-114" dirty="0">
                <a:latin typeface="Arial"/>
                <a:cs typeface="Arial"/>
              </a:rPr>
              <a:t> </a:t>
            </a:r>
            <a:r>
              <a:rPr sz="1800" spc="-5" dirty="0">
                <a:latin typeface="Arial"/>
                <a:cs typeface="Arial"/>
              </a:rPr>
              <a:t>3</a:t>
            </a:r>
            <a:endParaRPr sz="1800">
              <a:latin typeface="Arial"/>
              <a:cs typeface="Arial"/>
            </a:endParaRPr>
          </a:p>
        </p:txBody>
      </p:sp>
      <p:sp>
        <p:nvSpPr>
          <p:cNvPr id="10" name="object 10"/>
          <p:cNvSpPr txBox="1"/>
          <p:nvPr/>
        </p:nvSpPr>
        <p:spPr>
          <a:xfrm>
            <a:off x="4369689" y="5196585"/>
            <a:ext cx="1514475" cy="848994"/>
          </a:xfrm>
          <a:prstGeom prst="rect">
            <a:avLst/>
          </a:prstGeom>
        </p:spPr>
        <p:txBody>
          <a:bodyPr vert="horz" wrap="square" lIns="0" tIns="12700" rIns="0" bIns="0" rtlCol="0">
            <a:spAutoFit/>
          </a:bodyPr>
          <a:lstStyle/>
          <a:p>
            <a:pPr marL="265430" marR="5080" indent="255904">
              <a:lnSpc>
                <a:spcPct val="100000"/>
              </a:lnSpc>
              <a:spcBef>
                <a:spcPts val="100"/>
              </a:spcBef>
            </a:pPr>
            <a:r>
              <a:rPr sz="1800" dirty="0">
                <a:latin typeface="Arial"/>
                <a:cs typeface="Arial"/>
              </a:rPr>
              <a:t>ot</a:t>
            </a:r>
            <a:r>
              <a:rPr sz="1800" spc="5" dirty="0">
                <a:latin typeface="Arial"/>
                <a:cs typeface="Arial"/>
              </a:rPr>
              <a:t>h</a:t>
            </a:r>
            <a:r>
              <a:rPr sz="1800" dirty="0">
                <a:latin typeface="Arial"/>
                <a:cs typeface="Arial"/>
              </a:rPr>
              <a:t>e</a:t>
            </a:r>
            <a:r>
              <a:rPr sz="1800" spc="-5" dirty="0">
                <a:latin typeface="Arial"/>
                <a:cs typeface="Arial"/>
              </a:rPr>
              <a:t>r</a:t>
            </a:r>
            <a:r>
              <a:rPr sz="1800" spc="-35" dirty="0">
                <a:latin typeface="Arial"/>
                <a:cs typeface="Arial"/>
              </a:rPr>
              <a:t>w</a:t>
            </a:r>
            <a:r>
              <a:rPr sz="1800" dirty="0">
                <a:latin typeface="Arial"/>
                <a:cs typeface="Arial"/>
              </a:rPr>
              <a:t>i</a:t>
            </a:r>
            <a:r>
              <a:rPr sz="1800" spc="10" dirty="0">
                <a:latin typeface="Arial"/>
                <a:cs typeface="Arial"/>
              </a:rPr>
              <a:t>s</a:t>
            </a:r>
            <a:r>
              <a:rPr sz="1800" spc="-5" dirty="0">
                <a:latin typeface="Arial"/>
                <a:cs typeface="Arial"/>
              </a:rPr>
              <a:t>e  </a:t>
            </a:r>
            <a:r>
              <a:rPr sz="1800" dirty="0">
                <a:latin typeface="Arial"/>
                <a:cs typeface="Arial"/>
              </a:rPr>
              <a:t>end</a:t>
            </a:r>
            <a:endParaRPr sz="1800">
              <a:latin typeface="Arial"/>
              <a:cs typeface="Arial"/>
            </a:endParaRPr>
          </a:p>
          <a:p>
            <a:pPr marL="12700">
              <a:lnSpc>
                <a:spcPct val="100000"/>
              </a:lnSpc>
            </a:pPr>
            <a:r>
              <a:rPr sz="1800" spc="5" dirty="0">
                <a:latin typeface="Arial"/>
                <a:cs typeface="Arial"/>
              </a:rPr>
              <a:t>end</a:t>
            </a:r>
            <a:endParaRPr sz="18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3067" y="1150112"/>
            <a:ext cx="4357370" cy="453390"/>
          </a:xfrm>
          <a:prstGeom prst="rect">
            <a:avLst/>
          </a:prstGeom>
        </p:spPr>
        <p:txBody>
          <a:bodyPr vert="horz" wrap="square" lIns="0" tIns="13335" rIns="0" bIns="0" rtlCol="0">
            <a:spAutoFit/>
          </a:bodyPr>
          <a:lstStyle/>
          <a:p>
            <a:pPr marL="12700">
              <a:lnSpc>
                <a:spcPct val="100000"/>
              </a:lnSpc>
              <a:spcBef>
                <a:spcPts val="105"/>
              </a:spcBef>
            </a:pPr>
            <a:r>
              <a:rPr sz="2800" b="1" spc="20" dirty="0">
                <a:solidFill>
                  <a:srgbClr val="333399"/>
                </a:solidFill>
                <a:latin typeface="宋体"/>
                <a:cs typeface="宋体"/>
              </a:rPr>
              <a:t>使</a:t>
            </a:r>
            <a:r>
              <a:rPr sz="2800" b="1" spc="15" dirty="0">
                <a:solidFill>
                  <a:srgbClr val="333399"/>
                </a:solidFill>
                <a:latin typeface="宋体"/>
                <a:cs typeface="宋体"/>
              </a:rPr>
              <a:t>用</a:t>
            </a:r>
            <a:r>
              <a:rPr sz="2800" b="1" dirty="0">
                <a:solidFill>
                  <a:srgbClr val="333399"/>
                </a:solidFill>
                <a:latin typeface="Times New Roman"/>
                <a:cs typeface="Times New Roman"/>
              </a:rPr>
              <a:t>syms</a:t>
            </a:r>
            <a:r>
              <a:rPr sz="2800" b="1" spc="15" dirty="0">
                <a:solidFill>
                  <a:srgbClr val="333399"/>
                </a:solidFill>
                <a:latin typeface="宋体"/>
                <a:cs typeface="宋体"/>
              </a:rPr>
              <a:t>命</a:t>
            </a:r>
            <a:r>
              <a:rPr sz="2800" b="1" spc="-5" dirty="0">
                <a:solidFill>
                  <a:srgbClr val="333399"/>
                </a:solidFill>
                <a:latin typeface="宋体"/>
                <a:cs typeface="宋体"/>
              </a:rPr>
              <a:t>令创建</a:t>
            </a:r>
            <a:r>
              <a:rPr sz="2800" b="1" spc="15" dirty="0">
                <a:solidFill>
                  <a:srgbClr val="333399"/>
                </a:solidFill>
                <a:latin typeface="宋体"/>
                <a:cs typeface="宋体"/>
              </a:rPr>
              <a:t>符</a:t>
            </a:r>
            <a:r>
              <a:rPr sz="2800" b="1" spc="-5" dirty="0">
                <a:solidFill>
                  <a:srgbClr val="333399"/>
                </a:solidFill>
                <a:latin typeface="宋体"/>
                <a:cs typeface="宋体"/>
              </a:rPr>
              <a:t>号对象</a:t>
            </a:r>
            <a:endParaRPr sz="2800">
              <a:latin typeface="宋体"/>
              <a:cs typeface="宋体"/>
            </a:endParaRPr>
          </a:p>
        </p:txBody>
      </p:sp>
      <p:sp>
        <p:nvSpPr>
          <p:cNvPr id="4" name="object 4"/>
          <p:cNvSpPr txBox="1"/>
          <p:nvPr/>
        </p:nvSpPr>
        <p:spPr>
          <a:xfrm>
            <a:off x="3332479" y="1804161"/>
            <a:ext cx="480314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20" dirty="0">
                <a:latin typeface="Arial"/>
                <a:cs typeface="Arial"/>
              </a:rPr>
              <a:t> </a:t>
            </a:r>
            <a:r>
              <a:rPr sz="1800" dirty="0">
                <a:latin typeface="宋体"/>
                <a:cs typeface="宋体"/>
              </a:rPr>
              <a:t>创建了</a:t>
            </a:r>
            <a:r>
              <a:rPr sz="1800" spc="-5" dirty="0">
                <a:latin typeface="Arial"/>
                <a:cs typeface="Arial"/>
              </a:rPr>
              <a:t>var1</a:t>
            </a:r>
            <a:r>
              <a:rPr sz="1800" dirty="0">
                <a:latin typeface="宋体"/>
                <a:cs typeface="宋体"/>
              </a:rPr>
              <a:t>、</a:t>
            </a:r>
            <a:r>
              <a:rPr sz="1800" spc="-5" dirty="0">
                <a:latin typeface="Arial"/>
                <a:cs typeface="Arial"/>
              </a:rPr>
              <a:t>var2</a:t>
            </a:r>
            <a:r>
              <a:rPr sz="1800" dirty="0">
                <a:latin typeface="宋体"/>
                <a:cs typeface="宋体"/>
              </a:rPr>
              <a:t>、</a:t>
            </a:r>
            <a:r>
              <a:rPr sz="1800" spc="-5" dirty="0">
                <a:latin typeface="Arial"/>
                <a:cs typeface="Arial"/>
              </a:rPr>
              <a:t>……varN</a:t>
            </a:r>
            <a:r>
              <a:rPr sz="1800" dirty="0">
                <a:latin typeface="宋体"/>
                <a:cs typeface="宋体"/>
              </a:rPr>
              <a:t>共</a:t>
            </a:r>
            <a:r>
              <a:rPr sz="1800" spc="-10" dirty="0">
                <a:latin typeface="Arial"/>
                <a:cs typeface="Arial"/>
              </a:rPr>
              <a:t>N</a:t>
            </a:r>
            <a:r>
              <a:rPr sz="1800" dirty="0">
                <a:latin typeface="宋体"/>
                <a:cs typeface="宋体"/>
              </a:rPr>
              <a:t>个符号变量</a:t>
            </a:r>
            <a:endParaRPr sz="1800">
              <a:latin typeface="宋体"/>
              <a:cs typeface="宋体"/>
            </a:endParaRPr>
          </a:p>
        </p:txBody>
      </p:sp>
      <p:sp>
        <p:nvSpPr>
          <p:cNvPr id="5" name="object 5"/>
          <p:cNvSpPr txBox="1"/>
          <p:nvPr/>
        </p:nvSpPr>
        <p:spPr>
          <a:xfrm>
            <a:off x="588670" y="1804161"/>
            <a:ext cx="2411095" cy="1123315"/>
          </a:xfrm>
          <a:prstGeom prst="rect">
            <a:avLst/>
          </a:prstGeom>
        </p:spPr>
        <p:txBody>
          <a:bodyPr vert="horz" wrap="square" lIns="0" tIns="12700" rIns="0" bIns="0" rtlCol="0">
            <a:spAutoFit/>
          </a:bodyPr>
          <a:lstStyle/>
          <a:p>
            <a:pPr marL="12700">
              <a:lnSpc>
                <a:spcPts val="2150"/>
              </a:lnSpc>
              <a:spcBef>
                <a:spcPts val="100"/>
              </a:spcBef>
            </a:pPr>
            <a:r>
              <a:rPr sz="1800" dirty="0">
                <a:latin typeface="Arial"/>
                <a:cs typeface="Arial"/>
              </a:rPr>
              <a:t>syms </a:t>
            </a:r>
            <a:r>
              <a:rPr sz="1800" spc="-5" dirty="0">
                <a:latin typeface="Arial"/>
                <a:cs typeface="Arial"/>
              </a:rPr>
              <a:t>var1 var2 </a:t>
            </a:r>
            <a:r>
              <a:rPr sz="1800" dirty="0">
                <a:latin typeface="Arial"/>
                <a:cs typeface="Arial"/>
              </a:rPr>
              <a:t>…</a:t>
            </a:r>
            <a:r>
              <a:rPr sz="1800" spc="-65" dirty="0">
                <a:latin typeface="Arial"/>
                <a:cs typeface="Arial"/>
              </a:rPr>
              <a:t> </a:t>
            </a:r>
            <a:r>
              <a:rPr sz="1800" spc="-5" dirty="0">
                <a:latin typeface="Arial"/>
                <a:cs typeface="Arial"/>
              </a:rPr>
              <a:t>varN</a:t>
            </a:r>
            <a:endParaRPr sz="1800">
              <a:latin typeface="Arial"/>
              <a:cs typeface="Arial"/>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spcBef>
                <a:spcPts val="20"/>
              </a:spcBef>
            </a:pPr>
            <a:r>
              <a:rPr sz="1800" dirty="0">
                <a:latin typeface="Arial"/>
                <a:cs typeface="Arial"/>
              </a:rPr>
              <a:t>&gt;&gt; syms x</a:t>
            </a:r>
            <a:r>
              <a:rPr sz="1800" spc="-120" dirty="0">
                <a:latin typeface="Arial"/>
                <a:cs typeface="Arial"/>
              </a:rPr>
              <a:t> </a:t>
            </a:r>
            <a:r>
              <a:rPr sz="1800" dirty="0">
                <a:latin typeface="Arial"/>
                <a:cs typeface="Arial"/>
              </a:rPr>
              <a:t>y</a:t>
            </a:r>
            <a:endParaRPr sz="1800">
              <a:latin typeface="Arial"/>
              <a:cs typeface="Arial"/>
            </a:endParaRPr>
          </a:p>
          <a:p>
            <a:pPr marL="12700">
              <a:lnSpc>
                <a:spcPct val="100000"/>
              </a:lnSpc>
              <a:spcBef>
                <a:spcPts val="5"/>
              </a:spcBef>
            </a:pPr>
            <a:r>
              <a:rPr sz="1800" dirty="0">
                <a:latin typeface="Arial"/>
                <a:cs typeface="Arial"/>
              </a:rPr>
              <a:t>&gt;&gt; </a:t>
            </a:r>
            <a:r>
              <a:rPr sz="1800" spc="-5" dirty="0">
                <a:latin typeface="Arial"/>
                <a:cs typeface="Arial"/>
              </a:rPr>
              <a:t>a </a:t>
            </a:r>
            <a:r>
              <a:rPr sz="1800" dirty="0">
                <a:latin typeface="Arial"/>
                <a:cs typeface="Arial"/>
              </a:rPr>
              <a:t>= x +</a:t>
            </a:r>
            <a:r>
              <a:rPr sz="1800" spc="-130" dirty="0">
                <a:latin typeface="Arial"/>
                <a:cs typeface="Arial"/>
              </a:rPr>
              <a:t> </a:t>
            </a:r>
            <a:r>
              <a:rPr sz="1800" dirty="0">
                <a:latin typeface="Arial"/>
                <a:cs typeface="Arial"/>
              </a:rPr>
              <a:t>y</a:t>
            </a:r>
            <a:endParaRPr sz="1800">
              <a:latin typeface="Arial"/>
              <a:cs typeface="Arial"/>
            </a:endParaRPr>
          </a:p>
        </p:txBody>
      </p:sp>
      <p:sp>
        <p:nvSpPr>
          <p:cNvPr id="6" name="object 6"/>
          <p:cNvSpPr txBox="1"/>
          <p:nvPr/>
        </p:nvSpPr>
        <p:spPr>
          <a:xfrm>
            <a:off x="3332479" y="2352497"/>
            <a:ext cx="5323205" cy="57531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spc="-25" dirty="0">
                <a:latin typeface="Arial"/>
                <a:cs typeface="Arial"/>
              </a:rPr>
              <a:t> </a:t>
            </a:r>
            <a:r>
              <a:rPr sz="1800" spc="-5" dirty="0">
                <a:latin typeface="宋体"/>
                <a:cs typeface="宋体"/>
              </a:rPr>
              <a:t>定义符号变量，注意变量之间是空格，不能是逗号</a:t>
            </a:r>
            <a:endParaRPr sz="1800">
              <a:latin typeface="宋体"/>
              <a:cs typeface="宋体"/>
            </a:endParaRPr>
          </a:p>
          <a:p>
            <a:pPr marL="12700">
              <a:lnSpc>
                <a:spcPct val="100000"/>
              </a:lnSpc>
              <a:spcBef>
                <a:spcPts val="5"/>
              </a:spcBef>
            </a:pPr>
            <a:r>
              <a:rPr sz="1800" spc="-5" dirty="0">
                <a:latin typeface="Arial"/>
                <a:cs typeface="Arial"/>
              </a:rPr>
              <a:t>%</a:t>
            </a:r>
            <a:r>
              <a:rPr sz="1800" spc="5" dirty="0">
                <a:latin typeface="Arial"/>
                <a:cs typeface="Arial"/>
              </a:rPr>
              <a:t> </a:t>
            </a:r>
            <a:r>
              <a:rPr sz="1800" dirty="0">
                <a:latin typeface="宋体"/>
                <a:cs typeface="宋体"/>
              </a:rPr>
              <a:t>变量</a:t>
            </a:r>
            <a:r>
              <a:rPr sz="1800" dirty="0">
                <a:latin typeface="Arial"/>
                <a:cs typeface="Arial"/>
              </a:rPr>
              <a:t>a</a:t>
            </a:r>
            <a:r>
              <a:rPr sz="1800" dirty="0">
                <a:latin typeface="宋体"/>
                <a:cs typeface="宋体"/>
              </a:rPr>
              <a:t>也将成为符号变量</a:t>
            </a:r>
            <a:endParaRPr sz="1800">
              <a:latin typeface="宋体"/>
              <a:cs typeface="宋体"/>
            </a:endParaRPr>
          </a:p>
        </p:txBody>
      </p:sp>
      <p:sp>
        <p:nvSpPr>
          <p:cNvPr id="7" name="object 7"/>
          <p:cNvSpPr txBox="1"/>
          <p:nvPr/>
        </p:nvSpPr>
        <p:spPr>
          <a:xfrm>
            <a:off x="588670" y="3099638"/>
            <a:ext cx="6769100" cy="1395095"/>
          </a:xfrm>
          <a:prstGeom prst="rect">
            <a:avLst/>
          </a:prstGeom>
        </p:spPr>
        <p:txBody>
          <a:bodyPr vert="horz" wrap="square" lIns="0" tIns="12700" rIns="0" bIns="0" rtlCol="0">
            <a:spAutoFit/>
          </a:bodyPr>
          <a:lstStyle/>
          <a:p>
            <a:pPr marL="12700">
              <a:lnSpc>
                <a:spcPts val="2150"/>
              </a:lnSpc>
              <a:spcBef>
                <a:spcPts val="100"/>
              </a:spcBef>
            </a:pPr>
            <a:r>
              <a:rPr sz="1800" spc="-5" dirty="0">
                <a:latin typeface="宋体"/>
                <a:cs typeface="宋体"/>
              </a:rPr>
              <a:t>用</a:t>
            </a:r>
            <a:r>
              <a:rPr sz="1800" dirty="0">
                <a:latin typeface="Arial"/>
                <a:cs typeface="Arial"/>
              </a:rPr>
              <a:t>syms</a:t>
            </a:r>
            <a:r>
              <a:rPr sz="1800" dirty="0">
                <a:latin typeface="宋体"/>
                <a:cs typeface="宋体"/>
              </a:rPr>
              <a:t>命令创建符号函数的语法格式如下：</a:t>
            </a:r>
            <a:endParaRPr sz="1800">
              <a:latin typeface="宋体"/>
              <a:cs typeface="宋体"/>
            </a:endParaRPr>
          </a:p>
          <a:p>
            <a:pPr marL="12700">
              <a:lnSpc>
                <a:spcPts val="2150"/>
              </a:lnSpc>
            </a:pPr>
            <a:r>
              <a:rPr sz="1800" dirty="0">
                <a:latin typeface="Arial"/>
                <a:cs typeface="Arial"/>
              </a:rPr>
              <a:t>syms f(arg1, arg2, …,</a:t>
            </a:r>
            <a:r>
              <a:rPr sz="1800" spc="-75" dirty="0">
                <a:latin typeface="Arial"/>
                <a:cs typeface="Arial"/>
              </a:rPr>
              <a:t> </a:t>
            </a:r>
            <a:r>
              <a:rPr sz="1800" dirty="0">
                <a:latin typeface="Arial"/>
                <a:cs typeface="Arial"/>
              </a:rPr>
              <a:t>argN)</a:t>
            </a:r>
            <a:endParaRPr sz="1800">
              <a:latin typeface="Arial"/>
              <a:cs typeface="Arial"/>
            </a:endParaRPr>
          </a:p>
          <a:p>
            <a:pPr marL="12700">
              <a:lnSpc>
                <a:spcPct val="100000"/>
              </a:lnSpc>
              <a:spcBef>
                <a:spcPts val="25"/>
              </a:spcBef>
            </a:pPr>
            <a:r>
              <a:rPr sz="1800" spc="-5" dirty="0">
                <a:latin typeface="Arial"/>
                <a:cs typeface="Arial"/>
              </a:rPr>
              <a:t>%</a:t>
            </a:r>
            <a:r>
              <a:rPr sz="1800" spc="5" dirty="0">
                <a:latin typeface="Arial"/>
                <a:cs typeface="Arial"/>
              </a:rPr>
              <a:t> </a:t>
            </a:r>
            <a:r>
              <a:rPr sz="1800" dirty="0">
                <a:latin typeface="宋体"/>
                <a:cs typeface="宋体"/>
              </a:rPr>
              <a:t>创建符号函数</a:t>
            </a:r>
            <a:r>
              <a:rPr sz="1800" dirty="0">
                <a:latin typeface="Arial"/>
                <a:cs typeface="Arial"/>
              </a:rPr>
              <a:t>f</a:t>
            </a:r>
            <a:r>
              <a:rPr sz="1800" dirty="0">
                <a:latin typeface="宋体"/>
                <a:cs typeface="宋体"/>
              </a:rPr>
              <a:t>，输入参</a:t>
            </a:r>
            <a:r>
              <a:rPr sz="1800" spc="-10" dirty="0">
                <a:latin typeface="宋体"/>
                <a:cs typeface="宋体"/>
              </a:rPr>
              <a:t>数</a:t>
            </a:r>
            <a:r>
              <a:rPr sz="1800" dirty="0">
                <a:latin typeface="Arial"/>
                <a:cs typeface="Arial"/>
              </a:rPr>
              <a:t>arg1,</a:t>
            </a:r>
            <a:r>
              <a:rPr sz="1800" spc="-50" dirty="0">
                <a:latin typeface="Arial"/>
                <a:cs typeface="Arial"/>
              </a:rPr>
              <a:t> </a:t>
            </a:r>
            <a:r>
              <a:rPr sz="1800" dirty="0">
                <a:latin typeface="Arial"/>
                <a:cs typeface="Arial"/>
              </a:rPr>
              <a:t>…, </a:t>
            </a:r>
            <a:r>
              <a:rPr sz="1800" spc="5" dirty="0">
                <a:latin typeface="Arial"/>
                <a:cs typeface="Arial"/>
              </a:rPr>
              <a:t>argN</a:t>
            </a:r>
            <a:r>
              <a:rPr sz="1800" dirty="0">
                <a:latin typeface="宋体"/>
                <a:cs typeface="宋体"/>
              </a:rPr>
              <a:t>也是符号变量</a:t>
            </a:r>
            <a:endParaRPr sz="1800">
              <a:latin typeface="宋体"/>
              <a:cs typeface="宋体"/>
            </a:endParaRPr>
          </a:p>
          <a:p>
            <a:pPr marL="12700">
              <a:lnSpc>
                <a:spcPts val="2150"/>
              </a:lnSpc>
              <a:spcBef>
                <a:spcPts val="5"/>
              </a:spcBef>
            </a:pPr>
            <a:r>
              <a:rPr sz="1800" dirty="0">
                <a:latin typeface="宋体"/>
                <a:cs typeface="宋体"/>
              </a:rPr>
              <a:t>例如，以下语句将创建符号函</a:t>
            </a:r>
            <a:r>
              <a:rPr sz="1800" spc="5" dirty="0">
                <a:latin typeface="宋体"/>
                <a:cs typeface="宋体"/>
              </a:rPr>
              <a:t>数</a:t>
            </a:r>
            <a:r>
              <a:rPr sz="1800" spc="-10" dirty="0">
                <a:latin typeface="Arial"/>
                <a:cs typeface="Arial"/>
              </a:rPr>
              <a:t>f(x,</a:t>
            </a:r>
            <a:r>
              <a:rPr sz="1800" spc="-50" dirty="0">
                <a:latin typeface="Arial"/>
                <a:cs typeface="Arial"/>
              </a:rPr>
              <a:t> </a:t>
            </a:r>
            <a:r>
              <a:rPr sz="1800" spc="-5" dirty="0">
                <a:latin typeface="Arial"/>
                <a:cs typeface="Arial"/>
              </a:rPr>
              <a:t>y)</a:t>
            </a:r>
            <a:r>
              <a:rPr sz="1800" spc="-5" dirty="0">
                <a:latin typeface="宋体"/>
                <a:cs typeface="宋体"/>
              </a:rPr>
              <a:t>，</a:t>
            </a:r>
            <a:r>
              <a:rPr sz="1800" dirty="0">
                <a:latin typeface="宋体"/>
                <a:cs typeface="宋体"/>
              </a:rPr>
              <a:t>并实例化，进而代入数值：</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p:txBody>
      </p:sp>
      <p:sp>
        <p:nvSpPr>
          <p:cNvPr id="8" name="object 8"/>
          <p:cNvSpPr txBox="1"/>
          <p:nvPr/>
        </p:nvSpPr>
        <p:spPr>
          <a:xfrm>
            <a:off x="588670" y="4471873"/>
            <a:ext cx="1953260"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syms </a:t>
            </a:r>
            <a:r>
              <a:rPr sz="1800" spc="-10" dirty="0">
                <a:latin typeface="Arial"/>
                <a:cs typeface="Arial"/>
              </a:rPr>
              <a:t>f(x,</a:t>
            </a:r>
            <a:r>
              <a:rPr sz="1800" spc="-35" dirty="0">
                <a:latin typeface="Arial"/>
                <a:cs typeface="Arial"/>
              </a:rPr>
              <a:t> </a:t>
            </a:r>
            <a:r>
              <a:rPr sz="1800" spc="-10" dirty="0">
                <a:latin typeface="Arial"/>
                <a:cs typeface="Arial"/>
              </a:rPr>
              <a:t>y)</a:t>
            </a:r>
            <a:endParaRPr sz="1800">
              <a:latin typeface="Arial"/>
              <a:cs typeface="Arial"/>
            </a:endParaRPr>
          </a:p>
          <a:p>
            <a:pPr marL="12700">
              <a:lnSpc>
                <a:spcPct val="100000"/>
              </a:lnSpc>
              <a:spcBef>
                <a:spcPts val="5"/>
              </a:spcBef>
            </a:pPr>
            <a:r>
              <a:rPr sz="1800" dirty="0">
                <a:latin typeface="Arial"/>
                <a:cs typeface="Arial"/>
              </a:rPr>
              <a:t>&gt;&gt; </a:t>
            </a:r>
            <a:r>
              <a:rPr sz="1800" spc="-10" dirty="0">
                <a:latin typeface="Arial"/>
                <a:cs typeface="Arial"/>
              </a:rPr>
              <a:t>f(x, y) </a:t>
            </a:r>
            <a:r>
              <a:rPr sz="1800" dirty="0">
                <a:latin typeface="Arial"/>
                <a:cs typeface="Arial"/>
              </a:rPr>
              <a:t>= x +</a:t>
            </a:r>
            <a:r>
              <a:rPr sz="1800" spc="-60" dirty="0">
                <a:latin typeface="Arial"/>
                <a:cs typeface="Arial"/>
              </a:rPr>
              <a:t> </a:t>
            </a:r>
            <a:r>
              <a:rPr sz="1800" spc="-5" dirty="0">
                <a:latin typeface="Arial"/>
                <a:cs typeface="Arial"/>
              </a:rPr>
              <a:t>2*y;</a:t>
            </a:r>
            <a:endParaRPr sz="1800">
              <a:latin typeface="Arial"/>
              <a:cs typeface="Arial"/>
            </a:endParaRPr>
          </a:p>
          <a:p>
            <a:pPr marL="12700">
              <a:lnSpc>
                <a:spcPct val="100000"/>
              </a:lnSpc>
            </a:pPr>
            <a:r>
              <a:rPr sz="1800" dirty="0">
                <a:latin typeface="Arial"/>
                <a:cs typeface="Arial"/>
              </a:rPr>
              <a:t>&gt;&gt; f(1,</a:t>
            </a:r>
            <a:r>
              <a:rPr sz="1800" spc="-20" dirty="0">
                <a:latin typeface="Arial"/>
                <a:cs typeface="Arial"/>
              </a:rPr>
              <a:t> </a:t>
            </a:r>
            <a:r>
              <a:rPr sz="1800" dirty="0">
                <a:latin typeface="Arial"/>
                <a:cs typeface="Arial"/>
              </a:rPr>
              <a:t>2)</a:t>
            </a:r>
            <a:endParaRPr sz="1800">
              <a:latin typeface="Arial"/>
              <a:cs typeface="Arial"/>
            </a:endParaRPr>
          </a:p>
        </p:txBody>
      </p:sp>
      <p:sp>
        <p:nvSpPr>
          <p:cNvPr id="9" name="object 9"/>
          <p:cNvSpPr txBox="1"/>
          <p:nvPr/>
        </p:nvSpPr>
        <p:spPr>
          <a:xfrm>
            <a:off x="3332479" y="4471873"/>
            <a:ext cx="1665605"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spc="-60" dirty="0">
                <a:latin typeface="Arial"/>
                <a:cs typeface="Arial"/>
              </a:rPr>
              <a:t> </a:t>
            </a:r>
            <a:r>
              <a:rPr sz="1800" spc="-5" dirty="0">
                <a:latin typeface="宋体"/>
                <a:cs typeface="宋体"/>
              </a:rPr>
              <a:t>定义符号函数</a:t>
            </a:r>
            <a:endParaRPr sz="1800">
              <a:latin typeface="宋体"/>
              <a:cs typeface="宋体"/>
            </a:endParaRPr>
          </a:p>
          <a:p>
            <a:pPr marL="12700">
              <a:lnSpc>
                <a:spcPct val="100000"/>
              </a:lnSpc>
              <a:spcBef>
                <a:spcPts val="5"/>
              </a:spcBef>
            </a:pPr>
            <a:r>
              <a:rPr sz="1800" spc="-5" dirty="0">
                <a:latin typeface="Arial"/>
                <a:cs typeface="Arial"/>
              </a:rPr>
              <a:t>%</a:t>
            </a:r>
            <a:r>
              <a:rPr sz="1800" dirty="0">
                <a:latin typeface="Arial"/>
                <a:cs typeface="Arial"/>
              </a:rPr>
              <a:t> </a:t>
            </a:r>
            <a:r>
              <a:rPr sz="1800" dirty="0">
                <a:latin typeface="宋体"/>
                <a:cs typeface="宋体"/>
              </a:rPr>
              <a:t>实例化</a:t>
            </a:r>
            <a:endParaRPr sz="1800">
              <a:latin typeface="宋体"/>
              <a:cs typeface="宋体"/>
            </a:endParaRPr>
          </a:p>
          <a:p>
            <a:pPr marL="12700">
              <a:lnSpc>
                <a:spcPct val="100000"/>
              </a:lnSpc>
            </a:pPr>
            <a:r>
              <a:rPr sz="1800" spc="-5" dirty="0">
                <a:latin typeface="Arial"/>
                <a:cs typeface="Arial"/>
              </a:rPr>
              <a:t>% </a:t>
            </a:r>
            <a:r>
              <a:rPr sz="1800" dirty="0">
                <a:latin typeface="宋体"/>
                <a:cs typeface="宋体"/>
              </a:rPr>
              <a:t>输出结果</a:t>
            </a:r>
            <a:r>
              <a:rPr sz="1800" spc="-5" dirty="0">
                <a:latin typeface="Arial"/>
                <a:cs typeface="Arial"/>
              </a:rPr>
              <a:t>5</a:t>
            </a:r>
            <a:endParaRPr sz="1800">
              <a:latin typeface="Arial"/>
              <a:cs typeface="Arial"/>
            </a:endParaRPr>
          </a:p>
        </p:txBody>
      </p:sp>
      <p:sp>
        <p:nvSpPr>
          <p:cNvPr id="10" name="object 10"/>
          <p:cNvSpPr txBox="1"/>
          <p:nvPr/>
        </p:nvSpPr>
        <p:spPr>
          <a:xfrm>
            <a:off x="588670" y="5295087"/>
            <a:ext cx="3683000" cy="572135"/>
          </a:xfrm>
          <a:prstGeom prst="rect">
            <a:avLst/>
          </a:prstGeom>
        </p:spPr>
        <p:txBody>
          <a:bodyPr vert="horz" wrap="square" lIns="0" tIns="12700" rIns="0" bIns="0" rtlCol="0">
            <a:spAutoFit/>
          </a:bodyPr>
          <a:lstStyle/>
          <a:p>
            <a:pPr marL="12700">
              <a:lnSpc>
                <a:spcPts val="2150"/>
              </a:lnSpc>
              <a:spcBef>
                <a:spcPts val="100"/>
              </a:spcBef>
            </a:pPr>
            <a:r>
              <a:rPr sz="1800" spc="-5" dirty="0">
                <a:latin typeface="宋体"/>
                <a:cs typeface="宋体"/>
              </a:rPr>
              <a:t>以上这组语句等价于以下这组语句：</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p:txBody>
      </p:sp>
      <p:sp>
        <p:nvSpPr>
          <p:cNvPr id="11" name="object 11"/>
          <p:cNvSpPr txBox="1"/>
          <p:nvPr/>
        </p:nvSpPr>
        <p:spPr>
          <a:xfrm>
            <a:off x="588670" y="5844336"/>
            <a:ext cx="1953260"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syms </a:t>
            </a:r>
            <a:r>
              <a:rPr sz="1800" spc="-20" dirty="0">
                <a:latin typeface="Arial"/>
                <a:cs typeface="Arial"/>
              </a:rPr>
              <a:t>x,</a:t>
            </a:r>
            <a:r>
              <a:rPr sz="1800" spc="-25" dirty="0">
                <a:latin typeface="Arial"/>
                <a:cs typeface="Arial"/>
              </a:rPr>
              <a:t> </a:t>
            </a:r>
            <a:r>
              <a:rPr sz="1800" dirty="0">
                <a:latin typeface="Arial"/>
                <a:cs typeface="Arial"/>
              </a:rPr>
              <a:t>y</a:t>
            </a:r>
            <a:endParaRPr sz="1800">
              <a:latin typeface="Arial"/>
              <a:cs typeface="Arial"/>
            </a:endParaRPr>
          </a:p>
          <a:p>
            <a:pPr marL="12700">
              <a:lnSpc>
                <a:spcPct val="100000"/>
              </a:lnSpc>
            </a:pPr>
            <a:r>
              <a:rPr sz="1800" dirty="0">
                <a:latin typeface="Arial"/>
                <a:cs typeface="Arial"/>
              </a:rPr>
              <a:t>&gt;&gt; </a:t>
            </a:r>
            <a:r>
              <a:rPr sz="1800" spc="-10" dirty="0">
                <a:latin typeface="Arial"/>
                <a:cs typeface="Arial"/>
              </a:rPr>
              <a:t>f(x, y) </a:t>
            </a:r>
            <a:r>
              <a:rPr sz="1800" dirty="0">
                <a:latin typeface="Arial"/>
                <a:cs typeface="Arial"/>
              </a:rPr>
              <a:t>= x +</a:t>
            </a:r>
            <a:r>
              <a:rPr sz="1800" spc="-60" dirty="0">
                <a:latin typeface="Arial"/>
                <a:cs typeface="Arial"/>
              </a:rPr>
              <a:t> </a:t>
            </a:r>
            <a:r>
              <a:rPr sz="1800" spc="-5" dirty="0">
                <a:latin typeface="Arial"/>
                <a:cs typeface="Arial"/>
              </a:rPr>
              <a:t>2*y;</a:t>
            </a:r>
            <a:endParaRPr sz="1800">
              <a:latin typeface="Arial"/>
              <a:cs typeface="Arial"/>
            </a:endParaRPr>
          </a:p>
          <a:p>
            <a:pPr marL="12700">
              <a:lnSpc>
                <a:spcPct val="100000"/>
              </a:lnSpc>
            </a:pPr>
            <a:r>
              <a:rPr sz="1800" dirty="0">
                <a:latin typeface="Arial"/>
                <a:cs typeface="Arial"/>
              </a:rPr>
              <a:t>&gt;&gt; f(1,</a:t>
            </a:r>
            <a:r>
              <a:rPr sz="1800" spc="-20" dirty="0">
                <a:latin typeface="Arial"/>
                <a:cs typeface="Arial"/>
              </a:rPr>
              <a:t> </a:t>
            </a:r>
            <a:r>
              <a:rPr sz="1800" dirty="0">
                <a:latin typeface="Arial"/>
                <a:cs typeface="Arial"/>
              </a:rPr>
              <a:t>2)</a:t>
            </a:r>
            <a:endParaRPr sz="1800">
              <a:latin typeface="Arial"/>
              <a:cs typeface="Arial"/>
            </a:endParaRPr>
          </a:p>
        </p:txBody>
      </p:sp>
      <p:sp>
        <p:nvSpPr>
          <p:cNvPr id="12" name="object 12"/>
          <p:cNvSpPr txBox="1"/>
          <p:nvPr/>
        </p:nvSpPr>
        <p:spPr>
          <a:xfrm>
            <a:off x="3332479" y="5844336"/>
            <a:ext cx="1665605"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70" dirty="0">
                <a:latin typeface="Arial"/>
                <a:cs typeface="Arial"/>
              </a:rPr>
              <a:t> </a:t>
            </a:r>
            <a:r>
              <a:rPr sz="1800" dirty="0">
                <a:latin typeface="宋体"/>
                <a:cs typeface="宋体"/>
              </a:rPr>
              <a:t>定义符号变量</a:t>
            </a:r>
            <a:endParaRPr sz="1800">
              <a:latin typeface="宋体"/>
              <a:cs typeface="宋体"/>
            </a:endParaRPr>
          </a:p>
          <a:p>
            <a:pPr marL="12700">
              <a:lnSpc>
                <a:spcPct val="100000"/>
              </a:lnSpc>
            </a:pPr>
            <a:r>
              <a:rPr sz="1800" spc="-5" dirty="0">
                <a:latin typeface="Arial"/>
                <a:cs typeface="Arial"/>
              </a:rPr>
              <a:t>%</a:t>
            </a:r>
            <a:r>
              <a:rPr sz="1800" dirty="0">
                <a:latin typeface="Arial"/>
                <a:cs typeface="Arial"/>
              </a:rPr>
              <a:t> </a:t>
            </a:r>
            <a:r>
              <a:rPr sz="1800" dirty="0">
                <a:latin typeface="宋体"/>
                <a:cs typeface="宋体"/>
              </a:rPr>
              <a:t>实例化</a:t>
            </a:r>
            <a:endParaRPr sz="1800">
              <a:latin typeface="宋体"/>
              <a:cs typeface="宋体"/>
            </a:endParaRPr>
          </a:p>
          <a:p>
            <a:pPr marL="12700">
              <a:lnSpc>
                <a:spcPct val="100000"/>
              </a:lnSpc>
            </a:pPr>
            <a:r>
              <a:rPr sz="1800" spc="-5" dirty="0">
                <a:latin typeface="Arial"/>
                <a:cs typeface="Arial"/>
              </a:rPr>
              <a:t>% </a:t>
            </a:r>
            <a:r>
              <a:rPr sz="1800" dirty="0">
                <a:latin typeface="宋体"/>
                <a:cs typeface="宋体"/>
              </a:rPr>
              <a:t>输出结果</a:t>
            </a:r>
            <a:r>
              <a:rPr sz="1800" spc="-5" dirty="0">
                <a:latin typeface="Arial"/>
                <a:cs typeface="Arial"/>
              </a:rPr>
              <a:t>5</a:t>
            </a:r>
            <a:endParaRPr sz="18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1776" y="353695"/>
            <a:ext cx="4603115" cy="574040"/>
          </a:xfrm>
          <a:prstGeom prst="rect">
            <a:avLst/>
          </a:prstGeom>
        </p:spPr>
        <p:txBody>
          <a:bodyPr vert="horz" wrap="square" lIns="0" tIns="12700" rIns="0" bIns="0" rtlCol="0">
            <a:spAutoFit/>
          </a:bodyPr>
          <a:lstStyle/>
          <a:p>
            <a:pPr marL="12700">
              <a:lnSpc>
                <a:spcPct val="100000"/>
              </a:lnSpc>
              <a:spcBef>
                <a:spcPts val="100"/>
              </a:spcBef>
            </a:pPr>
            <a:r>
              <a:rPr dirty="0"/>
              <a:t>MA</a:t>
            </a:r>
            <a:r>
              <a:rPr spc="25" dirty="0"/>
              <a:t>T</a:t>
            </a:r>
            <a:r>
              <a:rPr spc="-5" dirty="0"/>
              <a:t>L</a:t>
            </a:r>
            <a:r>
              <a:rPr spc="-20" dirty="0"/>
              <a:t>A</a:t>
            </a:r>
            <a:r>
              <a:rPr dirty="0"/>
              <a:t>B</a:t>
            </a:r>
            <a:r>
              <a:rPr dirty="0">
                <a:latin typeface="华文新魏"/>
                <a:cs typeface="华文新魏"/>
              </a:rPr>
              <a:t>的历史与发展</a:t>
            </a:r>
          </a:p>
        </p:txBody>
      </p:sp>
      <p:sp>
        <p:nvSpPr>
          <p:cNvPr id="3" name="object 3"/>
          <p:cNvSpPr txBox="1"/>
          <p:nvPr/>
        </p:nvSpPr>
        <p:spPr>
          <a:xfrm>
            <a:off x="1337817" y="6360972"/>
            <a:ext cx="2279015" cy="453390"/>
          </a:xfrm>
          <a:prstGeom prst="rect">
            <a:avLst/>
          </a:prstGeom>
        </p:spPr>
        <p:txBody>
          <a:bodyPr vert="horz" wrap="square" lIns="0" tIns="13335" rIns="0" bIns="0" rtlCol="0">
            <a:spAutoFit/>
          </a:bodyPr>
          <a:lstStyle/>
          <a:p>
            <a:pPr marL="12700">
              <a:lnSpc>
                <a:spcPct val="100000"/>
              </a:lnSpc>
              <a:spcBef>
                <a:spcPts val="105"/>
              </a:spcBef>
            </a:pPr>
            <a:r>
              <a:rPr sz="2800" b="1" spc="-40" dirty="0">
                <a:solidFill>
                  <a:srgbClr val="333399"/>
                </a:solidFill>
                <a:latin typeface="Times New Roman"/>
                <a:cs typeface="Times New Roman"/>
              </a:rPr>
              <a:t>MATLAB</a:t>
            </a:r>
            <a:r>
              <a:rPr sz="2800" b="1" spc="15" dirty="0">
                <a:solidFill>
                  <a:srgbClr val="333399"/>
                </a:solidFill>
                <a:latin typeface="宋体"/>
                <a:cs typeface="宋体"/>
              </a:rPr>
              <a:t>版本</a:t>
            </a:r>
            <a:endParaRPr sz="2800">
              <a:latin typeface="宋体"/>
              <a:cs typeface="宋体"/>
            </a:endParaRPr>
          </a:p>
        </p:txBody>
      </p:sp>
      <p:graphicFrame>
        <p:nvGraphicFramePr>
          <p:cNvPr id="4" name="object 4"/>
          <p:cNvGraphicFramePr>
            <a:graphicFrameLocks noGrp="1"/>
          </p:cNvGraphicFramePr>
          <p:nvPr/>
        </p:nvGraphicFramePr>
        <p:xfrm>
          <a:off x="5907151" y="974725"/>
          <a:ext cx="2341245" cy="5119695"/>
        </p:xfrm>
        <a:graphic>
          <a:graphicData uri="http://schemas.openxmlformats.org/drawingml/2006/table">
            <a:tbl>
              <a:tblPr firstRow="1" bandRow="1">
                <a:tableStyleId>{2D5ABB26-0587-4C30-8999-92F81FD0307C}</a:tableStyleId>
              </a:tblPr>
              <a:tblGrid>
                <a:gridCol w="2341245">
                  <a:extLst>
                    <a:ext uri="{9D8B030D-6E8A-4147-A177-3AD203B41FA5}">
                      <a16:colId xmlns:a16="http://schemas.microsoft.com/office/drawing/2014/main" val="20000"/>
                    </a:ext>
                  </a:extLst>
                </a:gridCol>
              </a:tblGrid>
              <a:tr h="320039">
                <a:tc>
                  <a:txBody>
                    <a:bodyPr/>
                    <a:lstStyle/>
                    <a:p>
                      <a:pPr marL="1905" algn="ctr">
                        <a:lnSpc>
                          <a:spcPct val="100000"/>
                        </a:lnSpc>
                        <a:spcBef>
                          <a:spcPts val="495"/>
                        </a:spcBef>
                      </a:pPr>
                      <a:r>
                        <a:rPr sz="1200" b="1" spc="-25" dirty="0">
                          <a:latin typeface="Arial"/>
                          <a:cs typeface="Arial"/>
                        </a:rPr>
                        <a:t>MATLAB</a:t>
                      </a:r>
                      <a:endParaRPr sz="1200">
                        <a:latin typeface="Arial"/>
                        <a:cs typeface="Arial"/>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BADFE2"/>
                    </a:solidFill>
                  </a:tcPr>
                </a:tc>
                <a:extLst>
                  <a:ext uri="{0D108BD9-81ED-4DB2-BD59-A6C34878D82A}">
                    <a16:rowId xmlns:a16="http://schemas.microsoft.com/office/drawing/2014/main" val="10000"/>
                  </a:ext>
                </a:extLst>
              </a:tr>
              <a:tr h="319913">
                <a:tc>
                  <a:txBody>
                    <a:bodyPr/>
                    <a:lstStyle/>
                    <a:p>
                      <a:pPr marL="3810" algn="ctr">
                        <a:lnSpc>
                          <a:spcPct val="100000"/>
                        </a:lnSpc>
                        <a:spcBef>
                          <a:spcPts val="495"/>
                        </a:spcBef>
                      </a:pPr>
                      <a:r>
                        <a:rPr sz="1200" b="1" spc="-10" dirty="0">
                          <a:latin typeface="Arial"/>
                          <a:cs typeface="Arial"/>
                        </a:rPr>
                        <a:t>Simulink</a:t>
                      </a:r>
                      <a:endParaRPr sz="1200">
                        <a:latin typeface="Arial"/>
                        <a:cs typeface="Arial"/>
                      </a:endParaRPr>
                    </a:p>
                  </a:txBody>
                  <a:tcPr marL="0" marR="0" marT="6286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01"/>
                  </a:ext>
                </a:extLst>
              </a:tr>
              <a:tr h="320039">
                <a:tc>
                  <a:txBody>
                    <a:bodyPr/>
                    <a:lstStyle/>
                    <a:p>
                      <a:pPr algn="ctr">
                        <a:lnSpc>
                          <a:spcPct val="100000"/>
                        </a:lnSpc>
                        <a:spcBef>
                          <a:spcPts val="495"/>
                        </a:spcBef>
                      </a:pPr>
                      <a:r>
                        <a:rPr sz="1200" b="1" dirty="0">
                          <a:latin typeface="Arial"/>
                          <a:cs typeface="Arial"/>
                        </a:rPr>
                        <a:t>Stateflow</a:t>
                      </a:r>
                      <a:endParaRPr sz="1200">
                        <a:latin typeface="Arial"/>
                        <a:cs typeface="Arial"/>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02"/>
                  </a:ext>
                </a:extLst>
              </a:tr>
              <a:tr h="319913">
                <a:tc>
                  <a:txBody>
                    <a:bodyPr/>
                    <a:lstStyle/>
                    <a:p>
                      <a:pPr marL="1905" algn="ctr">
                        <a:lnSpc>
                          <a:spcPct val="100000"/>
                        </a:lnSpc>
                        <a:spcBef>
                          <a:spcPts val="495"/>
                        </a:spcBef>
                      </a:pPr>
                      <a:r>
                        <a:rPr sz="1200" b="1" dirty="0">
                          <a:latin typeface="Arial"/>
                          <a:cs typeface="Arial"/>
                        </a:rPr>
                        <a:t>Statistics</a:t>
                      </a:r>
                      <a:r>
                        <a:rPr sz="1200" b="1" spc="-45" dirty="0">
                          <a:latin typeface="Arial"/>
                          <a:cs typeface="Arial"/>
                        </a:rPr>
                        <a:t> </a:t>
                      </a:r>
                      <a:r>
                        <a:rPr sz="1200" b="1" spc="-5" dirty="0">
                          <a:latin typeface="Arial"/>
                          <a:cs typeface="Arial"/>
                        </a:rPr>
                        <a:t>Toolbox</a:t>
                      </a:r>
                      <a:endParaRPr sz="1200">
                        <a:latin typeface="Arial"/>
                        <a:cs typeface="Arial"/>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03"/>
                  </a:ext>
                </a:extLst>
              </a:tr>
              <a:tr h="320040">
                <a:tc>
                  <a:txBody>
                    <a:bodyPr/>
                    <a:lstStyle/>
                    <a:p>
                      <a:pPr marL="1905" algn="ctr">
                        <a:lnSpc>
                          <a:spcPct val="100000"/>
                        </a:lnSpc>
                        <a:spcBef>
                          <a:spcPts val="495"/>
                        </a:spcBef>
                      </a:pPr>
                      <a:r>
                        <a:rPr sz="1200" b="1" spc="-15" dirty="0">
                          <a:latin typeface="Arial"/>
                          <a:cs typeface="Arial"/>
                        </a:rPr>
                        <a:t>Curve </a:t>
                      </a:r>
                      <a:r>
                        <a:rPr sz="1200" b="1" dirty="0">
                          <a:latin typeface="Arial"/>
                          <a:cs typeface="Arial"/>
                        </a:rPr>
                        <a:t>Fitting</a:t>
                      </a:r>
                      <a:r>
                        <a:rPr sz="1200" b="1" spc="30" dirty="0">
                          <a:latin typeface="Arial"/>
                          <a:cs typeface="Arial"/>
                        </a:rPr>
                        <a:t> </a:t>
                      </a:r>
                      <a:r>
                        <a:rPr sz="1200" b="1" spc="-5" dirty="0">
                          <a:latin typeface="Arial"/>
                          <a:cs typeface="Arial"/>
                        </a:rPr>
                        <a:t>Toolbox</a:t>
                      </a:r>
                      <a:endParaRPr sz="1200">
                        <a:latin typeface="Arial"/>
                        <a:cs typeface="Arial"/>
                      </a:endParaRPr>
                    </a:p>
                  </a:txBody>
                  <a:tcPr marL="0" marR="0" marT="6286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04"/>
                  </a:ext>
                </a:extLst>
              </a:tr>
              <a:tr h="319913">
                <a:tc>
                  <a:txBody>
                    <a:bodyPr/>
                    <a:lstStyle/>
                    <a:p>
                      <a:pPr marL="1905" algn="ctr">
                        <a:lnSpc>
                          <a:spcPct val="100000"/>
                        </a:lnSpc>
                        <a:spcBef>
                          <a:spcPts val="500"/>
                        </a:spcBef>
                      </a:pPr>
                      <a:r>
                        <a:rPr sz="1200" b="1" spc="-5" dirty="0">
                          <a:latin typeface="Arial"/>
                          <a:cs typeface="Arial"/>
                        </a:rPr>
                        <a:t>Symbolic Math</a:t>
                      </a:r>
                      <a:r>
                        <a:rPr sz="1200" b="1" dirty="0">
                          <a:latin typeface="Arial"/>
                          <a:cs typeface="Arial"/>
                        </a:rPr>
                        <a:t> </a:t>
                      </a:r>
                      <a:r>
                        <a:rPr sz="1200" b="1" spc="-10" dirty="0">
                          <a:latin typeface="Arial"/>
                          <a:cs typeface="Arial"/>
                        </a:rPr>
                        <a:t>Toolbox</a:t>
                      </a:r>
                      <a:endParaRPr sz="1200">
                        <a:latin typeface="Arial"/>
                        <a:cs typeface="Arial"/>
                      </a:endParaRPr>
                    </a:p>
                  </a:txBody>
                  <a:tcPr marL="0" marR="0" marT="635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05"/>
                  </a:ext>
                </a:extLst>
              </a:tr>
              <a:tr h="320039">
                <a:tc>
                  <a:txBody>
                    <a:bodyPr/>
                    <a:lstStyle/>
                    <a:p>
                      <a:pPr marL="1905" algn="ctr">
                        <a:lnSpc>
                          <a:spcPct val="100000"/>
                        </a:lnSpc>
                        <a:spcBef>
                          <a:spcPts val="500"/>
                        </a:spcBef>
                      </a:pPr>
                      <a:r>
                        <a:rPr sz="1200" b="1" spc="-5" dirty="0">
                          <a:latin typeface="Arial"/>
                          <a:cs typeface="Arial"/>
                        </a:rPr>
                        <a:t>Control System</a:t>
                      </a:r>
                      <a:r>
                        <a:rPr sz="1200" b="1" spc="-30" dirty="0">
                          <a:latin typeface="Arial"/>
                          <a:cs typeface="Arial"/>
                        </a:rPr>
                        <a:t> </a:t>
                      </a:r>
                      <a:r>
                        <a:rPr sz="1200" b="1" spc="-5" dirty="0">
                          <a:latin typeface="Arial"/>
                          <a:cs typeface="Arial"/>
                        </a:rPr>
                        <a:t>Toolbox</a:t>
                      </a:r>
                      <a:endParaRPr sz="1200">
                        <a:latin typeface="Arial"/>
                        <a:cs typeface="Arial"/>
                      </a:endParaRPr>
                    </a:p>
                  </a:txBody>
                  <a:tcPr marL="0" marR="0" marT="635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06"/>
                  </a:ext>
                </a:extLst>
              </a:tr>
              <a:tr h="319913">
                <a:tc>
                  <a:txBody>
                    <a:bodyPr/>
                    <a:lstStyle/>
                    <a:p>
                      <a:pPr algn="ctr">
                        <a:lnSpc>
                          <a:spcPct val="100000"/>
                        </a:lnSpc>
                        <a:spcBef>
                          <a:spcPts val="500"/>
                        </a:spcBef>
                      </a:pPr>
                      <a:r>
                        <a:rPr sz="1200" b="1" dirty="0">
                          <a:latin typeface="Arial"/>
                          <a:cs typeface="Arial"/>
                        </a:rPr>
                        <a:t>Optimization</a:t>
                      </a:r>
                      <a:r>
                        <a:rPr sz="1200" b="1" spc="-25" dirty="0">
                          <a:latin typeface="Arial"/>
                          <a:cs typeface="Arial"/>
                        </a:rPr>
                        <a:t> </a:t>
                      </a:r>
                      <a:r>
                        <a:rPr sz="1200" b="1" spc="-5" dirty="0">
                          <a:latin typeface="Arial"/>
                          <a:cs typeface="Arial"/>
                        </a:rPr>
                        <a:t>Toolbox</a:t>
                      </a:r>
                      <a:endParaRPr sz="1200">
                        <a:latin typeface="Arial"/>
                        <a:cs typeface="Arial"/>
                      </a:endParaRPr>
                    </a:p>
                  </a:txBody>
                  <a:tcPr marL="0" marR="0" marT="635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07"/>
                  </a:ext>
                </a:extLst>
              </a:tr>
              <a:tr h="320039">
                <a:tc>
                  <a:txBody>
                    <a:bodyPr/>
                    <a:lstStyle/>
                    <a:p>
                      <a:pPr algn="ctr">
                        <a:lnSpc>
                          <a:spcPct val="100000"/>
                        </a:lnSpc>
                        <a:spcBef>
                          <a:spcPts val="505"/>
                        </a:spcBef>
                      </a:pPr>
                      <a:r>
                        <a:rPr sz="1200" b="1" spc="-5" dirty="0">
                          <a:latin typeface="Arial"/>
                          <a:cs typeface="Arial"/>
                        </a:rPr>
                        <a:t>Signal Processing</a:t>
                      </a:r>
                      <a:r>
                        <a:rPr sz="1200" b="1" dirty="0">
                          <a:latin typeface="Arial"/>
                          <a:cs typeface="Arial"/>
                        </a:rPr>
                        <a:t> </a:t>
                      </a:r>
                      <a:r>
                        <a:rPr sz="1200" b="1" spc="-5" dirty="0">
                          <a:latin typeface="Arial"/>
                          <a:cs typeface="Arial"/>
                        </a:rPr>
                        <a:t>Toolbox</a:t>
                      </a:r>
                      <a:endParaRPr sz="1200">
                        <a:latin typeface="Arial"/>
                        <a:cs typeface="Arial"/>
                      </a:endParaRPr>
                    </a:p>
                  </a:txBody>
                  <a:tcPr marL="0" marR="0" marT="641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08"/>
                  </a:ext>
                </a:extLst>
              </a:tr>
              <a:tr h="319913">
                <a:tc>
                  <a:txBody>
                    <a:bodyPr/>
                    <a:lstStyle/>
                    <a:p>
                      <a:pPr marL="2540" algn="ctr">
                        <a:lnSpc>
                          <a:spcPct val="100000"/>
                        </a:lnSpc>
                        <a:spcBef>
                          <a:spcPts val="505"/>
                        </a:spcBef>
                      </a:pPr>
                      <a:r>
                        <a:rPr sz="1200" b="1" spc="-10" dirty="0">
                          <a:latin typeface="Arial"/>
                          <a:cs typeface="Arial"/>
                        </a:rPr>
                        <a:t>DSP </a:t>
                      </a:r>
                      <a:r>
                        <a:rPr sz="1200" b="1" spc="-5" dirty="0">
                          <a:latin typeface="Arial"/>
                          <a:cs typeface="Arial"/>
                        </a:rPr>
                        <a:t>System</a:t>
                      </a:r>
                      <a:r>
                        <a:rPr sz="1200" b="1" spc="-25" dirty="0">
                          <a:latin typeface="Arial"/>
                          <a:cs typeface="Arial"/>
                        </a:rPr>
                        <a:t> </a:t>
                      </a:r>
                      <a:r>
                        <a:rPr sz="1200" b="1" spc="-5" dirty="0">
                          <a:latin typeface="Arial"/>
                          <a:cs typeface="Arial"/>
                        </a:rPr>
                        <a:t>Toolbox</a:t>
                      </a:r>
                      <a:endParaRPr sz="1200">
                        <a:latin typeface="Arial"/>
                        <a:cs typeface="Arial"/>
                      </a:endParaRPr>
                    </a:p>
                  </a:txBody>
                  <a:tcPr marL="0" marR="0" marT="641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09"/>
                  </a:ext>
                </a:extLst>
              </a:tr>
              <a:tr h="320040">
                <a:tc>
                  <a:txBody>
                    <a:bodyPr/>
                    <a:lstStyle/>
                    <a:p>
                      <a:pPr algn="ctr">
                        <a:lnSpc>
                          <a:spcPct val="100000"/>
                        </a:lnSpc>
                        <a:spcBef>
                          <a:spcPts val="505"/>
                        </a:spcBef>
                      </a:pPr>
                      <a:r>
                        <a:rPr sz="1200" b="1" spc="-10" dirty="0">
                          <a:latin typeface="Arial"/>
                          <a:cs typeface="Arial"/>
                        </a:rPr>
                        <a:t>Image </a:t>
                      </a:r>
                      <a:r>
                        <a:rPr sz="1200" b="1" spc="-5" dirty="0">
                          <a:latin typeface="Arial"/>
                          <a:cs typeface="Arial"/>
                        </a:rPr>
                        <a:t>Processing</a:t>
                      </a:r>
                      <a:r>
                        <a:rPr sz="1200" b="1" spc="-10" dirty="0">
                          <a:latin typeface="Arial"/>
                          <a:cs typeface="Arial"/>
                        </a:rPr>
                        <a:t> </a:t>
                      </a:r>
                      <a:r>
                        <a:rPr sz="1200" b="1" spc="-5" dirty="0">
                          <a:latin typeface="Arial"/>
                          <a:cs typeface="Arial"/>
                        </a:rPr>
                        <a:t>Toolbox</a:t>
                      </a:r>
                      <a:endParaRPr sz="1200">
                        <a:latin typeface="Arial"/>
                        <a:cs typeface="Arial"/>
                      </a:endParaRPr>
                    </a:p>
                  </a:txBody>
                  <a:tcPr marL="0" marR="0" marT="641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10"/>
                  </a:ext>
                </a:extLst>
              </a:tr>
              <a:tr h="319913">
                <a:tc>
                  <a:txBody>
                    <a:bodyPr/>
                    <a:lstStyle/>
                    <a:p>
                      <a:pPr marL="1270" algn="ctr">
                        <a:lnSpc>
                          <a:spcPct val="100000"/>
                        </a:lnSpc>
                        <a:spcBef>
                          <a:spcPts val="505"/>
                        </a:spcBef>
                      </a:pPr>
                      <a:r>
                        <a:rPr sz="1200" b="1" dirty="0">
                          <a:latin typeface="Arial"/>
                          <a:cs typeface="Arial"/>
                        </a:rPr>
                        <a:t>Data </a:t>
                      </a:r>
                      <a:r>
                        <a:rPr sz="1200" b="1" spc="-5" dirty="0">
                          <a:latin typeface="Arial"/>
                          <a:cs typeface="Arial"/>
                        </a:rPr>
                        <a:t>Acquisition</a:t>
                      </a:r>
                      <a:r>
                        <a:rPr sz="1200" b="1" spc="-70" dirty="0">
                          <a:latin typeface="Arial"/>
                          <a:cs typeface="Arial"/>
                        </a:rPr>
                        <a:t> </a:t>
                      </a:r>
                      <a:r>
                        <a:rPr sz="1200" b="1" spc="-10" dirty="0">
                          <a:latin typeface="Arial"/>
                          <a:cs typeface="Arial"/>
                        </a:rPr>
                        <a:t>Toolbox</a:t>
                      </a:r>
                      <a:endParaRPr sz="1200">
                        <a:latin typeface="Arial"/>
                        <a:cs typeface="Arial"/>
                      </a:endParaRPr>
                    </a:p>
                  </a:txBody>
                  <a:tcPr marL="0" marR="0" marT="641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11"/>
                  </a:ext>
                </a:extLst>
              </a:tr>
              <a:tr h="320039">
                <a:tc>
                  <a:txBody>
                    <a:bodyPr/>
                    <a:lstStyle/>
                    <a:p>
                      <a:pPr marL="1905" algn="ctr">
                        <a:lnSpc>
                          <a:spcPct val="100000"/>
                        </a:lnSpc>
                        <a:spcBef>
                          <a:spcPts val="505"/>
                        </a:spcBef>
                      </a:pPr>
                      <a:r>
                        <a:rPr sz="1200" b="1" spc="-10" dirty="0">
                          <a:latin typeface="Arial"/>
                          <a:cs typeface="Arial"/>
                        </a:rPr>
                        <a:t>Instrument </a:t>
                      </a:r>
                      <a:r>
                        <a:rPr sz="1200" b="1" spc="-5" dirty="0">
                          <a:latin typeface="Arial"/>
                          <a:cs typeface="Arial"/>
                        </a:rPr>
                        <a:t>Control</a:t>
                      </a:r>
                      <a:r>
                        <a:rPr sz="1200" b="1" spc="65" dirty="0">
                          <a:latin typeface="Arial"/>
                          <a:cs typeface="Arial"/>
                        </a:rPr>
                        <a:t> </a:t>
                      </a:r>
                      <a:r>
                        <a:rPr sz="1200" b="1" spc="-5" dirty="0">
                          <a:latin typeface="Arial"/>
                          <a:cs typeface="Arial"/>
                        </a:rPr>
                        <a:t>Toolbox</a:t>
                      </a:r>
                      <a:endParaRPr sz="1200">
                        <a:latin typeface="Arial"/>
                        <a:cs typeface="Arial"/>
                      </a:endParaRPr>
                    </a:p>
                  </a:txBody>
                  <a:tcPr marL="0" marR="0" marT="641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12"/>
                  </a:ext>
                </a:extLst>
              </a:tr>
              <a:tr h="319913">
                <a:tc>
                  <a:txBody>
                    <a:bodyPr/>
                    <a:lstStyle/>
                    <a:p>
                      <a:pPr algn="ctr">
                        <a:lnSpc>
                          <a:spcPct val="100000"/>
                        </a:lnSpc>
                        <a:spcBef>
                          <a:spcPts val="509"/>
                        </a:spcBef>
                      </a:pPr>
                      <a:r>
                        <a:rPr sz="1200" b="1" spc="-5" dirty="0">
                          <a:latin typeface="Arial"/>
                          <a:cs typeface="Arial"/>
                        </a:rPr>
                        <a:t>Bioinformatics</a:t>
                      </a:r>
                      <a:r>
                        <a:rPr sz="1200" b="1" spc="-25" dirty="0">
                          <a:latin typeface="Arial"/>
                          <a:cs typeface="Arial"/>
                        </a:rPr>
                        <a:t> </a:t>
                      </a:r>
                      <a:r>
                        <a:rPr sz="1200" b="1" spc="-10" dirty="0">
                          <a:latin typeface="Arial"/>
                          <a:cs typeface="Arial"/>
                        </a:rPr>
                        <a:t>Toolbox</a:t>
                      </a:r>
                      <a:endParaRPr sz="1200">
                        <a:latin typeface="Arial"/>
                        <a:cs typeface="Arial"/>
                      </a:endParaRPr>
                    </a:p>
                  </a:txBody>
                  <a:tcPr marL="0" marR="0" marT="647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13"/>
                  </a:ext>
                </a:extLst>
              </a:tr>
              <a:tr h="320040">
                <a:tc>
                  <a:txBody>
                    <a:bodyPr/>
                    <a:lstStyle/>
                    <a:p>
                      <a:pPr algn="ctr">
                        <a:lnSpc>
                          <a:spcPct val="100000"/>
                        </a:lnSpc>
                        <a:spcBef>
                          <a:spcPts val="509"/>
                        </a:spcBef>
                      </a:pPr>
                      <a:r>
                        <a:rPr sz="1200" b="1" spc="-10" dirty="0">
                          <a:latin typeface="Arial"/>
                          <a:cs typeface="Arial"/>
                        </a:rPr>
                        <a:t>SimMechanics</a:t>
                      </a:r>
                      <a:endParaRPr sz="1200">
                        <a:latin typeface="Arial"/>
                        <a:cs typeface="Arial"/>
                      </a:endParaRPr>
                    </a:p>
                  </a:txBody>
                  <a:tcPr marL="0" marR="0" marT="647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14"/>
                  </a:ext>
                </a:extLst>
              </a:tr>
              <a:tr h="319989">
                <a:tc>
                  <a:txBody>
                    <a:bodyPr/>
                    <a:lstStyle/>
                    <a:p>
                      <a:pPr algn="ctr">
                        <a:lnSpc>
                          <a:spcPct val="100000"/>
                        </a:lnSpc>
                        <a:spcBef>
                          <a:spcPts val="509"/>
                        </a:spcBef>
                      </a:pPr>
                      <a:r>
                        <a:rPr sz="1200" b="1" spc="-5" dirty="0">
                          <a:latin typeface="Arial"/>
                          <a:cs typeface="Arial"/>
                        </a:rPr>
                        <a:t>Simscape</a:t>
                      </a:r>
                      <a:endParaRPr sz="1200">
                        <a:latin typeface="Arial"/>
                        <a:cs typeface="Arial"/>
                      </a:endParaRPr>
                    </a:p>
                  </a:txBody>
                  <a:tcPr marL="0" marR="0" marT="6476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BADFE2"/>
                    </a:solidFill>
                  </a:tcPr>
                </a:tc>
                <a:extLst>
                  <a:ext uri="{0D108BD9-81ED-4DB2-BD59-A6C34878D82A}">
                    <a16:rowId xmlns:a16="http://schemas.microsoft.com/office/drawing/2014/main" val="10015"/>
                  </a:ext>
                </a:extLst>
              </a:tr>
            </a:tbl>
          </a:graphicData>
        </a:graphic>
      </p:graphicFrame>
      <p:graphicFrame>
        <p:nvGraphicFramePr>
          <p:cNvPr id="5" name="object 5"/>
          <p:cNvGraphicFramePr>
            <a:graphicFrameLocks noGrp="1"/>
          </p:cNvGraphicFramePr>
          <p:nvPr/>
        </p:nvGraphicFramePr>
        <p:xfrm>
          <a:off x="679450" y="903287"/>
          <a:ext cx="3599815" cy="5530850"/>
        </p:xfrm>
        <a:graphic>
          <a:graphicData uri="http://schemas.openxmlformats.org/drawingml/2006/table">
            <a:tbl>
              <a:tblPr firstRow="1" bandRow="1">
                <a:tableStyleId>{2D5ABB26-0587-4C30-8999-92F81FD0307C}</a:tableStyleId>
              </a:tblPr>
              <a:tblGrid>
                <a:gridCol w="1440180">
                  <a:extLst>
                    <a:ext uri="{9D8B030D-6E8A-4147-A177-3AD203B41FA5}">
                      <a16:colId xmlns:a16="http://schemas.microsoft.com/office/drawing/2014/main" val="20000"/>
                    </a:ext>
                  </a:extLst>
                </a:gridCol>
                <a:gridCol w="1151890">
                  <a:extLst>
                    <a:ext uri="{9D8B030D-6E8A-4147-A177-3AD203B41FA5}">
                      <a16:colId xmlns:a16="http://schemas.microsoft.com/office/drawing/2014/main" val="20001"/>
                    </a:ext>
                  </a:extLst>
                </a:gridCol>
                <a:gridCol w="1007745">
                  <a:extLst>
                    <a:ext uri="{9D8B030D-6E8A-4147-A177-3AD203B41FA5}">
                      <a16:colId xmlns:a16="http://schemas.microsoft.com/office/drawing/2014/main" val="20002"/>
                    </a:ext>
                  </a:extLst>
                </a:gridCol>
              </a:tblGrid>
              <a:tr h="212725">
                <a:tc>
                  <a:txBody>
                    <a:bodyPr/>
                    <a:lstStyle/>
                    <a:p>
                      <a:pPr marL="22860">
                        <a:lnSpc>
                          <a:spcPct val="100000"/>
                        </a:lnSpc>
                        <a:spcBef>
                          <a:spcPts val="95"/>
                        </a:spcBef>
                      </a:pPr>
                      <a:r>
                        <a:rPr sz="1200" dirty="0">
                          <a:latin typeface="宋体"/>
                          <a:cs typeface="宋体"/>
                        </a:rPr>
                        <a:t>版本</a:t>
                      </a:r>
                      <a:endParaRPr sz="1200">
                        <a:latin typeface="宋体"/>
                        <a:cs typeface="宋体"/>
                      </a:endParaRPr>
                    </a:p>
                  </a:txBody>
                  <a:tcPr marL="0" marR="0" marT="1206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95"/>
                        </a:spcBef>
                      </a:pPr>
                      <a:r>
                        <a:rPr sz="1200" dirty="0">
                          <a:latin typeface="宋体"/>
                          <a:cs typeface="宋体"/>
                        </a:rPr>
                        <a:t>建造编号</a:t>
                      </a:r>
                      <a:endParaRPr sz="1200">
                        <a:latin typeface="宋体"/>
                        <a:cs typeface="宋体"/>
                      </a:endParaRPr>
                    </a:p>
                  </a:txBody>
                  <a:tcPr marL="0" marR="0" marT="1206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95"/>
                        </a:spcBef>
                      </a:pPr>
                      <a:r>
                        <a:rPr sz="1200" dirty="0">
                          <a:latin typeface="宋体"/>
                          <a:cs typeface="宋体"/>
                        </a:rPr>
                        <a:t>发布时间</a:t>
                      </a:r>
                      <a:endParaRPr sz="1200">
                        <a:latin typeface="宋体"/>
                        <a:cs typeface="宋体"/>
                      </a:endParaRPr>
                    </a:p>
                  </a:txBody>
                  <a:tcPr marL="0" marR="0" marT="1206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0"/>
                  </a:ext>
                </a:extLst>
              </a:tr>
              <a:tr h="212725">
                <a:tc>
                  <a:txBody>
                    <a:bodyPr/>
                    <a:lstStyle/>
                    <a:p>
                      <a:pPr marL="22860">
                        <a:lnSpc>
                          <a:spcPct val="100000"/>
                        </a:lnSpc>
                        <a:spcBef>
                          <a:spcPts val="7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1.0</a:t>
                      </a:r>
                      <a:endParaRPr sz="1200">
                        <a:latin typeface="Times New Roman"/>
                        <a:cs typeface="Times New Roman"/>
                      </a:endParaRPr>
                    </a:p>
                  </a:txBody>
                  <a:tcPr marL="0" marR="0" marT="889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a:lnSpc>
                          <a:spcPct val="100000"/>
                        </a:lnSpc>
                      </a:pPr>
                      <a:endParaRPr sz="1200">
                        <a:latin typeface="Times New Roman"/>
                        <a:cs typeface="Times New Roman"/>
                      </a:endParaRPr>
                    </a:p>
                  </a:txBody>
                  <a:tcPr marL="0" marR="0" marT="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0"/>
                        </a:spcBef>
                      </a:pPr>
                      <a:r>
                        <a:rPr sz="1200" dirty="0">
                          <a:latin typeface="Times New Roman"/>
                          <a:cs typeface="Times New Roman"/>
                        </a:rPr>
                        <a:t>1984</a:t>
                      </a:r>
                      <a:endParaRPr sz="1200">
                        <a:latin typeface="Times New Roman"/>
                        <a:cs typeface="Times New Roman"/>
                      </a:endParaRPr>
                    </a:p>
                  </a:txBody>
                  <a:tcPr marL="0" marR="0" marT="889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1"/>
                  </a:ext>
                </a:extLst>
              </a:tr>
              <a:tr h="212725">
                <a:tc>
                  <a:txBody>
                    <a:bodyPr/>
                    <a:lstStyle/>
                    <a:p>
                      <a:pPr marL="22860">
                        <a:lnSpc>
                          <a:spcPct val="100000"/>
                        </a:lnSpc>
                        <a:spcBef>
                          <a:spcPts val="7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2</a:t>
                      </a:r>
                      <a:endParaRPr sz="1200">
                        <a:latin typeface="Times New Roman"/>
                        <a:cs typeface="Times New Roman"/>
                      </a:endParaRPr>
                    </a:p>
                  </a:txBody>
                  <a:tcPr marL="0" marR="0" marT="889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a:lnSpc>
                          <a:spcPct val="100000"/>
                        </a:lnSpc>
                      </a:pPr>
                      <a:endParaRPr sz="1200">
                        <a:latin typeface="Times New Roman"/>
                        <a:cs typeface="Times New Roman"/>
                      </a:endParaRPr>
                    </a:p>
                  </a:txBody>
                  <a:tcPr marL="0" marR="0" marT="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0"/>
                        </a:spcBef>
                      </a:pPr>
                      <a:r>
                        <a:rPr sz="1200" dirty="0">
                          <a:latin typeface="Times New Roman"/>
                          <a:cs typeface="Times New Roman"/>
                        </a:rPr>
                        <a:t>1986</a:t>
                      </a:r>
                      <a:endParaRPr sz="1200">
                        <a:latin typeface="Times New Roman"/>
                        <a:cs typeface="Times New Roman"/>
                      </a:endParaRPr>
                    </a:p>
                  </a:txBody>
                  <a:tcPr marL="0" marR="0" marT="889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2"/>
                  </a:ext>
                </a:extLst>
              </a:tr>
              <a:tr h="212725">
                <a:tc>
                  <a:txBody>
                    <a:bodyPr/>
                    <a:lstStyle/>
                    <a:p>
                      <a:pPr marL="22860">
                        <a:lnSpc>
                          <a:spcPct val="100000"/>
                        </a:lnSpc>
                        <a:spcBef>
                          <a:spcPts val="7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3</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a:lnSpc>
                          <a:spcPct val="100000"/>
                        </a:lnSpc>
                      </a:pPr>
                      <a:endParaRPr sz="1200">
                        <a:latin typeface="Times New Roman"/>
                        <a:cs typeface="Times New Roman"/>
                      </a:endParaRPr>
                    </a:p>
                  </a:txBody>
                  <a:tcPr marL="0" marR="0" marT="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5"/>
                        </a:spcBef>
                      </a:pPr>
                      <a:r>
                        <a:rPr sz="1200" dirty="0">
                          <a:latin typeface="Times New Roman"/>
                          <a:cs typeface="Times New Roman"/>
                        </a:rPr>
                        <a:t>1987</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3"/>
                  </a:ext>
                </a:extLst>
              </a:tr>
              <a:tr h="212725">
                <a:tc>
                  <a:txBody>
                    <a:bodyPr/>
                    <a:lstStyle/>
                    <a:p>
                      <a:pPr marL="22860">
                        <a:lnSpc>
                          <a:spcPct val="100000"/>
                        </a:lnSpc>
                        <a:spcBef>
                          <a:spcPts val="7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3.5</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a:lnSpc>
                          <a:spcPct val="100000"/>
                        </a:lnSpc>
                      </a:pPr>
                      <a:endParaRPr sz="1200">
                        <a:latin typeface="Times New Roman"/>
                        <a:cs typeface="Times New Roman"/>
                      </a:endParaRPr>
                    </a:p>
                  </a:txBody>
                  <a:tcPr marL="0" marR="0" marT="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5"/>
                        </a:spcBef>
                      </a:pPr>
                      <a:r>
                        <a:rPr sz="1200" spc="-5" dirty="0">
                          <a:latin typeface="Times New Roman"/>
                          <a:cs typeface="Times New Roman"/>
                        </a:rPr>
                        <a:t>1990</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4"/>
                  </a:ext>
                </a:extLst>
              </a:tr>
              <a:tr h="212725">
                <a:tc>
                  <a:txBody>
                    <a:bodyPr/>
                    <a:lstStyle/>
                    <a:p>
                      <a:pPr marL="22860">
                        <a:lnSpc>
                          <a:spcPct val="100000"/>
                        </a:lnSpc>
                        <a:spcBef>
                          <a:spcPts val="7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4</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a:lnSpc>
                          <a:spcPct val="100000"/>
                        </a:lnSpc>
                      </a:pPr>
                      <a:endParaRPr sz="1200">
                        <a:latin typeface="Times New Roman"/>
                        <a:cs typeface="Times New Roman"/>
                      </a:endParaRPr>
                    </a:p>
                  </a:txBody>
                  <a:tcPr marL="0" marR="0" marT="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5"/>
                        </a:spcBef>
                      </a:pPr>
                      <a:r>
                        <a:rPr sz="1200" dirty="0">
                          <a:latin typeface="Times New Roman"/>
                          <a:cs typeface="Times New Roman"/>
                        </a:rPr>
                        <a:t>1992</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5"/>
                  </a:ext>
                </a:extLst>
              </a:tr>
              <a:tr h="212725">
                <a:tc>
                  <a:txBody>
                    <a:bodyPr/>
                    <a:lstStyle/>
                    <a:p>
                      <a:pPr marL="22860">
                        <a:lnSpc>
                          <a:spcPct val="100000"/>
                        </a:lnSpc>
                        <a:spcBef>
                          <a:spcPts val="7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4.2c</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5"/>
                        </a:spcBef>
                      </a:pPr>
                      <a:r>
                        <a:rPr sz="1200" spc="-10" dirty="0">
                          <a:latin typeface="Times New Roman"/>
                          <a:cs typeface="Times New Roman"/>
                        </a:rPr>
                        <a:t>R7</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5"/>
                        </a:spcBef>
                      </a:pPr>
                      <a:r>
                        <a:rPr sz="1200" dirty="0">
                          <a:latin typeface="Times New Roman"/>
                          <a:cs typeface="Times New Roman"/>
                        </a:rPr>
                        <a:t>1994</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6"/>
                  </a:ext>
                </a:extLst>
              </a:tr>
              <a:tr h="212725">
                <a:tc>
                  <a:txBody>
                    <a:bodyPr/>
                    <a:lstStyle/>
                    <a:p>
                      <a:pPr marL="22860">
                        <a:lnSpc>
                          <a:spcPct val="100000"/>
                        </a:lnSpc>
                        <a:spcBef>
                          <a:spcPts val="7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5.0</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5"/>
                        </a:spcBef>
                      </a:pPr>
                      <a:r>
                        <a:rPr sz="1200" spc="-10" dirty="0">
                          <a:latin typeface="Times New Roman"/>
                          <a:cs typeface="Times New Roman"/>
                        </a:rPr>
                        <a:t>R8</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5"/>
                        </a:spcBef>
                      </a:pPr>
                      <a:r>
                        <a:rPr sz="1200" dirty="0">
                          <a:latin typeface="Times New Roman"/>
                          <a:cs typeface="Times New Roman"/>
                        </a:rPr>
                        <a:t>1996</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7"/>
                  </a:ext>
                </a:extLst>
              </a:tr>
              <a:tr h="212725">
                <a:tc>
                  <a:txBody>
                    <a:bodyPr/>
                    <a:lstStyle/>
                    <a:p>
                      <a:pPr marL="22860">
                        <a:lnSpc>
                          <a:spcPct val="100000"/>
                        </a:lnSpc>
                        <a:spcBef>
                          <a:spcPts val="7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5.1</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5"/>
                        </a:spcBef>
                      </a:pPr>
                      <a:r>
                        <a:rPr sz="1200" spc="-10" dirty="0">
                          <a:latin typeface="Times New Roman"/>
                          <a:cs typeface="Times New Roman"/>
                        </a:rPr>
                        <a:t>R9</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75"/>
                        </a:spcBef>
                      </a:pPr>
                      <a:r>
                        <a:rPr sz="1200" spc="-5" dirty="0">
                          <a:latin typeface="Times New Roman"/>
                          <a:cs typeface="Times New Roman"/>
                        </a:rPr>
                        <a:t>1997</a:t>
                      </a:r>
                      <a:endParaRPr sz="1200">
                        <a:latin typeface="Times New Roman"/>
                        <a:cs typeface="Times New Roman"/>
                      </a:endParaRPr>
                    </a:p>
                  </a:txBody>
                  <a:tcPr marL="0" marR="0" marT="952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8"/>
                  </a:ext>
                </a:extLst>
              </a:tr>
              <a:tr h="212725">
                <a:tc>
                  <a:txBody>
                    <a:bodyPr/>
                    <a:lstStyle/>
                    <a:p>
                      <a:pPr marL="22860">
                        <a:lnSpc>
                          <a:spcPct val="100000"/>
                        </a:lnSpc>
                        <a:spcBef>
                          <a:spcPts val="8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5.1.1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R9.1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1997</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09"/>
                  </a:ext>
                </a:extLst>
              </a:tr>
              <a:tr h="212725">
                <a:tc>
                  <a:txBody>
                    <a:bodyPr/>
                    <a:lstStyle/>
                    <a:p>
                      <a:pPr marL="22860">
                        <a:lnSpc>
                          <a:spcPct val="100000"/>
                        </a:lnSpc>
                        <a:spcBef>
                          <a:spcPts val="8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5.2</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spc="-5" dirty="0">
                          <a:latin typeface="Times New Roman"/>
                          <a:cs typeface="Times New Roman"/>
                        </a:rPr>
                        <a:t>R10</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1998</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0"/>
                  </a:ext>
                </a:extLst>
              </a:tr>
              <a:tr h="212725">
                <a:tc>
                  <a:txBody>
                    <a:bodyPr/>
                    <a:lstStyle/>
                    <a:p>
                      <a:pPr marL="22860">
                        <a:lnSpc>
                          <a:spcPct val="100000"/>
                        </a:lnSpc>
                        <a:spcBef>
                          <a:spcPts val="8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5.2.1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R10.1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1998</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1"/>
                  </a:ext>
                </a:extLst>
              </a:tr>
              <a:tr h="212725">
                <a:tc>
                  <a:txBody>
                    <a:bodyPr/>
                    <a:lstStyle/>
                    <a:p>
                      <a:pPr marL="22860">
                        <a:lnSpc>
                          <a:spcPct val="100000"/>
                        </a:lnSpc>
                        <a:spcBef>
                          <a:spcPts val="8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5.3</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spc="-20" dirty="0">
                          <a:latin typeface="Times New Roman"/>
                          <a:cs typeface="Times New Roman"/>
                        </a:rPr>
                        <a:t>R11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1999</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2"/>
                  </a:ext>
                </a:extLst>
              </a:tr>
              <a:tr h="212725">
                <a:tc>
                  <a:txBody>
                    <a:bodyPr/>
                    <a:lstStyle/>
                    <a:p>
                      <a:pPr marL="22860">
                        <a:lnSpc>
                          <a:spcPct val="100000"/>
                        </a:lnSpc>
                        <a:spcBef>
                          <a:spcPts val="8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5.3.1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spc="-10" dirty="0">
                          <a:latin typeface="Times New Roman"/>
                          <a:cs typeface="Times New Roman"/>
                        </a:rPr>
                        <a:t>R11.1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spc="-5" dirty="0">
                          <a:latin typeface="Times New Roman"/>
                          <a:cs typeface="Times New Roman"/>
                        </a:rPr>
                        <a:t>1999</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3"/>
                  </a:ext>
                </a:extLst>
              </a:tr>
              <a:tr h="212725">
                <a:tc>
                  <a:txBody>
                    <a:bodyPr/>
                    <a:lstStyle/>
                    <a:p>
                      <a:pPr marL="22860">
                        <a:lnSpc>
                          <a:spcPct val="100000"/>
                        </a:lnSpc>
                        <a:spcBef>
                          <a:spcPts val="8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6.0</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spc="-5" dirty="0">
                          <a:latin typeface="Times New Roman"/>
                          <a:cs typeface="Times New Roman"/>
                        </a:rPr>
                        <a:t>R12</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2000</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4"/>
                  </a:ext>
                </a:extLst>
              </a:tr>
              <a:tr h="212725">
                <a:tc>
                  <a:txBody>
                    <a:bodyPr/>
                    <a:lstStyle/>
                    <a:p>
                      <a:pPr marL="22860">
                        <a:lnSpc>
                          <a:spcPct val="100000"/>
                        </a:lnSpc>
                        <a:spcBef>
                          <a:spcPts val="8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6.1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R12.1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2001</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5"/>
                  </a:ext>
                </a:extLst>
              </a:tr>
              <a:tr h="212725">
                <a:tc>
                  <a:txBody>
                    <a:bodyPr/>
                    <a:lstStyle/>
                    <a:p>
                      <a:pPr marL="22860">
                        <a:lnSpc>
                          <a:spcPct val="100000"/>
                        </a:lnSpc>
                        <a:spcBef>
                          <a:spcPts val="8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6.5</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spc="-5" dirty="0">
                          <a:latin typeface="Times New Roman"/>
                          <a:cs typeface="Times New Roman"/>
                        </a:rPr>
                        <a:t>R13</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0"/>
                        </a:spcBef>
                      </a:pPr>
                      <a:r>
                        <a:rPr sz="1200" dirty="0">
                          <a:latin typeface="Times New Roman"/>
                          <a:cs typeface="Times New Roman"/>
                        </a:rPr>
                        <a:t>2002</a:t>
                      </a:r>
                      <a:endParaRPr sz="1200">
                        <a:latin typeface="Times New Roman"/>
                        <a:cs typeface="Times New Roman"/>
                      </a:endParaRPr>
                    </a:p>
                  </a:txBody>
                  <a:tcPr marL="0" marR="0" marT="1016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6"/>
                  </a:ext>
                </a:extLst>
              </a:tr>
              <a:tr h="212725">
                <a:tc>
                  <a:txBody>
                    <a:bodyPr/>
                    <a:lstStyle/>
                    <a:p>
                      <a:pPr marL="22860">
                        <a:lnSpc>
                          <a:spcPct val="100000"/>
                        </a:lnSpc>
                        <a:spcBef>
                          <a:spcPts val="8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6.5.1</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spc="-5" dirty="0">
                          <a:latin typeface="Times New Roman"/>
                          <a:cs typeface="Times New Roman"/>
                        </a:rPr>
                        <a:t>R13SP1</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dirty="0">
                          <a:latin typeface="Times New Roman"/>
                          <a:cs typeface="Times New Roman"/>
                        </a:rPr>
                        <a:t>2003</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7"/>
                  </a:ext>
                </a:extLst>
              </a:tr>
              <a:tr h="212725">
                <a:tc>
                  <a:txBody>
                    <a:bodyPr/>
                    <a:lstStyle/>
                    <a:p>
                      <a:pPr marL="22860">
                        <a:lnSpc>
                          <a:spcPct val="100000"/>
                        </a:lnSpc>
                        <a:spcBef>
                          <a:spcPts val="8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6.5.2</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spc="-5" dirty="0">
                          <a:latin typeface="Times New Roman"/>
                          <a:cs typeface="Times New Roman"/>
                        </a:rPr>
                        <a:t>R13SP2</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spc="-5" dirty="0">
                          <a:latin typeface="Times New Roman"/>
                          <a:cs typeface="Times New Roman"/>
                        </a:rPr>
                        <a:t>2003</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8"/>
                  </a:ext>
                </a:extLst>
              </a:tr>
              <a:tr h="212725">
                <a:tc>
                  <a:txBody>
                    <a:bodyPr/>
                    <a:lstStyle/>
                    <a:p>
                      <a:pPr marL="22860">
                        <a:lnSpc>
                          <a:spcPct val="100000"/>
                        </a:lnSpc>
                        <a:spcBef>
                          <a:spcPts val="8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7</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spc="-5" dirty="0">
                          <a:latin typeface="Times New Roman"/>
                          <a:cs typeface="Times New Roman"/>
                        </a:rPr>
                        <a:t>R14</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dirty="0">
                          <a:latin typeface="Times New Roman"/>
                          <a:cs typeface="Times New Roman"/>
                        </a:rPr>
                        <a:t>2004</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19"/>
                  </a:ext>
                </a:extLst>
              </a:tr>
              <a:tr h="212725">
                <a:tc>
                  <a:txBody>
                    <a:bodyPr/>
                    <a:lstStyle/>
                    <a:p>
                      <a:pPr marL="22860">
                        <a:lnSpc>
                          <a:spcPct val="100000"/>
                        </a:lnSpc>
                        <a:spcBef>
                          <a:spcPts val="8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7.1</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spc="-5" dirty="0">
                          <a:latin typeface="Times New Roman"/>
                          <a:cs typeface="Times New Roman"/>
                        </a:rPr>
                        <a:t>R14SP3</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dirty="0">
                          <a:latin typeface="Times New Roman"/>
                          <a:cs typeface="Times New Roman"/>
                        </a:rPr>
                        <a:t>2005</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20"/>
                  </a:ext>
                </a:extLst>
              </a:tr>
              <a:tr h="212725">
                <a:tc>
                  <a:txBody>
                    <a:bodyPr/>
                    <a:lstStyle/>
                    <a:p>
                      <a:pPr marL="22860">
                        <a:lnSpc>
                          <a:spcPct val="100000"/>
                        </a:lnSpc>
                        <a:spcBef>
                          <a:spcPts val="8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7.2</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spc="-5" dirty="0">
                          <a:latin typeface="Times New Roman"/>
                          <a:cs typeface="Times New Roman"/>
                        </a:rPr>
                        <a:t>R2006a</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dirty="0">
                          <a:latin typeface="Times New Roman"/>
                          <a:cs typeface="Times New Roman"/>
                        </a:rPr>
                        <a:t>2006</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21"/>
                  </a:ext>
                </a:extLst>
              </a:tr>
              <a:tr h="212725">
                <a:tc>
                  <a:txBody>
                    <a:bodyPr/>
                    <a:lstStyle/>
                    <a:p>
                      <a:pPr marL="22860">
                        <a:lnSpc>
                          <a:spcPct val="100000"/>
                        </a:lnSpc>
                        <a:spcBef>
                          <a:spcPts val="85"/>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7.3</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spc="-5" dirty="0">
                          <a:latin typeface="Times New Roman"/>
                          <a:cs typeface="Times New Roman"/>
                        </a:rPr>
                        <a:t>R2006b</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85"/>
                        </a:spcBef>
                      </a:pPr>
                      <a:r>
                        <a:rPr sz="1200" dirty="0">
                          <a:latin typeface="Times New Roman"/>
                          <a:cs typeface="Times New Roman"/>
                        </a:rPr>
                        <a:t>2006</a:t>
                      </a:r>
                      <a:endParaRPr sz="1200">
                        <a:latin typeface="Times New Roman"/>
                        <a:cs typeface="Times New Roman"/>
                      </a:endParaRPr>
                    </a:p>
                  </a:txBody>
                  <a:tcPr marL="0" marR="0" marT="10795"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22"/>
                  </a:ext>
                </a:extLst>
              </a:tr>
              <a:tr h="212725">
                <a:tc>
                  <a:txBody>
                    <a:bodyPr/>
                    <a:lstStyle/>
                    <a:p>
                      <a:pPr marL="22860">
                        <a:lnSpc>
                          <a:spcPct val="100000"/>
                        </a:lnSpc>
                        <a:spcBef>
                          <a:spcPts val="9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7.14</a:t>
                      </a:r>
                      <a:endParaRPr sz="1200">
                        <a:latin typeface="Times New Roman"/>
                        <a:cs typeface="Times New Roman"/>
                      </a:endParaRPr>
                    </a:p>
                  </a:txBody>
                  <a:tcPr marL="0" marR="0" marT="1143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90"/>
                        </a:spcBef>
                      </a:pPr>
                      <a:r>
                        <a:rPr sz="1200" spc="-5" dirty="0">
                          <a:latin typeface="Times New Roman"/>
                          <a:cs typeface="Times New Roman"/>
                        </a:rPr>
                        <a:t>R2012a</a:t>
                      </a:r>
                      <a:endParaRPr sz="1200">
                        <a:latin typeface="Times New Roman"/>
                        <a:cs typeface="Times New Roman"/>
                      </a:endParaRPr>
                    </a:p>
                  </a:txBody>
                  <a:tcPr marL="0" marR="0" marT="1143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90"/>
                        </a:spcBef>
                      </a:pPr>
                      <a:r>
                        <a:rPr sz="1200" dirty="0">
                          <a:latin typeface="Times New Roman"/>
                          <a:cs typeface="Times New Roman"/>
                        </a:rPr>
                        <a:t>2012.3.1</a:t>
                      </a:r>
                      <a:endParaRPr sz="1200">
                        <a:latin typeface="Times New Roman"/>
                        <a:cs typeface="Times New Roman"/>
                      </a:endParaRPr>
                    </a:p>
                  </a:txBody>
                  <a:tcPr marL="0" marR="0" marT="1143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23"/>
                  </a:ext>
                </a:extLst>
              </a:tr>
              <a:tr h="212725">
                <a:tc>
                  <a:txBody>
                    <a:bodyPr/>
                    <a:lstStyle/>
                    <a:p>
                      <a:pPr marL="22860">
                        <a:lnSpc>
                          <a:spcPct val="100000"/>
                        </a:lnSpc>
                        <a:spcBef>
                          <a:spcPts val="9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8.0</a:t>
                      </a:r>
                      <a:endParaRPr sz="1200">
                        <a:latin typeface="Times New Roman"/>
                        <a:cs typeface="Times New Roman"/>
                      </a:endParaRPr>
                    </a:p>
                  </a:txBody>
                  <a:tcPr marL="0" marR="0" marT="1143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90"/>
                        </a:spcBef>
                      </a:pPr>
                      <a:r>
                        <a:rPr sz="1200" spc="-5" dirty="0">
                          <a:latin typeface="Times New Roman"/>
                          <a:cs typeface="Times New Roman"/>
                        </a:rPr>
                        <a:t>R2012b</a:t>
                      </a:r>
                      <a:endParaRPr sz="1200">
                        <a:latin typeface="Times New Roman"/>
                        <a:cs typeface="Times New Roman"/>
                      </a:endParaRPr>
                    </a:p>
                  </a:txBody>
                  <a:tcPr marL="0" marR="0" marT="1143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90"/>
                        </a:spcBef>
                      </a:pPr>
                      <a:r>
                        <a:rPr sz="1200" spc="-5" dirty="0">
                          <a:latin typeface="Times New Roman"/>
                          <a:cs typeface="Times New Roman"/>
                        </a:rPr>
                        <a:t>2012.9.11</a:t>
                      </a:r>
                      <a:endParaRPr sz="1200">
                        <a:latin typeface="Times New Roman"/>
                        <a:cs typeface="Times New Roman"/>
                      </a:endParaRPr>
                    </a:p>
                  </a:txBody>
                  <a:tcPr marL="0" marR="0" marT="1143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24"/>
                  </a:ext>
                </a:extLst>
              </a:tr>
              <a:tr h="212725">
                <a:tc>
                  <a:txBody>
                    <a:bodyPr/>
                    <a:lstStyle/>
                    <a:p>
                      <a:pPr marL="22860">
                        <a:lnSpc>
                          <a:spcPct val="100000"/>
                        </a:lnSpc>
                        <a:spcBef>
                          <a:spcPts val="90"/>
                        </a:spcBef>
                      </a:pPr>
                      <a:r>
                        <a:rPr sz="1200" spc="-40" dirty="0">
                          <a:latin typeface="Times New Roman"/>
                          <a:cs typeface="Times New Roman"/>
                        </a:rPr>
                        <a:t>MATLAB</a:t>
                      </a:r>
                      <a:r>
                        <a:rPr sz="1200" spc="60" dirty="0">
                          <a:latin typeface="Times New Roman"/>
                          <a:cs typeface="Times New Roman"/>
                        </a:rPr>
                        <a:t> </a:t>
                      </a:r>
                      <a:r>
                        <a:rPr sz="1200" dirty="0">
                          <a:latin typeface="Times New Roman"/>
                          <a:cs typeface="Times New Roman"/>
                        </a:rPr>
                        <a:t>8.1</a:t>
                      </a:r>
                      <a:endParaRPr sz="1200">
                        <a:latin typeface="Times New Roman"/>
                        <a:cs typeface="Times New Roman"/>
                      </a:endParaRPr>
                    </a:p>
                  </a:txBody>
                  <a:tcPr marL="0" marR="0" marT="1143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90"/>
                        </a:spcBef>
                      </a:pPr>
                      <a:r>
                        <a:rPr sz="1200" spc="-5" dirty="0">
                          <a:latin typeface="Times New Roman"/>
                          <a:cs typeface="Times New Roman"/>
                        </a:rPr>
                        <a:t>R2013a</a:t>
                      </a:r>
                      <a:endParaRPr sz="1200">
                        <a:latin typeface="Times New Roman"/>
                        <a:cs typeface="Times New Roman"/>
                      </a:endParaRPr>
                    </a:p>
                  </a:txBody>
                  <a:tcPr marL="0" marR="0" marT="1143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tc>
                  <a:txBody>
                    <a:bodyPr/>
                    <a:lstStyle/>
                    <a:p>
                      <a:pPr marL="23495">
                        <a:lnSpc>
                          <a:spcPct val="100000"/>
                        </a:lnSpc>
                        <a:spcBef>
                          <a:spcPts val="90"/>
                        </a:spcBef>
                      </a:pPr>
                      <a:r>
                        <a:rPr sz="1200" dirty="0">
                          <a:latin typeface="Times New Roman"/>
                          <a:cs typeface="Times New Roman"/>
                        </a:rPr>
                        <a:t>2013.3.7</a:t>
                      </a:r>
                      <a:endParaRPr sz="1200">
                        <a:latin typeface="Times New Roman"/>
                        <a:cs typeface="Times New Roman"/>
                      </a:endParaRPr>
                    </a:p>
                  </a:txBody>
                  <a:tcPr marL="0" marR="0" marT="11430" marB="0">
                    <a:lnL w="9525">
                      <a:solidFill>
                        <a:srgbClr val="DCDEDF"/>
                      </a:solidFill>
                      <a:prstDash val="solid"/>
                    </a:lnL>
                    <a:lnR w="9525">
                      <a:solidFill>
                        <a:srgbClr val="DCDEDF"/>
                      </a:solidFill>
                      <a:prstDash val="solid"/>
                    </a:lnR>
                    <a:lnT w="9525">
                      <a:solidFill>
                        <a:srgbClr val="DCDEDF"/>
                      </a:solidFill>
                      <a:prstDash val="solid"/>
                    </a:lnT>
                    <a:lnB w="9525">
                      <a:solidFill>
                        <a:srgbClr val="DCDEDF"/>
                      </a:solidFill>
                      <a:prstDash val="solid"/>
                    </a:lnB>
                    <a:solidFill>
                      <a:srgbClr val="FFFFFF"/>
                    </a:solidFill>
                  </a:tcPr>
                </a:tc>
                <a:extLst>
                  <a:ext uri="{0D108BD9-81ED-4DB2-BD59-A6C34878D82A}">
                    <a16:rowId xmlns:a16="http://schemas.microsoft.com/office/drawing/2014/main" val="10025"/>
                  </a:ext>
                </a:extLst>
              </a:tr>
            </a:tbl>
          </a:graphicData>
        </a:graphic>
      </p:graphicFrame>
      <p:sp>
        <p:nvSpPr>
          <p:cNvPr id="6" name="object 6"/>
          <p:cNvSpPr txBox="1"/>
          <p:nvPr/>
        </p:nvSpPr>
        <p:spPr>
          <a:xfrm>
            <a:off x="5768085" y="5956808"/>
            <a:ext cx="2639060" cy="862330"/>
          </a:xfrm>
          <a:prstGeom prst="rect">
            <a:avLst/>
          </a:prstGeom>
        </p:spPr>
        <p:txBody>
          <a:bodyPr vert="horz" wrap="square" lIns="0" tIns="13335" rIns="0" bIns="0" rtlCol="0">
            <a:spAutoFit/>
          </a:bodyPr>
          <a:lstStyle/>
          <a:p>
            <a:pPr marL="64135">
              <a:lnSpc>
                <a:spcPts val="3290"/>
              </a:lnSpc>
              <a:spcBef>
                <a:spcPts val="105"/>
              </a:spcBef>
            </a:pPr>
            <a:r>
              <a:rPr sz="2800" b="1" spc="15" dirty="0">
                <a:solidFill>
                  <a:srgbClr val="333399"/>
                </a:solidFill>
                <a:latin typeface="宋体"/>
                <a:cs typeface="宋体"/>
              </a:rPr>
              <a:t>机械学院</a:t>
            </a:r>
            <a:r>
              <a:rPr sz="2800" b="1" spc="-5" dirty="0">
                <a:solidFill>
                  <a:srgbClr val="333399"/>
                </a:solidFill>
                <a:latin typeface="宋体"/>
                <a:cs typeface="宋体"/>
              </a:rPr>
              <a:t>购买的</a:t>
            </a:r>
            <a:endParaRPr sz="2800">
              <a:latin typeface="宋体"/>
              <a:cs typeface="宋体"/>
            </a:endParaRPr>
          </a:p>
          <a:p>
            <a:pPr marL="12700">
              <a:lnSpc>
                <a:spcPts val="3290"/>
              </a:lnSpc>
            </a:pPr>
            <a:r>
              <a:rPr sz="2800" b="1" spc="-40" dirty="0">
                <a:solidFill>
                  <a:srgbClr val="333399"/>
                </a:solidFill>
                <a:latin typeface="Times New Roman"/>
                <a:cs typeface="Times New Roman"/>
              </a:rPr>
              <a:t>MATLAB</a:t>
            </a:r>
            <a:r>
              <a:rPr sz="2800" b="1" spc="15" dirty="0">
                <a:solidFill>
                  <a:srgbClr val="333399"/>
                </a:solidFill>
                <a:latin typeface="宋体"/>
                <a:cs typeface="宋体"/>
              </a:rPr>
              <a:t>工具箱</a:t>
            </a:r>
            <a:endParaRPr sz="2800">
              <a:latin typeface="宋体"/>
              <a:cs typeface="宋体"/>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3067" y="4872685"/>
            <a:ext cx="1505585"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a =</a:t>
            </a:r>
            <a:r>
              <a:rPr sz="1800" spc="-125" dirty="0">
                <a:latin typeface="Arial"/>
                <a:cs typeface="Arial"/>
              </a:rPr>
              <a:t> </a:t>
            </a:r>
            <a:r>
              <a:rPr sz="1800" dirty="0">
                <a:latin typeface="Arial"/>
                <a:cs typeface="Arial"/>
              </a:rPr>
              <a:t>sym(2);</a:t>
            </a:r>
            <a:endParaRPr sz="1800">
              <a:latin typeface="Arial"/>
              <a:cs typeface="Arial"/>
            </a:endParaRPr>
          </a:p>
          <a:p>
            <a:pPr marL="12700">
              <a:lnSpc>
                <a:spcPct val="100000"/>
              </a:lnSpc>
              <a:spcBef>
                <a:spcPts val="5"/>
              </a:spcBef>
            </a:pPr>
            <a:r>
              <a:rPr sz="1800" dirty="0">
                <a:latin typeface="Arial"/>
                <a:cs typeface="Arial"/>
              </a:rPr>
              <a:t>&gt;&gt;</a:t>
            </a:r>
            <a:r>
              <a:rPr sz="1800" spc="-25" dirty="0">
                <a:latin typeface="Arial"/>
                <a:cs typeface="Arial"/>
              </a:rPr>
              <a:t> </a:t>
            </a:r>
            <a:r>
              <a:rPr sz="1800" dirty="0">
                <a:latin typeface="Arial"/>
                <a:cs typeface="Arial"/>
              </a:rPr>
              <a:t>sqrt(a)</a:t>
            </a:r>
            <a:endParaRPr sz="1800">
              <a:latin typeface="Arial"/>
              <a:cs typeface="Arial"/>
            </a:endParaRPr>
          </a:p>
        </p:txBody>
      </p:sp>
      <p:sp>
        <p:nvSpPr>
          <p:cNvPr id="4" name="object 4"/>
          <p:cNvSpPr txBox="1"/>
          <p:nvPr/>
        </p:nvSpPr>
        <p:spPr>
          <a:xfrm>
            <a:off x="3307207" y="4872685"/>
            <a:ext cx="4902200"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 </a:t>
            </a:r>
            <a:r>
              <a:rPr sz="1800" dirty="0">
                <a:latin typeface="宋体"/>
                <a:cs typeface="宋体"/>
              </a:rPr>
              <a:t>也可以写</a:t>
            </a:r>
            <a:r>
              <a:rPr sz="1800" spc="-10" dirty="0">
                <a:latin typeface="宋体"/>
                <a:cs typeface="宋体"/>
              </a:rPr>
              <a:t>作</a:t>
            </a:r>
            <a:r>
              <a:rPr sz="1800" dirty="0">
                <a:latin typeface="Arial"/>
                <a:cs typeface="Arial"/>
              </a:rPr>
              <a:t>a</a:t>
            </a:r>
            <a:r>
              <a:rPr sz="1800" spc="-20" dirty="0">
                <a:latin typeface="Arial"/>
                <a:cs typeface="Arial"/>
              </a:rPr>
              <a:t> </a:t>
            </a:r>
            <a:r>
              <a:rPr sz="1800" dirty="0">
                <a:latin typeface="Arial"/>
                <a:cs typeface="Arial"/>
              </a:rPr>
              <a:t>= sym(‘2’)</a:t>
            </a:r>
            <a:endParaRPr sz="1800">
              <a:latin typeface="Arial"/>
              <a:cs typeface="Arial"/>
            </a:endParaRPr>
          </a:p>
          <a:p>
            <a:pPr marL="12700">
              <a:lnSpc>
                <a:spcPct val="100000"/>
              </a:lnSpc>
              <a:spcBef>
                <a:spcPts val="5"/>
              </a:spcBef>
            </a:pPr>
            <a:r>
              <a:rPr sz="1800" spc="-5" dirty="0">
                <a:latin typeface="Arial"/>
                <a:cs typeface="Arial"/>
              </a:rPr>
              <a:t>%</a:t>
            </a:r>
            <a:r>
              <a:rPr sz="1800" spc="-25" dirty="0">
                <a:latin typeface="Arial"/>
                <a:cs typeface="Arial"/>
              </a:rPr>
              <a:t> </a:t>
            </a:r>
            <a:r>
              <a:rPr sz="1800" dirty="0">
                <a:latin typeface="宋体"/>
                <a:cs typeface="宋体"/>
              </a:rPr>
              <a:t>输出结</a:t>
            </a:r>
            <a:r>
              <a:rPr sz="1800" spc="-10" dirty="0">
                <a:latin typeface="宋体"/>
                <a:cs typeface="宋体"/>
              </a:rPr>
              <a:t>果</a:t>
            </a:r>
            <a:r>
              <a:rPr sz="1800" spc="-5" dirty="0">
                <a:latin typeface="Arial"/>
                <a:cs typeface="Arial"/>
              </a:rPr>
              <a:t>2^(1/2)</a:t>
            </a:r>
            <a:r>
              <a:rPr sz="1800" spc="-5" dirty="0">
                <a:latin typeface="宋体"/>
                <a:cs typeface="宋体"/>
              </a:rPr>
              <a:t>，</a:t>
            </a:r>
            <a:r>
              <a:rPr sz="1800" dirty="0">
                <a:latin typeface="宋体"/>
                <a:cs typeface="宋体"/>
              </a:rPr>
              <a:t>而不是数值计算结</a:t>
            </a:r>
            <a:r>
              <a:rPr sz="1800" spc="5" dirty="0">
                <a:latin typeface="宋体"/>
                <a:cs typeface="宋体"/>
              </a:rPr>
              <a:t>果</a:t>
            </a:r>
            <a:r>
              <a:rPr sz="1800" dirty="0">
                <a:latin typeface="Arial"/>
                <a:cs typeface="Arial"/>
              </a:rPr>
              <a:t>1.4142</a:t>
            </a:r>
            <a:endParaRPr sz="1800">
              <a:latin typeface="Arial"/>
              <a:cs typeface="Arial"/>
            </a:endParaRPr>
          </a:p>
        </p:txBody>
      </p:sp>
      <p:sp>
        <p:nvSpPr>
          <p:cNvPr id="5" name="object 5"/>
          <p:cNvSpPr txBox="1"/>
          <p:nvPr/>
        </p:nvSpPr>
        <p:spPr>
          <a:xfrm>
            <a:off x="563067" y="5682488"/>
            <a:ext cx="8289290" cy="1123315"/>
          </a:xfrm>
          <a:prstGeom prst="rect">
            <a:avLst/>
          </a:prstGeom>
        </p:spPr>
        <p:txBody>
          <a:bodyPr vert="horz" wrap="square" lIns="0" tIns="12700" rIns="0" bIns="0" rtlCol="0">
            <a:spAutoFit/>
          </a:bodyPr>
          <a:lstStyle/>
          <a:p>
            <a:pPr marL="12700">
              <a:lnSpc>
                <a:spcPts val="2150"/>
              </a:lnSpc>
              <a:spcBef>
                <a:spcPts val="100"/>
              </a:spcBef>
            </a:pPr>
            <a:r>
              <a:rPr sz="1800" dirty="0">
                <a:latin typeface="宋体"/>
                <a:cs typeface="宋体"/>
              </a:rPr>
              <a:t>以下语句将生成符号表达式，而不只是一个数字：</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phi = sym(‘1 +</a:t>
            </a:r>
            <a:r>
              <a:rPr sz="1800" spc="-80" dirty="0">
                <a:latin typeface="Arial"/>
                <a:cs typeface="Arial"/>
              </a:rPr>
              <a:t> </a:t>
            </a:r>
            <a:r>
              <a:rPr sz="1800" dirty="0">
                <a:latin typeface="Arial"/>
                <a:cs typeface="Arial"/>
              </a:rPr>
              <a:t>sqrt(5)’);</a:t>
            </a:r>
            <a:endParaRPr sz="1800">
              <a:latin typeface="Arial"/>
              <a:cs typeface="Arial"/>
            </a:endParaRPr>
          </a:p>
          <a:p>
            <a:pPr marL="12700">
              <a:lnSpc>
                <a:spcPct val="100000"/>
              </a:lnSpc>
              <a:spcBef>
                <a:spcPts val="25"/>
              </a:spcBef>
              <a:tabLst>
                <a:tab pos="2756535" algn="l"/>
              </a:tabLst>
            </a:pPr>
            <a:r>
              <a:rPr sz="1800" dirty="0">
                <a:latin typeface="Arial"/>
                <a:cs typeface="Arial"/>
              </a:rPr>
              <a:t>&gt;&gt; f = </a:t>
            </a:r>
            <a:r>
              <a:rPr sz="1800" spc="-5" dirty="0">
                <a:latin typeface="Arial"/>
                <a:cs typeface="Arial"/>
              </a:rPr>
              <a:t>phi^2 </a:t>
            </a:r>
            <a:r>
              <a:rPr sz="1800" dirty="0">
                <a:latin typeface="Arial"/>
                <a:cs typeface="Arial"/>
              </a:rPr>
              <a:t>-</a:t>
            </a:r>
            <a:r>
              <a:rPr sz="1800" spc="15" dirty="0">
                <a:latin typeface="Arial"/>
                <a:cs typeface="Arial"/>
              </a:rPr>
              <a:t> </a:t>
            </a:r>
            <a:r>
              <a:rPr sz="1800" dirty="0">
                <a:latin typeface="Arial"/>
                <a:cs typeface="Arial"/>
              </a:rPr>
              <a:t>phi</a:t>
            </a:r>
            <a:r>
              <a:rPr sz="1800" spc="-5" dirty="0">
                <a:latin typeface="Arial"/>
                <a:cs typeface="Arial"/>
              </a:rPr>
              <a:t> </a:t>
            </a:r>
            <a:r>
              <a:rPr sz="1800" dirty="0">
                <a:latin typeface="Arial"/>
                <a:cs typeface="Arial"/>
              </a:rPr>
              <a:t>-1;	</a:t>
            </a:r>
            <a:r>
              <a:rPr sz="1800" spc="-5" dirty="0">
                <a:latin typeface="Arial"/>
                <a:cs typeface="Arial"/>
              </a:rPr>
              <a:t>%</a:t>
            </a:r>
            <a:r>
              <a:rPr sz="1800" spc="5" dirty="0">
                <a:latin typeface="Arial"/>
                <a:cs typeface="Arial"/>
              </a:rPr>
              <a:t> </a:t>
            </a:r>
            <a:r>
              <a:rPr sz="1800" dirty="0">
                <a:latin typeface="宋体"/>
                <a:cs typeface="宋体"/>
              </a:rPr>
              <a:t>返回值</a:t>
            </a:r>
            <a:r>
              <a:rPr sz="1800" spc="-10" dirty="0">
                <a:latin typeface="宋体"/>
                <a:cs typeface="宋体"/>
              </a:rPr>
              <a:t>为</a:t>
            </a:r>
            <a:r>
              <a:rPr sz="1800" spc="-5" dirty="0">
                <a:latin typeface="Arial"/>
                <a:cs typeface="Arial"/>
              </a:rPr>
              <a:t>(5^(1/2)</a:t>
            </a:r>
            <a:r>
              <a:rPr sz="1800" dirty="0">
                <a:latin typeface="Arial"/>
                <a:cs typeface="Arial"/>
              </a:rPr>
              <a:t> +</a:t>
            </a:r>
            <a:r>
              <a:rPr sz="1800" spc="-15" dirty="0">
                <a:latin typeface="Arial"/>
                <a:cs typeface="Arial"/>
              </a:rPr>
              <a:t> </a:t>
            </a:r>
            <a:r>
              <a:rPr sz="1800" spc="-10" dirty="0">
                <a:latin typeface="Arial"/>
                <a:cs typeface="Arial"/>
              </a:rPr>
              <a:t>1)^2</a:t>
            </a:r>
            <a:r>
              <a:rPr sz="1800" spc="40" dirty="0">
                <a:latin typeface="Arial"/>
                <a:cs typeface="Arial"/>
              </a:rPr>
              <a:t> </a:t>
            </a:r>
            <a:r>
              <a:rPr sz="1800" dirty="0">
                <a:latin typeface="Arial"/>
                <a:cs typeface="Arial"/>
              </a:rPr>
              <a:t>- </a:t>
            </a:r>
            <a:r>
              <a:rPr sz="1800" spc="-5" dirty="0">
                <a:latin typeface="Arial"/>
                <a:cs typeface="Arial"/>
              </a:rPr>
              <a:t>5^(1/2)</a:t>
            </a:r>
            <a:r>
              <a:rPr sz="1800" spc="5" dirty="0">
                <a:latin typeface="Arial"/>
                <a:cs typeface="Arial"/>
              </a:rPr>
              <a:t> </a:t>
            </a:r>
            <a:r>
              <a:rPr sz="1800" dirty="0">
                <a:latin typeface="Arial"/>
                <a:cs typeface="Arial"/>
              </a:rPr>
              <a:t>- 2</a:t>
            </a:r>
            <a:r>
              <a:rPr sz="1800" dirty="0">
                <a:latin typeface="宋体"/>
                <a:cs typeface="宋体"/>
              </a:rPr>
              <a:t>，而不是</a:t>
            </a:r>
            <a:r>
              <a:rPr sz="1800" dirty="0">
                <a:latin typeface="Arial"/>
                <a:cs typeface="Arial"/>
              </a:rPr>
              <a:t>6.2361</a:t>
            </a:r>
            <a:endParaRPr sz="1800">
              <a:latin typeface="Arial"/>
              <a:cs typeface="Arial"/>
            </a:endParaRPr>
          </a:p>
        </p:txBody>
      </p:sp>
      <p:sp>
        <p:nvSpPr>
          <p:cNvPr id="6" name="object 6"/>
          <p:cNvSpPr txBox="1"/>
          <p:nvPr/>
        </p:nvSpPr>
        <p:spPr>
          <a:xfrm>
            <a:off x="563067" y="1150112"/>
            <a:ext cx="6582409" cy="3745229"/>
          </a:xfrm>
          <a:prstGeom prst="rect">
            <a:avLst/>
          </a:prstGeom>
        </p:spPr>
        <p:txBody>
          <a:bodyPr vert="horz" wrap="square" lIns="0" tIns="13335" rIns="0" bIns="0" rtlCol="0">
            <a:spAutoFit/>
          </a:bodyPr>
          <a:lstStyle/>
          <a:p>
            <a:pPr marL="12700">
              <a:lnSpc>
                <a:spcPct val="100000"/>
              </a:lnSpc>
              <a:spcBef>
                <a:spcPts val="105"/>
              </a:spcBef>
            </a:pPr>
            <a:r>
              <a:rPr sz="2800" b="1" spc="20" dirty="0">
                <a:solidFill>
                  <a:srgbClr val="333399"/>
                </a:solidFill>
                <a:latin typeface="宋体"/>
                <a:cs typeface="宋体"/>
              </a:rPr>
              <a:t>使</a:t>
            </a:r>
            <a:r>
              <a:rPr sz="2800" b="1" spc="15" dirty="0">
                <a:solidFill>
                  <a:srgbClr val="333399"/>
                </a:solidFill>
                <a:latin typeface="宋体"/>
                <a:cs typeface="宋体"/>
              </a:rPr>
              <a:t>用</a:t>
            </a:r>
            <a:r>
              <a:rPr sz="2800" b="1" spc="5" dirty="0">
                <a:solidFill>
                  <a:srgbClr val="333399"/>
                </a:solidFill>
                <a:latin typeface="Times New Roman"/>
                <a:cs typeface="Times New Roman"/>
              </a:rPr>
              <a:t>sy</a:t>
            </a:r>
            <a:r>
              <a:rPr sz="2800" b="1" spc="-30" dirty="0">
                <a:solidFill>
                  <a:srgbClr val="333399"/>
                </a:solidFill>
                <a:latin typeface="Times New Roman"/>
                <a:cs typeface="Times New Roman"/>
              </a:rPr>
              <a:t>m</a:t>
            </a:r>
            <a:r>
              <a:rPr sz="2800" b="1" spc="15" dirty="0">
                <a:solidFill>
                  <a:srgbClr val="333399"/>
                </a:solidFill>
                <a:latin typeface="Times New Roman"/>
                <a:cs typeface="Times New Roman"/>
              </a:rPr>
              <a:t>s</a:t>
            </a:r>
            <a:r>
              <a:rPr sz="2800" b="1" spc="15" dirty="0">
                <a:solidFill>
                  <a:srgbClr val="333399"/>
                </a:solidFill>
                <a:latin typeface="宋体"/>
                <a:cs typeface="宋体"/>
              </a:rPr>
              <a:t>命</a:t>
            </a:r>
            <a:r>
              <a:rPr sz="2800" b="1" spc="-5" dirty="0">
                <a:solidFill>
                  <a:srgbClr val="333399"/>
                </a:solidFill>
                <a:latin typeface="宋体"/>
                <a:cs typeface="宋体"/>
              </a:rPr>
              <a:t>令创建</a:t>
            </a:r>
            <a:r>
              <a:rPr sz="2800" b="1" spc="15" dirty="0">
                <a:solidFill>
                  <a:srgbClr val="333399"/>
                </a:solidFill>
                <a:latin typeface="宋体"/>
                <a:cs typeface="宋体"/>
              </a:rPr>
              <a:t>符</a:t>
            </a:r>
            <a:r>
              <a:rPr sz="2800" b="1" spc="-5" dirty="0">
                <a:solidFill>
                  <a:srgbClr val="333399"/>
                </a:solidFill>
                <a:latin typeface="宋体"/>
                <a:cs typeface="宋体"/>
              </a:rPr>
              <a:t>号对象</a:t>
            </a:r>
            <a:endParaRPr sz="2800">
              <a:latin typeface="宋体"/>
              <a:cs typeface="宋体"/>
            </a:endParaRPr>
          </a:p>
          <a:p>
            <a:pPr marL="12700">
              <a:lnSpc>
                <a:spcPts val="2150"/>
              </a:lnSpc>
              <a:spcBef>
                <a:spcPts val="1345"/>
              </a:spcBef>
            </a:pPr>
            <a:r>
              <a:rPr sz="1800" spc="-5" dirty="0">
                <a:latin typeface="宋体"/>
                <a:cs typeface="宋体"/>
              </a:rPr>
              <a:t>以下语句将创建符号矩阵，进而代入数值：</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30" dirty="0">
                <a:latin typeface="Arial"/>
                <a:cs typeface="Arial"/>
              </a:rPr>
              <a:t> </a:t>
            </a:r>
            <a:r>
              <a:rPr sz="1800" dirty="0">
                <a:latin typeface="Arial"/>
                <a:cs typeface="Arial"/>
              </a:rPr>
              <a:t>x</a:t>
            </a:r>
            <a:endParaRPr sz="1800">
              <a:latin typeface="Arial"/>
              <a:cs typeface="Arial"/>
            </a:endParaRPr>
          </a:p>
          <a:p>
            <a:pPr marL="12700">
              <a:lnSpc>
                <a:spcPct val="100000"/>
              </a:lnSpc>
            </a:pPr>
            <a:r>
              <a:rPr sz="1800" dirty="0">
                <a:latin typeface="Arial"/>
                <a:cs typeface="Arial"/>
              </a:rPr>
              <a:t>&gt;&gt; </a:t>
            </a:r>
            <a:r>
              <a:rPr sz="1800" spc="-10" dirty="0">
                <a:latin typeface="Arial"/>
                <a:cs typeface="Arial"/>
              </a:rPr>
              <a:t>f(x) </a:t>
            </a:r>
            <a:r>
              <a:rPr sz="1800" dirty="0">
                <a:latin typeface="Arial"/>
                <a:cs typeface="Arial"/>
              </a:rPr>
              <a:t>= </a:t>
            </a:r>
            <a:r>
              <a:rPr sz="1800" spc="-15" dirty="0">
                <a:latin typeface="Arial"/>
                <a:cs typeface="Arial"/>
              </a:rPr>
              <a:t>[x, </a:t>
            </a:r>
            <a:r>
              <a:rPr sz="1800" spc="-20" dirty="0">
                <a:latin typeface="Arial"/>
                <a:cs typeface="Arial"/>
              </a:rPr>
              <a:t>x^2; x^3,</a:t>
            </a:r>
            <a:r>
              <a:rPr sz="1800" spc="195" dirty="0">
                <a:latin typeface="Arial"/>
                <a:cs typeface="Arial"/>
              </a:rPr>
              <a:t> </a:t>
            </a:r>
            <a:r>
              <a:rPr sz="1800" spc="-15" dirty="0">
                <a:latin typeface="Arial"/>
                <a:cs typeface="Arial"/>
              </a:rPr>
              <a:t>x^4];</a:t>
            </a:r>
            <a:endParaRPr sz="1800">
              <a:latin typeface="Arial"/>
              <a:cs typeface="Arial"/>
            </a:endParaRPr>
          </a:p>
          <a:p>
            <a:pPr marL="12700">
              <a:lnSpc>
                <a:spcPct val="100000"/>
              </a:lnSpc>
              <a:spcBef>
                <a:spcPts val="25"/>
              </a:spcBef>
              <a:tabLst>
                <a:tab pos="3670935" algn="l"/>
              </a:tabLst>
            </a:pPr>
            <a:r>
              <a:rPr sz="1800" dirty="0">
                <a:latin typeface="Arial"/>
                <a:cs typeface="Arial"/>
              </a:rPr>
              <a:t>&gt;&gt;</a:t>
            </a:r>
            <a:r>
              <a:rPr sz="1800" spc="-15" dirty="0">
                <a:latin typeface="Arial"/>
                <a:cs typeface="Arial"/>
              </a:rPr>
              <a:t> </a:t>
            </a:r>
            <a:r>
              <a:rPr sz="1800" dirty="0">
                <a:latin typeface="Arial"/>
                <a:cs typeface="Arial"/>
              </a:rPr>
              <a:t>f(2)	</a:t>
            </a:r>
            <a:r>
              <a:rPr sz="1800" spc="-5" dirty="0">
                <a:latin typeface="Arial"/>
                <a:cs typeface="Arial"/>
              </a:rPr>
              <a:t>%</a:t>
            </a:r>
            <a:r>
              <a:rPr sz="1800" spc="5" dirty="0">
                <a:latin typeface="Arial"/>
                <a:cs typeface="Arial"/>
              </a:rPr>
              <a:t> </a:t>
            </a:r>
            <a:r>
              <a:rPr sz="1800" dirty="0">
                <a:latin typeface="宋体"/>
                <a:cs typeface="宋体"/>
              </a:rPr>
              <a:t>输出结</a:t>
            </a:r>
            <a:r>
              <a:rPr sz="1800" spc="-5" dirty="0">
                <a:latin typeface="宋体"/>
                <a:cs typeface="宋体"/>
              </a:rPr>
              <a:t>果</a:t>
            </a:r>
            <a:r>
              <a:rPr sz="1800" dirty="0">
                <a:latin typeface="Arial"/>
                <a:cs typeface="Arial"/>
              </a:rPr>
              <a:t>[2,</a:t>
            </a:r>
            <a:r>
              <a:rPr sz="1800" spc="-25" dirty="0">
                <a:latin typeface="Arial"/>
                <a:cs typeface="Arial"/>
              </a:rPr>
              <a:t> </a:t>
            </a:r>
            <a:r>
              <a:rPr sz="1800" dirty="0">
                <a:latin typeface="Arial"/>
                <a:cs typeface="Arial"/>
              </a:rPr>
              <a:t>4;</a:t>
            </a:r>
            <a:r>
              <a:rPr sz="1800" spc="-25" dirty="0">
                <a:latin typeface="Arial"/>
                <a:cs typeface="Arial"/>
              </a:rPr>
              <a:t> </a:t>
            </a:r>
            <a:r>
              <a:rPr sz="1800" dirty="0">
                <a:latin typeface="Arial"/>
                <a:cs typeface="Arial"/>
              </a:rPr>
              <a:t>8,</a:t>
            </a:r>
            <a:r>
              <a:rPr sz="1800" spc="-25" dirty="0">
                <a:latin typeface="Arial"/>
                <a:cs typeface="Arial"/>
              </a:rPr>
              <a:t> </a:t>
            </a:r>
            <a:r>
              <a:rPr sz="1800" dirty="0">
                <a:latin typeface="Arial"/>
                <a:cs typeface="Arial"/>
              </a:rPr>
              <a:t>16]</a:t>
            </a:r>
            <a:endParaRPr sz="1800">
              <a:latin typeface="Arial"/>
              <a:cs typeface="Arial"/>
            </a:endParaRPr>
          </a:p>
          <a:p>
            <a:pPr>
              <a:lnSpc>
                <a:spcPct val="100000"/>
              </a:lnSpc>
              <a:spcBef>
                <a:spcPts val="40"/>
              </a:spcBef>
            </a:pPr>
            <a:endParaRPr sz="2550">
              <a:latin typeface="Times New Roman"/>
              <a:cs typeface="Times New Roman"/>
            </a:endParaRPr>
          </a:p>
          <a:p>
            <a:pPr marL="12700">
              <a:lnSpc>
                <a:spcPct val="100000"/>
              </a:lnSpc>
            </a:pPr>
            <a:r>
              <a:rPr sz="2800" b="1" spc="20" dirty="0">
                <a:solidFill>
                  <a:srgbClr val="333399"/>
                </a:solidFill>
                <a:latin typeface="宋体"/>
                <a:cs typeface="宋体"/>
              </a:rPr>
              <a:t>使</a:t>
            </a:r>
            <a:r>
              <a:rPr sz="2800" b="1" spc="15" dirty="0">
                <a:solidFill>
                  <a:srgbClr val="333399"/>
                </a:solidFill>
                <a:latin typeface="宋体"/>
                <a:cs typeface="宋体"/>
              </a:rPr>
              <a:t>用</a:t>
            </a:r>
            <a:r>
              <a:rPr sz="2800" b="1" spc="-5" dirty="0">
                <a:solidFill>
                  <a:srgbClr val="333399"/>
                </a:solidFill>
                <a:latin typeface="Times New Roman"/>
                <a:cs typeface="Times New Roman"/>
              </a:rPr>
              <a:t>sym</a:t>
            </a:r>
            <a:r>
              <a:rPr sz="2800" b="1" spc="15" dirty="0">
                <a:solidFill>
                  <a:srgbClr val="333399"/>
                </a:solidFill>
                <a:latin typeface="宋体"/>
                <a:cs typeface="宋体"/>
              </a:rPr>
              <a:t>命令</a:t>
            </a:r>
            <a:r>
              <a:rPr sz="2800" b="1" spc="-5" dirty="0">
                <a:solidFill>
                  <a:srgbClr val="333399"/>
                </a:solidFill>
                <a:latin typeface="宋体"/>
                <a:cs typeface="宋体"/>
              </a:rPr>
              <a:t>创建符</a:t>
            </a:r>
            <a:r>
              <a:rPr sz="2800" b="1" spc="15" dirty="0">
                <a:solidFill>
                  <a:srgbClr val="333399"/>
                </a:solidFill>
                <a:latin typeface="宋体"/>
                <a:cs typeface="宋体"/>
              </a:rPr>
              <a:t>号</a:t>
            </a:r>
            <a:r>
              <a:rPr sz="2800" b="1" spc="-5" dirty="0">
                <a:solidFill>
                  <a:srgbClr val="333399"/>
                </a:solidFill>
                <a:latin typeface="宋体"/>
                <a:cs typeface="宋体"/>
              </a:rPr>
              <a:t>数字</a:t>
            </a:r>
            <a:endParaRPr sz="2800">
              <a:latin typeface="宋体"/>
              <a:cs typeface="宋体"/>
            </a:endParaRPr>
          </a:p>
          <a:p>
            <a:pPr marL="12700">
              <a:lnSpc>
                <a:spcPct val="100000"/>
              </a:lnSpc>
              <a:spcBef>
                <a:spcPts val="985"/>
              </a:spcBef>
              <a:tabLst>
                <a:tab pos="2756535" algn="l"/>
              </a:tabLst>
            </a:pPr>
            <a:r>
              <a:rPr sz="1800" spc="-5" dirty="0">
                <a:latin typeface="Arial"/>
                <a:cs typeface="Arial"/>
              </a:rPr>
              <a:t>var</a:t>
            </a:r>
            <a:r>
              <a:rPr sz="1800" dirty="0">
                <a:latin typeface="Arial"/>
                <a:cs typeface="Arial"/>
              </a:rPr>
              <a:t> =</a:t>
            </a:r>
            <a:r>
              <a:rPr sz="1800" spc="5" dirty="0">
                <a:latin typeface="Arial"/>
                <a:cs typeface="Arial"/>
              </a:rPr>
              <a:t> </a:t>
            </a:r>
            <a:r>
              <a:rPr sz="1800" dirty="0">
                <a:latin typeface="Arial"/>
                <a:cs typeface="Arial"/>
              </a:rPr>
              <a:t>sym(‘Num’)	%</a:t>
            </a:r>
            <a:r>
              <a:rPr sz="1800" spc="-40" dirty="0">
                <a:latin typeface="Arial"/>
                <a:cs typeface="Arial"/>
              </a:rPr>
              <a:t> </a:t>
            </a:r>
            <a:r>
              <a:rPr sz="1800" dirty="0">
                <a:latin typeface="宋体"/>
                <a:cs typeface="宋体"/>
              </a:rPr>
              <a:t>创建了符号数</a:t>
            </a:r>
            <a:r>
              <a:rPr sz="1800" spc="-15" dirty="0">
                <a:latin typeface="宋体"/>
                <a:cs typeface="宋体"/>
              </a:rPr>
              <a:t>字</a:t>
            </a:r>
            <a:r>
              <a:rPr sz="1800" spc="-5" dirty="0">
                <a:latin typeface="Arial"/>
                <a:cs typeface="Arial"/>
              </a:rPr>
              <a:t>var</a:t>
            </a:r>
            <a:r>
              <a:rPr sz="1800" spc="-5" dirty="0">
                <a:latin typeface="宋体"/>
                <a:cs typeface="宋体"/>
              </a:rPr>
              <a:t>，</a:t>
            </a:r>
            <a:r>
              <a:rPr sz="1800" dirty="0">
                <a:latin typeface="宋体"/>
                <a:cs typeface="宋体"/>
              </a:rPr>
              <a:t>其数值</a:t>
            </a:r>
            <a:r>
              <a:rPr sz="1800" spc="-10" dirty="0">
                <a:latin typeface="宋体"/>
                <a:cs typeface="宋体"/>
              </a:rPr>
              <a:t>为</a:t>
            </a:r>
            <a:r>
              <a:rPr sz="1800" dirty="0">
                <a:latin typeface="Arial"/>
                <a:cs typeface="Arial"/>
              </a:rPr>
              <a:t>Num</a:t>
            </a:r>
            <a:endParaRPr sz="1800">
              <a:latin typeface="Arial"/>
              <a:cs typeface="Arial"/>
            </a:endParaRPr>
          </a:p>
          <a:p>
            <a:pPr marL="12700">
              <a:lnSpc>
                <a:spcPts val="2150"/>
              </a:lnSpc>
            </a:pPr>
            <a:r>
              <a:rPr sz="1800" dirty="0">
                <a:latin typeface="宋体"/>
                <a:cs typeface="宋体"/>
              </a:rPr>
              <a:t>例如，以下语句将创建符号数</a:t>
            </a:r>
            <a:r>
              <a:rPr sz="1800" spc="5" dirty="0">
                <a:latin typeface="宋体"/>
                <a:cs typeface="宋体"/>
              </a:rPr>
              <a:t>字</a:t>
            </a:r>
            <a:r>
              <a:rPr sz="1800" dirty="0">
                <a:latin typeface="Arial"/>
                <a:cs typeface="Arial"/>
              </a:rPr>
              <a:t>2</a:t>
            </a:r>
            <a:r>
              <a:rPr sz="1800" dirty="0">
                <a:latin typeface="宋体"/>
                <a:cs typeface="宋体"/>
              </a:rPr>
              <a:t>，并计算其平方根：</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3067" y="1150112"/>
            <a:ext cx="6256655" cy="14439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化简符号</a:t>
            </a:r>
            <a:r>
              <a:rPr sz="2800" b="1" spc="-5" dirty="0">
                <a:solidFill>
                  <a:srgbClr val="333399"/>
                </a:solidFill>
                <a:latin typeface="宋体"/>
                <a:cs typeface="宋体"/>
              </a:rPr>
              <a:t>表达式</a:t>
            </a:r>
            <a:endParaRPr sz="2800">
              <a:latin typeface="宋体"/>
              <a:cs typeface="宋体"/>
            </a:endParaRPr>
          </a:p>
          <a:p>
            <a:pPr marL="12700">
              <a:lnSpc>
                <a:spcPts val="2150"/>
              </a:lnSpc>
              <a:spcBef>
                <a:spcPts val="1345"/>
              </a:spcBef>
            </a:pPr>
            <a:r>
              <a:rPr sz="1800" spc="-35" dirty="0">
                <a:latin typeface="Arial"/>
                <a:cs typeface="Arial"/>
              </a:rPr>
              <a:t>MATLAB</a:t>
            </a:r>
            <a:r>
              <a:rPr sz="1800" spc="-5" dirty="0">
                <a:latin typeface="宋体"/>
                <a:cs typeface="宋体"/>
              </a:rPr>
              <a:t>提供了用</a:t>
            </a:r>
            <a:r>
              <a:rPr sz="1800" dirty="0">
                <a:latin typeface="Arial"/>
                <a:cs typeface="Arial"/>
              </a:rPr>
              <a:t>simplify</a:t>
            </a:r>
            <a:r>
              <a:rPr sz="1800" spc="-5" dirty="0">
                <a:latin typeface="宋体"/>
                <a:cs typeface="宋体"/>
              </a:rPr>
              <a:t>命令化简符号表达式的方法，例如：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phi = sym(‘(1 + sqrt(5)) /</a:t>
            </a:r>
            <a:r>
              <a:rPr sz="1800" spc="-110" dirty="0">
                <a:latin typeface="Arial"/>
                <a:cs typeface="Arial"/>
              </a:rPr>
              <a:t> </a:t>
            </a:r>
            <a:r>
              <a:rPr sz="1800" dirty="0">
                <a:latin typeface="Arial"/>
                <a:cs typeface="Arial"/>
              </a:rPr>
              <a:t>2’);</a:t>
            </a:r>
            <a:endParaRPr sz="1800">
              <a:latin typeface="Arial"/>
              <a:cs typeface="Arial"/>
            </a:endParaRPr>
          </a:p>
        </p:txBody>
      </p:sp>
      <p:sp>
        <p:nvSpPr>
          <p:cNvPr id="4" name="object 4"/>
          <p:cNvSpPr txBox="1"/>
          <p:nvPr/>
        </p:nvSpPr>
        <p:spPr>
          <a:xfrm>
            <a:off x="563067" y="2571445"/>
            <a:ext cx="1994535"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f = </a:t>
            </a:r>
            <a:r>
              <a:rPr sz="1800" spc="-5" dirty="0">
                <a:latin typeface="Arial"/>
                <a:cs typeface="Arial"/>
              </a:rPr>
              <a:t>phi^2 </a:t>
            </a:r>
            <a:r>
              <a:rPr sz="1800" dirty="0">
                <a:latin typeface="Arial"/>
                <a:cs typeface="Arial"/>
              </a:rPr>
              <a:t>- phi</a:t>
            </a:r>
            <a:r>
              <a:rPr sz="1800" spc="-100" dirty="0">
                <a:latin typeface="Arial"/>
                <a:cs typeface="Arial"/>
              </a:rPr>
              <a:t> </a:t>
            </a:r>
            <a:r>
              <a:rPr sz="1800" spc="-5" dirty="0">
                <a:latin typeface="Arial"/>
                <a:cs typeface="Arial"/>
              </a:rPr>
              <a:t>-1</a:t>
            </a:r>
            <a:endParaRPr sz="1800">
              <a:latin typeface="Arial"/>
              <a:cs typeface="Arial"/>
            </a:endParaRPr>
          </a:p>
          <a:p>
            <a:pPr marL="12700">
              <a:lnSpc>
                <a:spcPct val="100000"/>
              </a:lnSpc>
              <a:spcBef>
                <a:spcPts val="5"/>
              </a:spcBef>
            </a:pPr>
            <a:r>
              <a:rPr sz="1800" dirty="0">
                <a:latin typeface="Arial"/>
                <a:cs typeface="Arial"/>
              </a:rPr>
              <a:t>&gt;&gt;</a:t>
            </a:r>
            <a:r>
              <a:rPr sz="1800" spc="-25" dirty="0">
                <a:latin typeface="Arial"/>
                <a:cs typeface="Arial"/>
              </a:rPr>
              <a:t> </a:t>
            </a:r>
            <a:r>
              <a:rPr sz="1800" dirty="0">
                <a:latin typeface="Arial"/>
                <a:cs typeface="Arial"/>
              </a:rPr>
              <a:t>simplify(f)</a:t>
            </a:r>
            <a:endParaRPr sz="1800">
              <a:latin typeface="Arial"/>
              <a:cs typeface="Arial"/>
            </a:endParaRPr>
          </a:p>
        </p:txBody>
      </p:sp>
      <p:sp>
        <p:nvSpPr>
          <p:cNvPr id="5" name="object 5"/>
          <p:cNvSpPr txBox="1"/>
          <p:nvPr/>
        </p:nvSpPr>
        <p:spPr>
          <a:xfrm>
            <a:off x="4221860" y="2571445"/>
            <a:ext cx="4067175"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spc="-5" dirty="0">
                <a:latin typeface="Arial"/>
                <a:cs typeface="Arial"/>
              </a:rPr>
              <a:t> </a:t>
            </a:r>
            <a:r>
              <a:rPr sz="1800" spc="5" dirty="0">
                <a:latin typeface="Arial"/>
                <a:cs typeface="Arial"/>
              </a:rPr>
              <a:t>f</a:t>
            </a:r>
            <a:r>
              <a:rPr sz="1800" dirty="0">
                <a:latin typeface="宋体"/>
                <a:cs typeface="宋体"/>
              </a:rPr>
              <a:t>为</a:t>
            </a:r>
            <a:r>
              <a:rPr sz="1800" spc="-5" dirty="0">
                <a:latin typeface="Arial"/>
                <a:cs typeface="Arial"/>
              </a:rPr>
              <a:t>(5^(1/2)/2</a:t>
            </a:r>
            <a:r>
              <a:rPr sz="1800" spc="-15" dirty="0">
                <a:latin typeface="Arial"/>
                <a:cs typeface="Arial"/>
              </a:rPr>
              <a:t> </a:t>
            </a:r>
            <a:r>
              <a:rPr sz="1800" dirty="0">
                <a:latin typeface="Arial"/>
                <a:cs typeface="Arial"/>
              </a:rPr>
              <a:t>+ </a:t>
            </a:r>
            <a:r>
              <a:rPr sz="1800" spc="-5" dirty="0">
                <a:latin typeface="Arial"/>
                <a:cs typeface="Arial"/>
              </a:rPr>
              <a:t>1/2)^2</a:t>
            </a:r>
            <a:r>
              <a:rPr sz="1800" spc="25" dirty="0">
                <a:latin typeface="Arial"/>
                <a:cs typeface="Arial"/>
              </a:rPr>
              <a:t> </a:t>
            </a:r>
            <a:r>
              <a:rPr sz="1800" dirty="0">
                <a:latin typeface="Arial"/>
                <a:cs typeface="Arial"/>
              </a:rPr>
              <a:t>-</a:t>
            </a:r>
            <a:r>
              <a:rPr sz="1800" spc="-30" dirty="0">
                <a:latin typeface="Arial"/>
                <a:cs typeface="Arial"/>
              </a:rPr>
              <a:t> </a:t>
            </a:r>
            <a:r>
              <a:rPr sz="1800" spc="-5" dirty="0">
                <a:latin typeface="Arial"/>
                <a:cs typeface="Arial"/>
              </a:rPr>
              <a:t>5^(1/2)/2</a:t>
            </a:r>
            <a:r>
              <a:rPr sz="1800" spc="20" dirty="0">
                <a:latin typeface="Arial"/>
                <a:cs typeface="Arial"/>
              </a:rPr>
              <a:t> </a:t>
            </a:r>
            <a:r>
              <a:rPr sz="1800" dirty="0">
                <a:latin typeface="Arial"/>
                <a:cs typeface="Arial"/>
              </a:rPr>
              <a:t>- 3/2</a:t>
            </a:r>
            <a:endParaRPr sz="1800">
              <a:latin typeface="Arial"/>
              <a:cs typeface="Arial"/>
            </a:endParaRPr>
          </a:p>
          <a:p>
            <a:pPr marL="12700">
              <a:lnSpc>
                <a:spcPct val="100000"/>
              </a:lnSpc>
              <a:spcBef>
                <a:spcPts val="5"/>
              </a:spcBef>
            </a:pPr>
            <a:r>
              <a:rPr sz="1800" spc="-5" dirty="0">
                <a:latin typeface="Arial"/>
                <a:cs typeface="Arial"/>
              </a:rPr>
              <a:t>%</a:t>
            </a:r>
            <a:r>
              <a:rPr sz="1800" spc="5" dirty="0">
                <a:latin typeface="Arial"/>
                <a:cs typeface="Arial"/>
              </a:rPr>
              <a:t> </a:t>
            </a:r>
            <a:r>
              <a:rPr sz="1800" dirty="0">
                <a:latin typeface="宋体"/>
                <a:cs typeface="宋体"/>
              </a:rPr>
              <a:t>返回值</a:t>
            </a:r>
            <a:r>
              <a:rPr sz="1800" spc="-5" dirty="0">
                <a:latin typeface="宋体"/>
                <a:cs typeface="宋体"/>
              </a:rPr>
              <a:t>为</a:t>
            </a:r>
            <a:r>
              <a:rPr sz="1800" spc="-5" dirty="0">
                <a:latin typeface="Arial"/>
                <a:cs typeface="Arial"/>
              </a:rPr>
              <a:t>0</a:t>
            </a:r>
            <a:endParaRPr sz="1800">
              <a:latin typeface="Arial"/>
              <a:cs typeface="Arial"/>
            </a:endParaRPr>
          </a:p>
        </p:txBody>
      </p:sp>
      <p:sp>
        <p:nvSpPr>
          <p:cNvPr id="6" name="object 6"/>
          <p:cNvSpPr txBox="1"/>
          <p:nvPr/>
        </p:nvSpPr>
        <p:spPr>
          <a:xfrm>
            <a:off x="563067" y="3423615"/>
            <a:ext cx="7005320" cy="3091180"/>
          </a:xfrm>
          <a:prstGeom prst="rect">
            <a:avLst/>
          </a:prstGeom>
        </p:spPr>
        <p:txBody>
          <a:bodyPr vert="horz" wrap="square" lIns="0" tIns="12700" rIns="0" bIns="0" rtlCol="0">
            <a:spAutoFit/>
          </a:bodyPr>
          <a:lstStyle/>
          <a:p>
            <a:pPr marL="13970">
              <a:lnSpc>
                <a:spcPts val="2150"/>
              </a:lnSpc>
              <a:spcBef>
                <a:spcPts val="100"/>
              </a:spcBef>
            </a:pPr>
            <a:r>
              <a:rPr sz="1800" spc="-35" dirty="0">
                <a:latin typeface="Arial"/>
                <a:cs typeface="Arial"/>
              </a:rPr>
              <a:t>MATLAB</a:t>
            </a:r>
            <a:r>
              <a:rPr sz="1800" dirty="0">
                <a:latin typeface="宋体"/>
                <a:cs typeface="宋体"/>
              </a:rPr>
              <a:t>提供了</a:t>
            </a:r>
            <a:r>
              <a:rPr sz="1800" spc="-10" dirty="0">
                <a:latin typeface="宋体"/>
                <a:cs typeface="宋体"/>
              </a:rPr>
              <a:t>用</a:t>
            </a:r>
            <a:r>
              <a:rPr sz="1800" spc="-5" dirty="0">
                <a:latin typeface="Arial"/>
                <a:cs typeface="Arial"/>
              </a:rPr>
              <a:t>expand</a:t>
            </a:r>
            <a:r>
              <a:rPr sz="1800" spc="-5" dirty="0">
                <a:latin typeface="宋体"/>
                <a:cs typeface="宋体"/>
              </a:rPr>
              <a:t>命令展开符号表达式的方法，例如：</a:t>
            </a:r>
            <a:endParaRPr sz="1800">
              <a:latin typeface="宋体"/>
              <a:cs typeface="宋体"/>
            </a:endParaRPr>
          </a:p>
          <a:p>
            <a:pPr marL="1397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3970">
              <a:lnSpc>
                <a:spcPct val="100000"/>
              </a:lnSpc>
            </a:pPr>
            <a:r>
              <a:rPr sz="1800" dirty="0">
                <a:latin typeface="Arial"/>
                <a:cs typeface="Arial"/>
              </a:rPr>
              <a:t>&gt;&gt; syms</a:t>
            </a:r>
            <a:r>
              <a:rPr sz="1800" spc="-30" dirty="0">
                <a:latin typeface="Arial"/>
                <a:cs typeface="Arial"/>
              </a:rPr>
              <a:t> </a:t>
            </a:r>
            <a:r>
              <a:rPr sz="1800" dirty="0">
                <a:latin typeface="Arial"/>
                <a:cs typeface="Arial"/>
              </a:rPr>
              <a:t>x</a:t>
            </a:r>
            <a:endParaRPr sz="1800">
              <a:latin typeface="Arial"/>
              <a:cs typeface="Arial"/>
            </a:endParaRPr>
          </a:p>
          <a:p>
            <a:pPr marL="13970">
              <a:lnSpc>
                <a:spcPct val="100000"/>
              </a:lnSpc>
            </a:pPr>
            <a:r>
              <a:rPr sz="1800" dirty="0">
                <a:latin typeface="Arial"/>
                <a:cs typeface="Arial"/>
              </a:rPr>
              <a:t>&gt;&gt; f = </a:t>
            </a:r>
            <a:r>
              <a:rPr sz="1800" spc="-20" dirty="0">
                <a:latin typeface="Arial"/>
                <a:cs typeface="Arial"/>
              </a:rPr>
              <a:t>(x^2 </a:t>
            </a:r>
            <a:r>
              <a:rPr sz="1800" spc="-10" dirty="0">
                <a:latin typeface="Arial"/>
                <a:cs typeface="Arial"/>
              </a:rPr>
              <a:t>-1)*(x^4 </a:t>
            </a:r>
            <a:r>
              <a:rPr sz="1800" dirty="0">
                <a:latin typeface="Arial"/>
                <a:cs typeface="Arial"/>
              </a:rPr>
              <a:t>+ </a:t>
            </a:r>
            <a:r>
              <a:rPr sz="1800" spc="-25" dirty="0">
                <a:latin typeface="Arial"/>
                <a:cs typeface="Arial"/>
              </a:rPr>
              <a:t>x^3 </a:t>
            </a:r>
            <a:r>
              <a:rPr sz="1800" dirty="0">
                <a:latin typeface="Arial"/>
                <a:cs typeface="Arial"/>
              </a:rPr>
              <a:t>+ </a:t>
            </a:r>
            <a:r>
              <a:rPr sz="1800" spc="-25" dirty="0">
                <a:latin typeface="Arial"/>
                <a:cs typeface="Arial"/>
              </a:rPr>
              <a:t>x^2 </a:t>
            </a:r>
            <a:r>
              <a:rPr sz="1800" dirty="0">
                <a:latin typeface="Arial"/>
                <a:cs typeface="Arial"/>
              </a:rPr>
              <a:t>+ x </a:t>
            </a:r>
            <a:r>
              <a:rPr sz="1800" spc="-10" dirty="0">
                <a:latin typeface="Arial"/>
                <a:cs typeface="Arial"/>
              </a:rPr>
              <a:t>+1)*(x^4 </a:t>
            </a:r>
            <a:r>
              <a:rPr sz="1800" dirty="0">
                <a:latin typeface="Arial"/>
                <a:cs typeface="Arial"/>
              </a:rPr>
              <a:t>– </a:t>
            </a:r>
            <a:r>
              <a:rPr sz="1800" spc="-25" dirty="0">
                <a:latin typeface="Arial"/>
                <a:cs typeface="Arial"/>
              </a:rPr>
              <a:t>x^3 </a:t>
            </a:r>
            <a:r>
              <a:rPr sz="1800" dirty="0">
                <a:latin typeface="Arial"/>
                <a:cs typeface="Arial"/>
              </a:rPr>
              <a:t>+ </a:t>
            </a:r>
            <a:r>
              <a:rPr sz="1800" spc="-25" dirty="0">
                <a:latin typeface="Arial"/>
                <a:cs typeface="Arial"/>
              </a:rPr>
              <a:t>x^2 </a:t>
            </a:r>
            <a:r>
              <a:rPr sz="1800" dirty="0">
                <a:latin typeface="Arial"/>
                <a:cs typeface="Arial"/>
              </a:rPr>
              <a:t>– x</a:t>
            </a:r>
            <a:r>
              <a:rPr sz="1800" spc="25" dirty="0">
                <a:latin typeface="Arial"/>
                <a:cs typeface="Arial"/>
              </a:rPr>
              <a:t> </a:t>
            </a:r>
            <a:r>
              <a:rPr sz="1800" dirty="0">
                <a:latin typeface="Arial"/>
                <a:cs typeface="Arial"/>
              </a:rPr>
              <a:t>+1);</a:t>
            </a:r>
            <a:endParaRPr sz="1800">
              <a:latin typeface="Arial"/>
              <a:cs typeface="Arial"/>
            </a:endParaRPr>
          </a:p>
          <a:p>
            <a:pPr marL="13970">
              <a:lnSpc>
                <a:spcPct val="100000"/>
              </a:lnSpc>
              <a:spcBef>
                <a:spcPts val="30"/>
              </a:spcBef>
              <a:tabLst>
                <a:tab pos="3672840" algn="l"/>
              </a:tabLst>
            </a:pPr>
            <a:r>
              <a:rPr sz="1800" dirty="0">
                <a:latin typeface="Arial"/>
                <a:cs typeface="Arial"/>
              </a:rPr>
              <a:t>&gt;&gt;</a:t>
            </a:r>
            <a:r>
              <a:rPr sz="1800" spc="-10" dirty="0">
                <a:latin typeface="Arial"/>
                <a:cs typeface="Arial"/>
              </a:rPr>
              <a:t> </a:t>
            </a:r>
            <a:r>
              <a:rPr sz="1800" spc="-5" dirty="0">
                <a:latin typeface="Arial"/>
                <a:cs typeface="Arial"/>
              </a:rPr>
              <a:t>expand(f)	%</a:t>
            </a:r>
            <a:r>
              <a:rPr sz="1800" spc="10" dirty="0">
                <a:latin typeface="Arial"/>
                <a:cs typeface="Arial"/>
              </a:rPr>
              <a:t> </a:t>
            </a:r>
            <a:r>
              <a:rPr sz="1800" dirty="0">
                <a:latin typeface="宋体"/>
                <a:cs typeface="宋体"/>
              </a:rPr>
              <a:t>返回值为</a:t>
            </a:r>
            <a:r>
              <a:rPr sz="1800" spc="-15" dirty="0">
                <a:latin typeface="Arial"/>
                <a:cs typeface="Arial"/>
              </a:rPr>
              <a:t>x^10-1</a:t>
            </a:r>
            <a:endParaRPr sz="1800">
              <a:latin typeface="Arial"/>
              <a:cs typeface="Arial"/>
            </a:endParaRPr>
          </a:p>
          <a:p>
            <a:pPr>
              <a:lnSpc>
                <a:spcPct val="100000"/>
              </a:lnSpc>
              <a:spcBef>
                <a:spcPts val="50"/>
              </a:spcBef>
            </a:pPr>
            <a:endParaRPr sz="2150">
              <a:latin typeface="Times New Roman"/>
              <a:cs typeface="Times New Roman"/>
            </a:endParaRPr>
          </a:p>
          <a:p>
            <a:pPr marL="12700">
              <a:lnSpc>
                <a:spcPts val="2150"/>
              </a:lnSpc>
              <a:spcBef>
                <a:spcPts val="5"/>
              </a:spcBef>
            </a:pPr>
            <a:r>
              <a:rPr sz="1800" spc="-35" dirty="0">
                <a:latin typeface="Arial"/>
                <a:cs typeface="Arial"/>
              </a:rPr>
              <a:t>MATLAB</a:t>
            </a:r>
            <a:r>
              <a:rPr sz="1800" dirty="0">
                <a:latin typeface="宋体"/>
                <a:cs typeface="宋体"/>
              </a:rPr>
              <a:t>提供了用</a:t>
            </a:r>
            <a:r>
              <a:rPr sz="1800" dirty="0">
                <a:latin typeface="Arial"/>
                <a:cs typeface="Arial"/>
              </a:rPr>
              <a:t>factor</a:t>
            </a:r>
            <a:r>
              <a:rPr sz="1800" dirty="0">
                <a:latin typeface="宋体"/>
                <a:cs typeface="宋体"/>
              </a:rPr>
              <a:t>命令进行符号表达式因式分解的方法，例如：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30" dirty="0">
                <a:latin typeface="Arial"/>
                <a:cs typeface="Arial"/>
              </a:rPr>
              <a:t> </a:t>
            </a:r>
            <a:r>
              <a:rPr sz="1800" dirty="0">
                <a:latin typeface="Arial"/>
                <a:cs typeface="Arial"/>
              </a:rPr>
              <a:t>x</a:t>
            </a:r>
            <a:endParaRPr sz="1800">
              <a:latin typeface="Arial"/>
              <a:cs typeface="Arial"/>
            </a:endParaRPr>
          </a:p>
          <a:p>
            <a:pPr marL="12700">
              <a:lnSpc>
                <a:spcPct val="100000"/>
              </a:lnSpc>
            </a:pPr>
            <a:r>
              <a:rPr sz="1800" dirty="0">
                <a:latin typeface="Arial"/>
                <a:cs typeface="Arial"/>
              </a:rPr>
              <a:t>&gt;&gt; </a:t>
            </a:r>
            <a:r>
              <a:rPr sz="1800" spc="-5" dirty="0">
                <a:latin typeface="Arial"/>
                <a:cs typeface="Arial"/>
              </a:rPr>
              <a:t>g </a:t>
            </a:r>
            <a:r>
              <a:rPr sz="1800" dirty="0">
                <a:latin typeface="Arial"/>
                <a:cs typeface="Arial"/>
              </a:rPr>
              <a:t>= </a:t>
            </a:r>
            <a:r>
              <a:rPr sz="1800" spc="-25" dirty="0">
                <a:latin typeface="Arial"/>
                <a:cs typeface="Arial"/>
              </a:rPr>
              <a:t>x^3 </a:t>
            </a:r>
            <a:r>
              <a:rPr sz="1800" spc="-15" dirty="0">
                <a:latin typeface="Arial"/>
                <a:cs typeface="Arial"/>
              </a:rPr>
              <a:t>+6*x^2 </a:t>
            </a:r>
            <a:r>
              <a:rPr sz="1800" dirty="0">
                <a:latin typeface="Arial"/>
                <a:cs typeface="Arial"/>
              </a:rPr>
              <a:t>+ </a:t>
            </a:r>
            <a:r>
              <a:rPr sz="1800" spc="-35" dirty="0">
                <a:latin typeface="Arial"/>
                <a:cs typeface="Arial"/>
              </a:rPr>
              <a:t>11*x </a:t>
            </a:r>
            <a:r>
              <a:rPr sz="1800" dirty="0">
                <a:latin typeface="Arial"/>
                <a:cs typeface="Arial"/>
              </a:rPr>
              <a:t>+</a:t>
            </a:r>
            <a:r>
              <a:rPr sz="1800" spc="145" dirty="0">
                <a:latin typeface="Arial"/>
                <a:cs typeface="Arial"/>
              </a:rPr>
              <a:t> </a:t>
            </a:r>
            <a:r>
              <a:rPr sz="1800" dirty="0">
                <a:latin typeface="Arial"/>
                <a:cs typeface="Arial"/>
              </a:rPr>
              <a:t>6;</a:t>
            </a:r>
            <a:endParaRPr sz="1800">
              <a:latin typeface="Arial"/>
              <a:cs typeface="Arial"/>
            </a:endParaRPr>
          </a:p>
          <a:p>
            <a:pPr marL="12700">
              <a:lnSpc>
                <a:spcPct val="100000"/>
              </a:lnSpc>
              <a:spcBef>
                <a:spcPts val="25"/>
              </a:spcBef>
              <a:tabLst>
                <a:tab pos="3670935" algn="l"/>
              </a:tabLst>
            </a:pPr>
            <a:r>
              <a:rPr sz="1800" dirty="0">
                <a:latin typeface="Arial"/>
                <a:cs typeface="Arial"/>
              </a:rPr>
              <a:t>&gt;&gt;</a:t>
            </a:r>
            <a:r>
              <a:rPr sz="1800" spc="-15" dirty="0">
                <a:latin typeface="Arial"/>
                <a:cs typeface="Arial"/>
              </a:rPr>
              <a:t> </a:t>
            </a:r>
            <a:r>
              <a:rPr sz="1800" dirty="0">
                <a:latin typeface="Arial"/>
                <a:cs typeface="Arial"/>
              </a:rPr>
              <a:t>factor(g)	% </a:t>
            </a:r>
            <a:r>
              <a:rPr sz="1800" dirty="0">
                <a:latin typeface="宋体"/>
                <a:cs typeface="宋体"/>
              </a:rPr>
              <a:t>返回值</a:t>
            </a:r>
            <a:r>
              <a:rPr sz="1800" spc="-10" dirty="0">
                <a:latin typeface="宋体"/>
                <a:cs typeface="宋体"/>
              </a:rPr>
              <a:t>为</a:t>
            </a:r>
            <a:r>
              <a:rPr sz="1800" dirty="0">
                <a:latin typeface="Arial"/>
                <a:cs typeface="Arial"/>
              </a:rPr>
              <a:t>(x</a:t>
            </a:r>
            <a:r>
              <a:rPr sz="1800" spc="-20" dirty="0">
                <a:latin typeface="Arial"/>
                <a:cs typeface="Arial"/>
              </a:rPr>
              <a:t> </a:t>
            </a:r>
            <a:r>
              <a:rPr sz="1800" dirty="0">
                <a:latin typeface="Arial"/>
                <a:cs typeface="Arial"/>
              </a:rPr>
              <a:t>+</a:t>
            </a:r>
            <a:r>
              <a:rPr sz="1800" spc="-25" dirty="0">
                <a:latin typeface="Arial"/>
                <a:cs typeface="Arial"/>
              </a:rPr>
              <a:t> </a:t>
            </a:r>
            <a:r>
              <a:rPr sz="1800" spc="-5" dirty="0">
                <a:latin typeface="Arial"/>
                <a:cs typeface="Arial"/>
              </a:rPr>
              <a:t>3)*(x</a:t>
            </a:r>
            <a:r>
              <a:rPr sz="1800" dirty="0">
                <a:latin typeface="Arial"/>
                <a:cs typeface="Arial"/>
              </a:rPr>
              <a:t> +</a:t>
            </a:r>
            <a:r>
              <a:rPr sz="1800" spc="-25" dirty="0">
                <a:latin typeface="Arial"/>
                <a:cs typeface="Arial"/>
              </a:rPr>
              <a:t> </a:t>
            </a:r>
            <a:r>
              <a:rPr sz="1800" spc="-5" dirty="0">
                <a:latin typeface="Arial"/>
                <a:cs typeface="Arial"/>
              </a:rPr>
              <a:t>2)*(x</a:t>
            </a:r>
            <a:r>
              <a:rPr sz="1800" spc="-20" dirty="0">
                <a:latin typeface="Arial"/>
                <a:cs typeface="Arial"/>
              </a:rPr>
              <a:t> </a:t>
            </a:r>
            <a:r>
              <a:rPr sz="1800" dirty="0">
                <a:latin typeface="Arial"/>
                <a:cs typeface="Arial"/>
              </a:rPr>
              <a:t>+ 1)</a:t>
            </a:r>
            <a:endParaRPr sz="18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3067" y="1150112"/>
            <a:ext cx="7538084" cy="3394075"/>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式的变</a:t>
            </a:r>
            <a:r>
              <a:rPr sz="2800" b="1" spc="25" dirty="0">
                <a:solidFill>
                  <a:srgbClr val="333399"/>
                </a:solidFill>
                <a:latin typeface="宋体"/>
                <a:cs typeface="宋体"/>
              </a:rPr>
              <a:t>量</a:t>
            </a:r>
            <a:r>
              <a:rPr sz="2800" b="1" spc="-5" dirty="0">
                <a:solidFill>
                  <a:srgbClr val="333399"/>
                </a:solidFill>
                <a:latin typeface="宋体"/>
                <a:cs typeface="宋体"/>
              </a:rPr>
              <a:t>替代</a:t>
            </a:r>
            <a:endParaRPr sz="2800">
              <a:latin typeface="宋体"/>
              <a:cs typeface="宋体"/>
            </a:endParaRPr>
          </a:p>
          <a:p>
            <a:pPr marL="12700">
              <a:lnSpc>
                <a:spcPts val="2150"/>
              </a:lnSpc>
              <a:spcBef>
                <a:spcPts val="1345"/>
              </a:spcBef>
            </a:pPr>
            <a:r>
              <a:rPr sz="1800" spc="-35" dirty="0">
                <a:latin typeface="Arial"/>
                <a:cs typeface="Arial"/>
              </a:rPr>
              <a:t>MATLAB</a:t>
            </a:r>
            <a:r>
              <a:rPr sz="1800" spc="-5" dirty="0">
                <a:latin typeface="宋体"/>
                <a:cs typeface="宋体"/>
              </a:rPr>
              <a:t>提供了用</a:t>
            </a:r>
            <a:r>
              <a:rPr sz="1800" spc="5" dirty="0">
                <a:latin typeface="Arial"/>
                <a:cs typeface="Arial"/>
              </a:rPr>
              <a:t>subs</a:t>
            </a:r>
            <a:r>
              <a:rPr sz="1800" spc="-5" dirty="0">
                <a:latin typeface="宋体"/>
                <a:cs typeface="宋体"/>
              </a:rPr>
              <a:t>命令单变量符号表达式变量替代的方法，例如：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30" dirty="0">
                <a:latin typeface="Arial"/>
                <a:cs typeface="Arial"/>
              </a:rPr>
              <a:t> </a:t>
            </a:r>
            <a:r>
              <a:rPr sz="1800" dirty="0">
                <a:latin typeface="Arial"/>
                <a:cs typeface="Arial"/>
              </a:rPr>
              <a:t>x</a:t>
            </a:r>
            <a:endParaRPr sz="1800">
              <a:latin typeface="Arial"/>
              <a:cs typeface="Arial"/>
            </a:endParaRPr>
          </a:p>
          <a:p>
            <a:pPr marL="12700">
              <a:lnSpc>
                <a:spcPct val="100000"/>
              </a:lnSpc>
            </a:pPr>
            <a:r>
              <a:rPr sz="1800" dirty="0">
                <a:latin typeface="Arial"/>
                <a:cs typeface="Arial"/>
              </a:rPr>
              <a:t>&gt;&gt; f = </a:t>
            </a:r>
            <a:r>
              <a:rPr sz="1800" spc="-15" dirty="0">
                <a:latin typeface="Arial"/>
                <a:cs typeface="Arial"/>
              </a:rPr>
              <a:t>2*x^2 </a:t>
            </a:r>
            <a:r>
              <a:rPr sz="1800" dirty="0">
                <a:latin typeface="Arial"/>
                <a:cs typeface="Arial"/>
              </a:rPr>
              <a:t>- 3*x +</a:t>
            </a:r>
            <a:r>
              <a:rPr sz="1800" spc="15" dirty="0">
                <a:latin typeface="Arial"/>
                <a:cs typeface="Arial"/>
              </a:rPr>
              <a:t> </a:t>
            </a:r>
            <a:r>
              <a:rPr sz="1800" dirty="0">
                <a:latin typeface="Arial"/>
                <a:cs typeface="Arial"/>
              </a:rPr>
              <a:t>1;</a:t>
            </a:r>
            <a:endParaRPr sz="1800">
              <a:latin typeface="Arial"/>
              <a:cs typeface="Arial"/>
            </a:endParaRPr>
          </a:p>
          <a:p>
            <a:pPr marL="12700">
              <a:lnSpc>
                <a:spcPct val="100000"/>
              </a:lnSpc>
              <a:spcBef>
                <a:spcPts val="25"/>
              </a:spcBef>
              <a:tabLst>
                <a:tab pos="2756535" algn="l"/>
              </a:tabLst>
            </a:pPr>
            <a:r>
              <a:rPr sz="1800" dirty="0">
                <a:latin typeface="Arial"/>
                <a:cs typeface="Arial"/>
              </a:rPr>
              <a:t>&gt;&gt;</a:t>
            </a:r>
            <a:r>
              <a:rPr sz="1800" spc="-10" dirty="0">
                <a:latin typeface="Arial"/>
                <a:cs typeface="Arial"/>
              </a:rPr>
              <a:t> </a:t>
            </a:r>
            <a:r>
              <a:rPr sz="1800" dirty="0">
                <a:latin typeface="Arial"/>
                <a:cs typeface="Arial"/>
              </a:rPr>
              <a:t>subs(f,</a:t>
            </a:r>
            <a:r>
              <a:rPr sz="1800" spc="-30" dirty="0">
                <a:latin typeface="Arial"/>
                <a:cs typeface="Arial"/>
              </a:rPr>
              <a:t> </a:t>
            </a:r>
            <a:r>
              <a:rPr sz="1800" dirty="0">
                <a:latin typeface="Arial"/>
                <a:cs typeface="Arial"/>
              </a:rPr>
              <a:t>1/3)	</a:t>
            </a:r>
            <a:r>
              <a:rPr sz="1800" spc="-5" dirty="0">
                <a:latin typeface="Arial"/>
                <a:cs typeface="Arial"/>
              </a:rPr>
              <a:t>%</a:t>
            </a:r>
            <a:r>
              <a:rPr sz="1800" spc="-50" dirty="0">
                <a:latin typeface="Arial"/>
                <a:cs typeface="Arial"/>
              </a:rPr>
              <a:t> </a:t>
            </a:r>
            <a:r>
              <a:rPr sz="1800" dirty="0">
                <a:latin typeface="宋体"/>
                <a:cs typeface="宋体"/>
              </a:rPr>
              <a:t>返回值</a:t>
            </a:r>
            <a:r>
              <a:rPr sz="1800" spc="-10" dirty="0">
                <a:latin typeface="宋体"/>
                <a:cs typeface="宋体"/>
              </a:rPr>
              <a:t>为</a:t>
            </a:r>
            <a:r>
              <a:rPr sz="1800" dirty="0">
                <a:latin typeface="Arial"/>
                <a:cs typeface="Arial"/>
              </a:rPr>
              <a:t>2/9</a:t>
            </a:r>
            <a:r>
              <a:rPr sz="1800" dirty="0">
                <a:latin typeface="宋体"/>
                <a:cs typeface="宋体"/>
              </a:rPr>
              <a:t>，注意符号替代之后</a:t>
            </a:r>
            <a:r>
              <a:rPr sz="1800" dirty="0">
                <a:latin typeface="Arial"/>
                <a:cs typeface="Arial"/>
              </a:rPr>
              <a:t>f</a:t>
            </a:r>
            <a:r>
              <a:rPr sz="1800" dirty="0">
                <a:latin typeface="宋体"/>
                <a:cs typeface="宋体"/>
              </a:rPr>
              <a:t>并没有改变</a:t>
            </a:r>
            <a:endParaRPr sz="1800">
              <a:latin typeface="宋体"/>
              <a:cs typeface="宋体"/>
            </a:endParaRPr>
          </a:p>
          <a:p>
            <a:pPr>
              <a:lnSpc>
                <a:spcPct val="100000"/>
              </a:lnSpc>
              <a:spcBef>
                <a:spcPts val="30"/>
              </a:spcBef>
            </a:pPr>
            <a:endParaRPr sz="2050">
              <a:latin typeface="Times New Roman"/>
              <a:cs typeface="Times New Roman"/>
            </a:endParaRPr>
          </a:p>
          <a:p>
            <a:pPr marL="13970">
              <a:lnSpc>
                <a:spcPts val="2150"/>
              </a:lnSpc>
            </a:pPr>
            <a:r>
              <a:rPr sz="1800" spc="-35" dirty="0">
                <a:latin typeface="Arial"/>
                <a:cs typeface="Arial"/>
              </a:rPr>
              <a:t>MATLAB</a:t>
            </a:r>
            <a:r>
              <a:rPr sz="1800" dirty="0">
                <a:latin typeface="宋体"/>
                <a:cs typeface="宋体"/>
              </a:rPr>
              <a:t>提供了</a:t>
            </a:r>
            <a:r>
              <a:rPr sz="1800" spc="-10" dirty="0">
                <a:latin typeface="宋体"/>
                <a:cs typeface="宋体"/>
              </a:rPr>
              <a:t>用</a:t>
            </a:r>
            <a:r>
              <a:rPr sz="1800" spc="5" dirty="0">
                <a:latin typeface="Arial"/>
                <a:cs typeface="Arial"/>
              </a:rPr>
              <a:t>subs</a:t>
            </a:r>
            <a:r>
              <a:rPr sz="1800" spc="-5" dirty="0">
                <a:latin typeface="宋体"/>
                <a:cs typeface="宋体"/>
              </a:rPr>
              <a:t>命令多变量符号表达式变量替代的方法，例如：</a:t>
            </a:r>
            <a:endParaRPr sz="1800">
              <a:latin typeface="宋体"/>
              <a:cs typeface="宋体"/>
            </a:endParaRPr>
          </a:p>
          <a:p>
            <a:pPr marL="1397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3970">
              <a:lnSpc>
                <a:spcPct val="100000"/>
              </a:lnSpc>
            </a:pPr>
            <a:r>
              <a:rPr sz="1800" dirty="0">
                <a:latin typeface="Arial"/>
                <a:cs typeface="Arial"/>
              </a:rPr>
              <a:t>&gt;&gt; syms x</a:t>
            </a:r>
            <a:r>
              <a:rPr sz="1800" spc="-20" dirty="0">
                <a:latin typeface="Arial"/>
                <a:cs typeface="Arial"/>
              </a:rPr>
              <a:t> </a:t>
            </a:r>
            <a:r>
              <a:rPr sz="1800" dirty="0">
                <a:latin typeface="Arial"/>
                <a:cs typeface="Arial"/>
              </a:rPr>
              <a:t>y</a:t>
            </a:r>
            <a:endParaRPr sz="1800">
              <a:latin typeface="Arial"/>
              <a:cs typeface="Arial"/>
            </a:endParaRPr>
          </a:p>
          <a:p>
            <a:pPr marL="13970">
              <a:lnSpc>
                <a:spcPct val="100000"/>
              </a:lnSpc>
            </a:pPr>
            <a:r>
              <a:rPr sz="1800" dirty="0">
                <a:latin typeface="Arial"/>
                <a:cs typeface="Arial"/>
              </a:rPr>
              <a:t>&gt;&gt; f = </a:t>
            </a:r>
            <a:r>
              <a:rPr sz="1800" spc="-15" dirty="0">
                <a:latin typeface="Arial"/>
                <a:cs typeface="Arial"/>
              </a:rPr>
              <a:t>x^2*y </a:t>
            </a:r>
            <a:r>
              <a:rPr sz="1800" dirty="0">
                <a:latin typeface="Arial"/>
                <a:cs typeface="Arial"/>
              </a:rPr>
              <a:t>+</a:t>
            </a:r>
            <a:r>
              <a:rPr sz="1800" spc="25" dirty="0">
                <a:latin typeface="Arial"/>
                <a:cs typeface="Arial"/>
              </a:rPr>
              <a:t> </a:t>
            </a:r>
            <a:r>
              <a:rPr sz="1800" spc="-5" dirty="0">
                <a:latin typeface="Arial"/>
                <a:cs typeface="Arial"/>
              </a:rPr>
              <a:t>5*x*sqrt(y);</a:t>
            </a:r>
            <a:endParaRPr sz="1800">
              <a:latin typeface="Arial"/>
              <a:cs typeface="Arial"/>
            </a:endParaRPr>
          </a:p>
        </p:txBody>
      </p:sp>
      <p:sp>
        <p:nvSpPr>
          <p:cNvPr id="4" name="object 4"/>
          <p:cNvSpPr txBox="1"/>
          <p:nvPr/>
        </p:nvSpPr>
        <p:spPr>
          <a:xfrm>
            <a:off x="564591" y="4521834"/>
            <a:ext cx="2350770" cy="848994"/>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subs(f, </a:t>
            </a:r>
            <a:r>
              <a:rPr sz="1800" spc="-20" dirty="0">
                <a:latin typeface="Arial"/>
                <a:cs typeface="Arial"/>
              </a:rPr>
              <a:t>x,</a:t>
            </a:r>
            <a:r>
              <a:rPr sz="1800" spc="-45" dirty="0">
                <a:latin typeface="Arial"/>
                <a:cs typeface="Arial"/>
              </a:rPr>
              <a:t> </a:t>
            </a:r>
            <a:r>
              <a:rPr sz="1800" dirty="0">
                <a:latin typeface="Arial"/>
                <a:cs typeface="Arial"/>
              </a:rPr>
              <a:t>3)</a:t>
            </a:r>
            <a:endParaRPr sz="1800">
              <a:latin typeface="Arial"/>
              <a:cs typeface="Arial"/>
            </a:endParaRPr>
          </a:p>
          <a:p>
            <a:pPr marL="12700">
              <a:lnSpc>
                <a:spcPct val="100000"/>
              </a:lnSpc>
            </a:pPr>
            <a:r>
              <a:rPr sz="1800" dirty="0">
                <a:latin typeface="Arial"/>
                <a:cs typeface="Arial"/>
              </a:rPr>
              <a:t>&gt;&gt; subs(f, </a:t>
            </a:r>
            <a:r>
              <a:rPr sz="1800" spc="-80" dirty="0">
                <a:latin typeface="Arial"/>
                <a:cs typeface="Arial"/>
              </a:rPr>
              <a:t>y,</a:t>
            </a:r>
            <a:r>
              <a:rPr sz="1800" spc="-55" dirty="0">
                <a:latin typeface="Arial"/>
                <a:cs typeface="Arial"/>
              </a:rPr>
              <a:t> </a:t>
            </a:r>
            <a:r>
              <a:rPr sz="1800" spc="-20" dirty="0">
                <a:latin typeface="Arial"/>
                <a:cs typeface="Arial"/>
              </a:rPr>
              <a:t>x)</a:t>
            </a:r>
            <a:endParaRPr sz="1800">
              <a:latin typeface="Arial"/>
              <a:cs typeface="Arial"/>
            </a:endParaRPr>
          </a:p>
          <a:p>
            <a:pPr marL="12700">
              <a:lnSpc>
                <a:spcPct val="100000"/>
              </a:lnSpc>
            </a:pPr>
            <a:r>
              <a:rPr sz="1800" dirty="0">
                <a:latin typeface="Arial"/>
                <a:cs typeface="Arial"/>
              </a:rPr>
              <a:t>&gt;&gt; subs(f, </a:t>
            </a:r>
            <a:r>
              <a:rPr sz="1800" spc="-15" dirty="0">
                <a:latin typeface="Arial"/>
                <a:cs typeface="Arial"/>
              </a:rPr>
              <a:t>{x, </a:t>
            </a:r>
            <a:r>
              <a:rPr sz="1800" spc="-5" dirty="0">
                <a:latin typeface="Arial"/>
                <a:cs typeface="Arial"/>
              </a:rPr>
              <a:t>y}, </a:t>
            </a:r>
            <a:r>
              <a:rPr sz="1800" dirty="0">
                <a:latin typeface="Arial"/>
                <a:cs typeface="Arial"/>
              </a:rPr>
              <a:t>{3,</a:t>
            </a:r>
            <a:r>
              <a:rPr sz="1800" spc="-55" dirty="0">
                <a:latin typeface="Arial"/>
                <a:cs typeface="Arial"/>
              </a:rPr>
              <a:t> </a:t>
            </a:r>
            <a:r>
              <a:rPr sz="1800" dirty="0">
                <a:latin typeface="Arial"/>
                <a:cs typeface="Arial"/>
              </a:rPr>
              <a:t>2})</a:t>
            </a:r>
            <a:endParaRPr sz="1800">
              <a:latin typeface="Arial"/>
              <a:cs typeface="Arial"/>
            </a:endParaRPr>
          </a:p>
        </p:txBody>
      </p:sp>
      <p:sp>
        <p:nvSpPr>
          <p:cNvPr id="5" name="object 5"/>
          <p:cNvSpPr txBox="1"/>
          <p:nvPr/>
        </p:nvSpPr>
        <p:spPr>
          <a:xfrm>
            <a:off x="3308730" y="4521834"/>
            <a:ext cx="5309870"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Arial"/>
                <a:cs typeface="Arial"/>
              </a:rPr>
              <a:t> </a:t>
            </a:r>
            <a:r>
              <a:rPr sz="1800" dirty="0">
                <a:latin typeface="宋体"/>
                <a:cs typeface="宋体"/>
              </a:rPr>
              <a:t>将变量</a:t>
            </a:r>
            <a:r>
              <a:rPr sz="1800" spc="-40" dirty="0">
                <a:latin typeface="Arial"/>
                <a:cs typeface="Arial"/>
              </a:rPr>
              <a:t>x</a:t>
            </a:r>
            <a:r>
              <a:rPr sz="1800" dirty="0">
                <a:latin typeface="宋体"/>
                <a:cs typeface="宋体"/>
              </a:rPr>
              <a:t>用</a:t>
            </a:r>
            <a:r>
              <a:rPr sz="1800" dirty="0">
                <a:latin typeface="Arial"/>
                <a:cs typeface="Arial"/>
              </a:rPr>
              <a:t>3</a:t>
            </a:r>
            <a:r>
              <a:rPr sz="1800" dirty="0">
                <a:latin typeface="宋体"/>
                <a:cs typeface="宋体"/>
              </a:rPr>
              <a:t>替换，返回值为</a:t>
            </a:r>
            <a:r>
              <a:rPr sz="1800" dirty="0">
                <a:latin typeface="Arial"/>
                <a:cs typeface="Arial"/>
              </a:rPr>
              <a:t>9*y</a:t>
            </a:r>
            <a:r>
              <a:rPr sz="1800" spc="10" dirty="0">
                <a:latin typeface="Arial"/>
                <a:cs typeface="Arial"/>
              </a:rPr>
              <a:t> </a:t>
            </a:r>
            <a:r>
              <a:rPr sz="1800" dirty="0">
                <a:latin typeface="Arial"/>
                <a:cs typeface="Arial"/>
              </a:rPr>
              <a:t>+</a:t>
            </a:r>
            <a:r>
              <a:rPr sz="1800" spc="-20" dirty="0">
                <a:latin typeface="Arial"/>
                <a:cs typeface="Arial"/>
              </a:rPr>
              <a:t> </a:t>
            </a:r>
            <a:r>
              <a:rPr sz="1800" spc="-5" dirty="0">
                <a:latin typeface="Arial"/>
                <a:cs typeface="Arial"/>
              </a:rPr>
              <a:t>15*y^(1/2)</a:t>
            </a:r>
            <a:endParaRPr sz="1800">
              <a:latin typeface="Arial"/>
              <a:cs typeface="Arial"/>
            </a:endParaRPr>
          </a:p>
          <a:p>
            <a:pPr marL="12700">
              <a:lnSpc>
                <a:spcPct val="100000"/>
              </a:lnSpc>
            </a:pPr>
            <a:r>
              <a:rPr sz="1800" dirty="0">
                <a:latin typeface="Arial"/>
                <a:cs typeface="Arial"/>
              </a:rPr>
              <a:t>%</a:t>
            </a:r>
            <a:r>
              <a:rPr sz="1800" spc="5" dirty="0">
                <a:latin typeface="Arial"/>
                <a:cs typeface="Arial"/>
              </a:rPr>
              <a:t> </a:t>
            </a:r>
            <a:r>
              <a:rPr sz="1800" spc="-5" dirty="0">
                <a:latin typeface="宋体"/>
                <a:cs typeface="宋体"/>
              </a:rPr>
              <a:t>将变量</a:t>
            </a:r>
            <a:r>
              <a:rPr sz="1800" spc="-15" dirty="0">
                <a:latin typeface="Arial"/>
                <a:cs typeface="Arial"/>
              </a:rPr>
              <a:t>y</a:t>
            </a:r>
            <a:r>
              <a:rPr sz="1800" dirty="0">
                <a:latin typeface="宋体"/>
                <a:cs typeface="宋体"/>
              </a:rPr>
              <a:t>用</a:t>
            </a:r>
            <a:r>
              <a:rPr sz="1800" spc="-40" dirty="0">
                <a:latin typeface="Arial"/>
                <a:cs typeface="Arial"/>
              </a:rPr>
              <a:t>x</a:t>
            </a:r>
            <a:r>
              <a:rPr sz="1800" spc="-5" dirty="0">
                <a:latin typeface="宋体"/>
                <a:cs typeface="宋体"/>
              </a:rPr>
              <a:t>替换，返回值为</a:t>
            </a:r>
            <a:r>
              <a:rPr sz="1800" spc="-25" dirty="0">
                <a:latin typeface="Arial"/>
                <a:cs typeface="Arial"/>
              </a:rPr>
              <a:t>x^3</a:t>
            </a:r>
            <a:r>
              <a:rPr sz="1800" spc="105" dirty="0">
                <a:latin typeface="Arial"/>
                <a:cs typeface="Arial"/>
              </a:rPr>
              <a:t> </a:t>
            </a:r>
            <a:r>
              <a:rPr sz="1800" dirty="0">
                <a:latin typeface="Arial"/>
                <a:cs typeface="Arial"/>
              </a:rPr>
              <a:t>+ </a:t>
            </a:r>
            <a:r>
              <a:rPr sz="1800" spc="-5" dirty="0">
                <a:latin typeface="Arial"/>
                <a:cs typeface="Arial"/>
              </a:rPr>
              <a:t>5*x*(3/2)</a:t>
            </a:r>
            <a:endParaRPr sz="1800">
              <a:latin typeface="Arial"/>
              <a:cs typeface="Arial"/>
            </a:endParaRPr>
          </a:p>
          <a:p>
            <a:pPr marL="12700">
              <a:lnSpc>
                <a:spcPct val="100000"/>
              </a:lnSpc>
            </a:pPr>
            <a:r>
              <a:rPr sz="1800" spc="-5" dirty="0">
                <a:latin typeface="Arial"/>
                <a:cs typeface="Arial"/>
              </a:rPr>
              <a:t>% </a:t>
            </a:r>
            <a:r>
              <a:rPr sz="1800" dirty="0">
                <a:latin typeface="宋体"/>
                <a:cs typeface="宋体"/>
              </a:rPr>
              <a:t>将</a:t>
            </a:r>
            <a:r>
              <a:rPr sz="1800" spc="-40" dirty="0">
                <a:latin typeface="Arial"/>
                <a:cs typeface="Arial"/>
              </a:rPr>
              <a:t>x</a:t>
            </a:r>
            <a:r>
              <a:rPr sz="1800" dirty="0">
                <a:latin typeface="宋体"/>
                <a:cs typeface="宋体"/>
              </a:rPr>
              <a:t>用</a:t>
            </a:r>
            <a:r>
              <a:rPr sz="1800" dirty="0">
                <a:latin typeface="Arial"/>
                <a:cs typeface="Arial"/>
              </a:rPr>
              <a:t>3</a:t>
            </a:r>
            <a:r>
              <a:rPr sz="1800" dirty="0">
                <a:latin typeface="宋体"/>
                <a:cs typeface="宋体"/>
              </a:rPr>
              <a:t>替换</a:t>
            </a:r>
            <a:r>
              <a:rPr sz="1800" spc="-10" dirty="0">
                <a:latin typeface="宋体"/>
                <a:cs typeface="宋体"/>
              </a:rPr>
              <a:t>，</a:t>
            </a:r>
            <a:r>
              <a:rPr sz="1800" spc="-10" dirty="0">
                <a:latin typeface="Arial"/>
                <a:cs typeface="Arial"/>
              </a:rPr>
              <a:t>y</a:t>
            </a:r>
            <a:r>
              <a:rPr sz="1800" dirty="0">
                <a:latin typeface="宋体"/>
                <a:cs typeface="宋体"/>
              </a:rPr>
              <a:t>用</a:t>
            </a:r>
            <a:r>
              <a:rPr sz="1800" dirty="0">
                <a:latin typeface="Arial"/>
                <a:cs typeface="Arial"/>
              </a:rPr>
              <a:t>2</a:t>
            </a:r>
            <a:r>
              <a:rPr sz="1800" dirty="0">
                <a:latin typeface="宋体"/>
                <a:cs typeface="宋体"/>
              </a:rPr>
              <a:t>替换，返回值为</a:t>
            </a:r>
            <a:r>
              <a:rPr sz="1800" spc="-5" dirty="0">
                <a:latin typeface="Arial"/>
                <a:cs typeface="Arial"/>
              </a:rPr>
              <a:t>15*2^(1/2)</a:t>
            </a:r>
            <a:r>
              <a:rPr sz="1800" spc="-15"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18</a:t>
            </a:r>
            <a:endParaRPr sz="18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3067" y="1150112"/>
            <a:ext cx="8002905" cy="4078604"/>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式的变</a:t>
            </a:r>
            <a:r>
              <a:rPr sz="2800" b="1" spc="25" dirty="0">
                <a:solidFill>
                  <a:srgbClr val="333399"/>
                </a:solidFill>
                <a:latin typeface="宋体"/>
                <a:cs typeface="宋体"/>
              </a:rPr>
              <a:t>量</a:t>
            </a:r>
            <a:r>
              <a:rPr sz="2800" b="1" spc="-5" dirty="0">
                <a:solidFill>
                  <a:srgbClr val="333399"/>
                </a:solidFill>
                <a:latin typeface="宋体"/>
                <a:cs typeface="宋体"/>
              </a:rPr>
              <a:t>替代</a:t>
            </a:r>
            <a:endParaRPr sz="2800">
              <a:latin typeface="宋体"/>
              <a:cs typeface="宋体"/>
            </a:endParaRPr>
          </a:p>
          <a:p>
            <a:pPr marL="12700">
              <a:lnSpc>
                <a:spcPct val="100000"/>
              </a:lnSpc>
              <a:spcBef>
                <a:spcPts val="1345"/>
              </a:spcBef>
            </a:pPr>
            <a:r>
              <a:rPr sz="1800" spc="-35" dirty="0">
                <a:latin typeface="Arial"/>
                <a:cs typeface="Arial"/>
              </a:rPr>
              <a:t>MATLAB</a:t>
            </a:r>
            <a:r>
              <a:rPr sz="1800" spc="-5" dirty="0">
                <a:latin typeface="宋体"/>
                <a:cs typeface="宋体"/>
              </a:rPr>
              <a:t>提供了将矩阵代入符号表达式的方法，这相当于将矩阵的每个元素分别</a:t>
            </a:r>
            <a:endParaRPr sz="1800">
              <a:latin typeface="宋体"/>
              <a:cs typeface="宋体"/>
            </a:endParaRPr>
          </a:p>
          <a:p>
            <a:pPr marL="12700">
              <a:lnSpc>
                <a:spcPts val="2150"/>
              </a:lnSpc>
            </a:pPr>
            <a:r>
              <a:rPr sz="1800" dirty="0">
                <a:latin typeface="宋体"/>
                <a:cs typeface="宋体"/>
              </a:rPr>
              <a:t>代入符号表达式，从而形成一个新的矩阵，例如：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40" dirty="0">
                <a:latin typeface="Arial"/>
                <a:cs typeface="Arial"/>
              </a:rPr>
              <a:t> </a:t>
            </a:r>
            <a:r>
              <a:rPr sz="1800" dirty="0">
                <a:latin typeface="Arial"/>
                <a:cs typeface="Arial"/>
              </a:rPr>
              <a:t>x</a:t>
            </a:r>
            <a:endParaRPr sz="1800">
              <a:latin typeface="Arial"/>
              <a:cs typeface="Arial"/>
            </a:endParaRPr>
          </a:p>
          <a:p>
            <a:pPr marL="12700">
              <a:lnSpc>
                <a:spcPct val="100000"/>
              </a:lnSpc>
              <a:spcBef>
                <a:spcPts val="5"/>
              </a:spcBef>
            </a:pPr>
            <a:r>
              <a:rPr sz="1800" dirty="0">
                <a:latin typeface="Arial"/>
                <a:cs typeface="Arial"/>
              </a:rPr>
              <a:t>&gt;&gt; f = </a:t>
            </a:r>
            <a:r>
              <a:rPr sz="1800" spc="-25" dirty="0">
                <a:latin typeface="Arial"/>
                <a:cs typeface="Arial"/>
              </a:rPr>
              <a:t>x^3 </a:t>
            </a:r>
            <a:r>
              <a:rPr sz="1800" dirty="0">
                <a:latin typeface="Arial"/>
                <a:cs typeface="Arial"/>
              </a:rPr>
              <a:t>- </a:t>
            </a:r>
            <a:r>
              <a:rPr sz="1800" spc="-15" dirty="0">
                <a:latin typeface="Arial"/>
                <a:cs typeface="Arial"/>
              </a:rPr>
              <a:t>15*x^2 </a:t>
            </a:r>
            <a:r>
              <a:rPr sz="1800" dirty="0">
                <a:latin typeface="Arial"/>
                <a:cs typeface="Arial"/>
              </a:rPr>
              <a:t>- 24*x +</a:t>
            </a:r>
            <a:r>
              <a:rPr sz="1800" spc="110" dirty="0">
                <a:latin typeface="Arial"/>
                <a:cs typeface="Arial"/>
              </a:rPr>
              <a:t> </a:t>
            </a:r>
            <a:r>
              <a:rPr sz="1800" dirty="0">
                <a:latin typeface="Arial"/>
                <a:cs typeface="Arial"/>
              </a:rPr>
              <a:t>350;</a:t>
            </a:r>
            <a:endParaRPr sz="1800">
              <a:latin typeface="Arial"/>
              <a:cs typeface="Arial"/>
            </a:endParaRPr>
          </a:p>
          <a:p>
            <a:pPr marL="12700">
              <a:lnSpc>
                <a:spcPct val="100000"/>
              </a:lnSpc>
            </a:pPr>
            <a:r>
              <a:rPr sz="1800" dirty="0">
                <a:latin typeface="Arial"/>
                <a:cs typeface="Arial"/>
              </a:rPr>
              <a:t>&gt;&gt; A = [1 </a:t>
            </a:r>
            <a:r>
              <a:rPr sz="1800" spc="-5" dirty="0">
                <a:latin typeface="Arial"/>
                <a:cs typeface="Arial"/>
              </a:rPr>
              <a:t>2 </a:t>
            </a:r>
            <a:r>
              <a:rPr sz="1800" dirty="0">
                <a:latin typeface="Arial"/>
                <a:cs typeface="Arial"/>
              </a:rPr>
              <a:t>3; </a:t>
            </a:r>
            <a:r>
              <a:rPr sz="1800" spc="-5" dirty="0">
                <a:latin typeface="Arial"/>
                <a:cs typeface="Arial"/>
              </a:rPr>
              <a:t>4 5</a:t>
            </a:r>
            <a:r>
              <a:rPr sz="1800" spc="-240" dirty="0">
                <a:latin typeface="Arial"/>
                <a:cs typeface="Arial"/>
              </a:rPr>
              <a:t> </a:t>
            </a:r>
            <a:r>
              <a:rPr sz="1800" dirty="0">
                <a:latin typeface="Arial"/>
                <a:cs typeface="Arial"/>
              </a:rPr>
              <a:t>6];</a:t>
            </a:r>
            <a:endParaRPr sz="1800">
              <a:latin typeface="Arial"/>
              <a:cs typeface="Arial"/>
            </a:endParaRPr>
          </a:p>
          <a:p>
            <a:pPr marL="12700">
              <a:lnSpc>
                <a:spcPct val="100000"/>
              </a:lnSpc>
              <a:spcBef>
                <a:spcPts val="25"/>
              </a:spcBef>
              <a:tabLst>
                <a:tab pos="2756535" algn="l"/>
              </a:tabLst>
            </a:pPr>
            <a:r>
              <a:rPr sz="1800" dirty="0">
                <a:latin typeface="Arial"/>
                <a:cs typeface="Arial"/>
              </a:rPr>
              <a:t>&gt;&gt;</a:t>
            </a:r>
            <a:r>
              <a:rPr sz="1800" spc="-15" dirty="0">
                <a:latin typeface="Arial"/>
                <a:cs typeface="Arial"/>
              </a:rPr>
              <a:t> </a:t>
            </a:r>
            <a:r>
              <a:rPr sz="1800" dirty="0">
                <a:latin typeface="Arial"/>
                <a:cs typeface="Arial"/>
              </a:rPr>
              <a:t>subs(f,</a:t>
            </a:r>
            <a:r>
              <a:rPr sz="1800" spc="-140" dirty="0">
                <a:latin typeface="Arial"/>
                <a:cs typeface="Arial"/>
              </a:rPr>
              <a:t> </a:t>
            </a:r>
            <a:r>
              <a:rPr sz="1800" dirty="0">
                <a:latin typeface="Arial"/>
                <a:cs typeface="Arial"/>
              </a:rPr>
              <a:t>A)	%</a:t>
            </a:r>
            <a:r>
              <a:rPr sz="1800" spc="5" dirty="0">
                <a:latin typeface="Arial"/>
                <a:cs typeface="Arial"/>
              </a:rPr>
              <a:t> </a:t>
            </a:r>
            <a:r>
              <a:rPr sz="1800" dirty="0">
                <a:latin typeface="宋体"/>
                <a:cs typeface="宋体"/>
              </a:rPr>
              <a:t>返回值</a:t>
            </a:r>
            <a:r>
              <a:rPr sz="1800" spc="-10" dirty="0">
                <a:latin typeface="宋体"/>
                <a:cs typeface="宋体"/>
              </a:rPr>
              <a:t>为</a:t>
            </a:r>
            <a:r>
              <a:rPr sz="1800" dirty="0">
                <a:latin typeface="Arial"/>
                <a:cs typeface="Arial"/>
              </a:rPr>
              <a:t>[312,</a:t>
            </a:r>
            <a:r>
              <a:rPr sz="1800" spc="-50" dirty="0">
                <a:latin typeface="Arial"/>
                <a:cs typeface="Arial"/>
              </a:rPr>
              <a:t> </a:t>
            </a:r>
            <a:r>
              <a:rPr sz="1800" dirty="0">
                <a:latin typeface="Arial"/>
                <a:cs typeface="Arial"/>
              </a:rPr>
              <a:t>250,</a:t>
            </a:r>
            <a:r>
              <a:rPr sz="1800" spc="-20" dirty="0">
                <a:latin typeface="Arial"/>
                <a:cs typeface="Arial"/>
              </a:rPr>
              <a:t> </a:t>
            </a:r>
            <a:r>
              <a:rPr sz="1800" dirty="0">
                <a:latin typeface="Arial"/>
                <a:cs typeface="Arial"/>
              </a:rPr>
              <a:t>170;</a:t>
            </a:r>
            <a:r>
              <a:rPr sz="1800" spc="-45" dirty="0">
                <a:latin typeface="Arial"/>
                <a:cs typeface="Arial"/>
              </a:rPr>
              <a:t> </a:t>
            </a:r>
            <a:r>
              <a:rPr sz="1800" dirty="0">
                <a:latin typeface="Arial"/>
                <a:cs typeface="Arial"/>
              </a:rPr>
              <a:t>78,</a:t>
            </a:r>
            <a:r>
              <a:rPr sz="1800" spc="5" dirty="0">
                <a:latin typeface="Arial"/>
                <a:cs typeface="Arial"/>
              </a:rPr>
              <a:t> </a:t>
            </a:r>
            <a:r>
              <a:rPr sz="1800" dirty="0">
                <a:latin typeface="Arial"/>
                <a:cs typeface="Arial"/>
              </a:rPr>
              <a:t>-20,</a:t>
            </a:r>
            <a:r>
              <a:rPr sz="1800" spc="-15" dirty="0">
                <a:latin typeface="Arial"/>
                <a:cs typeface="Arial"/>
              </a:rPr>
              <a:t> </a:t>
            </a:r>
            <a:r>
              <a:rPr sz="1800" spc="-30" dirty="0">
                <a:latin typeface="Arial"/>
                <a:cs typeface="Arial"/>
              </a:rPr>
              <a:t>-118]</a:t>
            </a:r>
            <a:endParaRPr sz="1800">
              <a:latin typeface="Arial"/>
              <a:cs typeface="Arial"/>
            </a:endParaRPr>
          </a:p>
          <a:p>
            <a:pPr>
              <a:lnSpc>
                <a:spcPct val="100000"/>
              </a:lnSpc>
            </a:pPr>
            <a:endParaRPr sz="2000">
              <a:latin typeface="Times New Roman"/>
              <a:cs typeface="Times New Roman"/>
            </a:endParaRPr>
          </a:p>
          <a:p>
            <a:pPr marL="36195">
              <a:lnSpc>
                <a:spcPts val="2150"/>
              </a:lnSpc>
              <a:spcBef>
                <a:spcPts val="1155"/>
              </a:spcBef>
            </a:pPr>
            <a:r>
              <a:rPr sz="1800" spc="-35" dirty="0">
                <a:latin typeface="Arial"/>
                <a:cs typeface="Arial"/>
              </a:rPr>
              <a:t>MATLAB</a:t>
            </a:r>
            <a:r>
              <a:rPr sz="1800" dirty="0">
                <a:latin typeface="宋体"/>
                <a:cs typeface="宋体"/>
              </a:rPr>
              <a:t>提供了替代符号矩阵中元素的方法，例如：</a:t>
            </a:r>
            <a:endParaRPr sz="1800">
              <a:latin typeface="宋体"/>
              <a:cs typeface="宋体"/>
            </a:endParaRPr>
          </a:p>
          <a:p>
            <a:pPr marL="36195">
              <a:lnSpc>
                <a:spcPts val="2150"/>
              </a:lnSpc>
            </a:pPr>
            <a:r>
              <a:rPr sz="1800" dirty="0">
                <a:latin typeface="Arial"/>
                <a:cs typeface="Arial"/>
              </a:rPr>
              <a:t>&gt;&gt;</a:t>
            </a:r>
            <a:r>
              <a:rPr sz="1800" spc="-25" dirty="0">
                <a:latin typeface="Arial"/>
                <a:cs typeface="Arial"/>
              </a:rPr>
              <a:t> </a:t>
            </a:r>
            <a:r>
              <a:rPr sz="1800" dirty="0">
                <a:latin typeface="Arial"/>
                <a:cs typeface="Arial"/>
              </a:rPr>
              <a:t>clear</a:t>
            </a:r>
            <a:endParaRPr sz="1800">
              <a:latin typeface="Arial"/>
              <a:cs typeface="Arial"/>
            </a:endParaRPr>
          </a:p>
          <a:p>
            <a:pPr marL="36195">
              <a:lnSpc>
                <a:spcPct val="100000"/>
              </a:lnSpc>
              <a:spcBef>
                <a:spcPts val="5"/>
              </a:spcBef>
            </a:pPr>
            <a:r>
              <a:rPr sz="1800" dirty="0">
                <a:latin typeface="Arial"/>
                <a:cs typeface="Arial"/>
              </a:rPr>
              <a:t>&gt;&gt; syms </a:t>
            </a:r>
            <a:r>
              <a:rPr sz="1800" spc="-5" dirty="0">
                <a:latin typeface="Arial"/>
                <a:cs typeface="Arial"/>
              </a:rPr>
              <a:t>a b </a:t>
            </a:r>
            <a:r>
              <a:rPr sz="1800" dirty="0">
                <a:latin typeface="Arial"/>
                <a:cs typeface="Arial"/>
              </a:rPr>
              <a:t>c s</a:t>
            </a:r>
            <a:r>
              <a:rPr sz="1800" spc="-30" dirty="0">
                <a:latin typeface="Arial"/>
                <a:cs typeface="Arial"/>
              </a:rPr>
              <a:t> </a:t>
            </a:r>
            <a:r>
              <a:rPr sz="1800" dirty="0">
                <a:latin typeface="Arial"/>
                <a:cs typeface="Arial"/>
              </a:rPr>
              <a:t>t</a:t>
            </a:r>
            <a:endParaRPr sz="1800">
              <a:latin typeface="Arial"/>
              <a:cs typeface="Arial"/>
            </a:endParaRPr>
          </a:p>
          <a:p>
            <a:pPr marL="36195">
              <a:lnSpc>
                <a:spcPct val="100000"/>
              </a:lnSpc>
            </a:pPr>
            <a:r>
              <a:rPr sz="1800" dirty="0">
                <a:latin typeface="Arial"/>
                <a:cs typeface="Arial"/>
              </a:rPr>
              <a:t>&gt;&gt; A = [a b c; c a b; b c</a:t>
            </a:r>
            <a:r>
              <a:rPr sz="1800" spc="-315" dirty="0">
                <a:latin typeface="Arial"/>
                <a:cs typeface="Arial"/>
              </a:rPr>
              <a:t> </a:t>
            </a:r>
            <a:r>
              <a:rPr sz="1800" dirty="0">
                <a:latin typeface="Arial"/>
                <a:cs typeface="Arial"/>
              </a:rPr>
              <a:t>a];</a:t>
            </a:r>
            <a:endParaRPr sz="1800">
              <a:latin typeface="Arial"/>
              <a:cs typeface="Arial"/>
            </a:endParaRPr>
          </a:p>
        </p:txBody>
      </p:sp>
      <p:sp>
        <p:nvSpPr>
          <p:cNvPr id="4" name="object 4"/>
          <p:cNvSpPr txBox="1"/>
          <p:nvPr/>
        </p:nvSpPr>
        <p:spPr>
          <a:xfrm>
            <a:off x="586841" y="5206365"/>
            <a:ext cx="2051050"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A(2, 1) =</a:t>
            </a:r>
            <a:r>
              <a:rPr sz="1800" spc="-145" dirty="0">
                <a:latin typeface="Arial"/>
                <a:cs typeface="Arial"/>
              </a:rPr>
              <a:t> </a:t>
            </a:r>
            <a:r>
              <a:rPr sz="1800" dirty="0">
                <a:latin typeface="Arial"/>
                <a:cs typeface="Arial"/>
              </a:rPr>
              <a:t>t</a:t>
            </a:r>
            <a:endParaRPr sz="1800">
              <a:latin typeface="Arial"/>
              <a:cs typeface="Arial"/>
            </a:endParaRPr>
          </a:p>
          <a:p>
            <a:pPr marL="12700">
              <a:lnSpc>
                <a:spcPct val="100000"/>
              </a:lnSpc>
            </a:pPr>
            <a:r>
              <a:rPr sz="1800" dirty="0">
                <a:latin typeface="Arial"/>
                <a:cs typeface="Arial"/>
              </a:rPr>
              <a:t>&gt;&gt; B = subs(A, b,</a:t>
            </a:r>
            <a:r>
              <a:rPr sz="1800" spc="-140" dirty="0">
                <a:latin typeface="Arial"/>
                <a:cs typeface="Arial"/>
              </a:rPr>
              <a:t> </a:t>
            </a:r>
            <a:r>
              <a:rPr sz="1800" spc="5" dirty="0">
                <a:latin typeface="Arial"/>
                <a:cs typeface="Arial"/>
              </a:rPr>
              <a:t>s)</a:t>
            </a:r>
            <a:endParaRPr sz="1800">
              <a:latin typeface="Arial"/>
              <a:cs typeface="Arial"/>
            </a:endParaRPr>
          </a:p>
        </p:txBody>
      </p:sp>
      <p:sp>
        <p:nvSpPr>
          <p:cNvPr id="5" name="object 5"/>
          <p:cNvSpPr txBox="1"/>
          <p:nvPr/>
        </p:nvSpPr>
        <p:spPr>
          <a:xfrm>
            <a:off x="3330955" y="5206365"/>
            <a:ext cx="5424805" cy="57467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dirty="0">
                <a:latin typeface="Arial"/>
                <a:cs typeface="Arial"/>
              </a:rPr>
              <a:t> </a:t>
            </a:r>
            <a:r>
              <a:rPr sz="1800" dirty="0">
                <a:latin typeface="宋体"/>
                <a:cs typeface="宋体"/>
              </a:rPr>
              <a:t>返回值为</a:t>
            </a:r>
            <a:r>
              <a:rPr sz="1800" dirty="0">
                <a:latin typeface="Arial"/>
                <a:cs typeface="Arial"/>
              </a:rPr>
              <a:t>[a</a:t>
            </a:r>
            <a:r>
              <a:rPr sz="1800" spc="-20" dirty="0">
                <a:latin typeface="Arial"/>
                <a:cs typeface="Arial"/>
              </a:rPr>
              <a:t> </a:t>
            </a:r>
            <a:r>
              <a:rPr sz="1800" spc="-5" dirty="0">
                <a:latin typeface="Arial"/>
                <a:cs typeface="Arial"/>
              </a:rPr>
              <a:t>b</a:t>
            </a:r>
            <a:r>
              <a:rPr sz="1800" spc="-20" dirty="0">
                <a:latin typeface="Arial"/>
                <a:cs typeface="Arial"/>
              </a:rPr>
              <a:t> </a:t>
            </a:r>
            <a:r>
              <a:rPr sz="1800" spc="5" dirty="0">
                <a:latin typeface="Arial"/>
                <a:cs typeface="Arial"/>
              </a:rPr>
              <a:t>c;</a:t>
            </a:r>
            <a:r>
              <a:rPr sz="1800" dirty="0">
                <a:latin typeface="Arial"/>
                <a:cs typeface="Arial"/>
              </a:rPr>
              <a:t> t</a:t>
            </a:r>
            <a:r>
              <a:rPr sz="1800" spc="-25" dirty="0">
                <a:latin typeface="Arial"/>
                <a:cs typeface="Arial"/>
              </a:rPr>
              <a:t> </a:t>
            </a:r>
            <a:r>
              <a:rPr sz="1800" spc="-5" dirty="0">
                <a:latin typeface="Arial"/>
                <a:cs typeface="Arial"/>
              </a:rPr>
              <a:t>a</a:t>
            </a:r>
            <a:r>
              <a:rPr sz="1800" spc="5" dirty="0">
                <a:latin typeface="Arial"/>
                <a:cs typeface="Arial"/>
              </a:rPr>
              <a:t> </a:t>
            </a:r>
            <a:r>
              <a:rPr sz="1800" dirty="0">
                <a:latin typeface="Arial"/>
                <a:cs typeface="Arial"/>
              </a:rPr>
              <a:t>b;</a:t>
            </a:r>
            <a:r>
              <a:rPr sz="1800" spc="-20" dirty="0">
                <a:latin typeface="Arial"/>
                <a:cs typeface="Arial"/>
              </a:rPr>
              <a:t> </a:t>
            </a:r>
            <a:r>
              <a:rPr sz="1800" spc="-5" dirty="0">
                <a:latin typeface="Arial"/>
                <a:cs typeface="Arial"/>
              </a:rPr>
              <a:t>b</a:t>
            </a:r>
            <a:r>
              <a:rPr sz="1800" spc="5" dirty="0">
                <a:latin typeface="Arial"/>
                <a:cs typeface="Arial"/>
              </a:rPr>
              <a:t> </a:t>
            </a:r>
            <a:r>
              <a:rPr sz="1800" dirty="0">
                <a:latin typeface="Arial"/>
                <a:cs typeface="Arial"/>
              </a:rPr>
              <a:t>c</a:t>
            </a:r>
            <a:r>
              <a:rPr sz="1800" spc="-20" dirty="0">
                <a:latin typeface="Arial"/>
                <a:cs typeface="Arial"/>
              </a:rPr>
              <a:t> </a:t>
            </a:r>
            <a:r>
              <a:rPr sz="1800" dirty="0">
                <a:latin typeface="Arial"/>
                <a:cs typeface="Arial"/>
              </a:rPr>
              <a:t>a]</a:t>
            </a:r>
            <a:r>
              <a:rPr sz="1800" dirty="0">
                <a:latin typeface="宋体"/>
                <a:cs typeface="宋体"/>
              </a:rPr>
              <a:t>，修改了矩</a:t>
            </a:r>
            <a:r>
              <a:rPr sz="1800" spc="-10" dirty="0">
                <a:latin typeface="宋体"/>
                <a:cs typeface="宋体"/>
              </a:rPr>
              <a:t>阵</a:t>
            </a:r>
            <a:r>
              <a:rPr sz="1800" spc="-5" dirty="0">
                <a:latin typeface="Arial"/>
                <a:cs typeface="Arial"/>
              </a:rPr>
              <a:t>A</a:t>
            </a:r>
            <a:r>
              <a:rPr sz="1800" dirty="0">
                <a:latin typeface="宋体"/>
                <a:cs typeface="宋体"/>
              </a:rPr>
              <a:t>的元素</a:t>
            </a:r>
            <a:endParaRPr sz="1800">
              <a:latin typeface="宋体"/>
              <a:cs typeface="宋体"/>
            </a:endParaRPr>
          </a:p>
          <a:p>
            <a:pPr marL="12700">
              <a:lnSpc>
                <a:spcPct val="100000"/>
              </a:lnSpc>
            </a:pPr>
            <a:r>
              <a:rPr sz="1800" spc="-5" dirty="0">
                <a:latin typeface="Arial"/>
                <a:cs typeface="Arial"/>
              </a:rPr>
              <a:t>%</a:t>
            </a:r>
            <a:r>
              <a:rPr sz="1800" dirty="0">
                <a:latin typeface="Arial"/>
                <a:cs typeface="Arial"/>
              </a:rPr>
              <a:t> </a:t>
            </a:r>
            <a:r>
              <a:rPr sz="1800" dirty="0">
                <a:latin typeface="宋体"/>
                <a:cs typeface="宋体"/>
              </a:rPr>
              <a:t>返回值为</a:t>
            </a:r>
            <a:r>
              <a:rPr sz="1800" dirty="0">
                <a:latin typeface="Arial"/>
                <a:cs typeface="Arial"/>
              </a:rPr>
              <a:t>[a</a:t>
            </a:r>
            <a:r>
              <a:rPr sz="1800" spc="-25" dirty="0">
                <a:latin typeface="Arial"/>
                <a:cs typeface="Arial"/>
              </a:rPr>
              <a:t> </a:t>
            </a:r>
            <a:r>
              <a:rPr sz="1800" dirty="0">
                <a:latin typeface="Arial"/>
                <a:cs typeface="Arial"/>
              </a:rPr>
              <a:t>s</a:t>
            </a:r>
            <a:r>
              <a:rPr sz="1800" spc="-20" dirty="0">
                <a:latin typeface="Arial"/>
                <a:cs typeface="Arial"/>
              </a:rPr>
              <a:t> </a:t>
            </a:r>
            <a:r>
              <a:rPr sz="1800" spc="5" dirty="0">
                <a:latin typeface="Arial"/>
                <a:cs typeface="Arial"/>
              </a:rPr>
              <a:t>c;</a:t>
            </a:r>
            <a:r>
              <a:rPr sz="1800" spc="-20" dirty="0">
                <a:latin typeface="Arial"/>
                <a:cs typeface="Arial"/>
              </a:rPr>
              <a:t> </a:t>
            </a:r>
            <a:r>
              <a:rPr sz="1800" dirty="0">
                <a:latin typeface="Arial"/>
                <a:cs typeface="Arial"/>
              </a:rPr>
              <a:t>t</a:t>
            </a:r>
            <a:r>
              <a:rPr sz="1800" spc="-5" dirty="0">
                <a:latin typeface="Arial"/>
                <a:cs typeface="Arial"/>
              </a:rPr>
              <a:t> a</a:t>
            </a:r>
            <a:r>
              <a:rPr sz="1800" dirty="0">
                <a:latin typeface="Arial"/>
                <a:cs typeface="Arial"/>
              </a:rPr>
              <a:t> </a:t>
            </a:r>
            <a:r>
              <a:rPr sz="1800" spc="5" dirty="0">
                <a:latin typeface="Arial"/>
                <a:cs typeface="Arial"/>
              </a:rPr>
              <a:t>s;</a:t>
            </a:r>
            <a:r>
              <a:rPr sz="1800" spc="-20" dirty="0">
                <a:latin typeface="Arial"/>
                <a:cs typeface="Arial"/>
              </a:rPr>
              <a:t> </a:t>
            </a:r>
            <a:r>
              <a:rPr sz="1800" dirty="0">
                <a:latin typeface="Arial"/>
                <a:cs typeface="Arial"/>
              </a:rPr>
              <a:t>s</a:t>
            </a:r>
            <a:r>
              <a:rPr sz="1800" spc="-20" dirty="0">
                <a:latin typeface="Arial"/>
                <a:cs typeface="Arial"/>
              </a:rPr>
              <a:t> </a:t>
            </a:r>
            <a:r>
              <a:rPr sz="1800" dirty="0">
                <a:latin typeface="Arial"/>
                <a:cs typeface="Arial"/>
              </a:rPr>
              <a:t>c</a:t>
            </a:r>
            <a:r>
              <a:rPr sz="1800" spc="-20" dirty="0">
                <a:latin typeface="Arial"/>
                <a:cs typeface="Arial"/>
              </a:rPr>
              <a:t> </a:t>
            </a:r>
            <a:r>
              <a:rPr sz="1800" spc="-5" dirty="0">
                <a:latin typeface="Arial"/>
                <a:cs typeface="Arial"/>
              </a:rPr>
              <a:t>a]</a:t>
            </a:r>
            <a:r>
              <a:rPr sz="1800" spc="-5" dirty="0">
                <a:latin typeface="宋体"/>
                <a:cs typeface="宋体"/>
              </a:rPr>
              <a:t>，</a:t>
            </a:r>
            <a:r>
              <a:rPr sz="1800" dirty="0">
                <a:latin typeface="宋体"/>
                <a:cs typeface="宋体"/>
              </a:rPr>
              <a:t>矩</a:t>
            </a:r>
            <a:r>
              <a:rPr sz="1800" spc="-5" dirty="0">
                <a:latin typeface="宋体"/>
                <a:cs typeface="宋体"/>
              </a:rPr>
              <a:t>阵</a:t>
            </a:r>
            <a:r>
              <a:rPr sz="1800" spc="-5" dirty="0">
                <a:latin typeface="Arial"/>
                <a:cs typeface="Arial"/>
              </a:rPr>
              <a:t>A</a:t>
            </a:r>
            <a:r>
              <a:rPr sz="1800" dirty="0">
                <a:latin typeface="宋体"/>
                <a:cs typeface="宋体"/>
              </a:rPr>
              <a:t>的元素没有变化</a:t>
            </a:r>
            <a:endParaRPr sz="1800">
              <a:latin typeface="宋体"/>
              <a:cs typeface="宋体"/>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3307207" y="5638291"/>
            <a:ext cx="232600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65" dirty="0">
                <a:latin typeface="Arial"/>
                <a:cs typeface="Arial"/>
              </a:rPr>
              <a:t> </a:t>
            </a:r>
            <a:r>
              <a:rPr sz="1800" spc="10" dirty="0">
                <a:latin typeface="Arial"/>
                <a:cs typeface="Arial"/>
              </a:rPr>
              <a:t>2</a:t>
            </a:r>
            <a:r>
              <a:rPr sz="1800" dirty="0">
                <a:latin typeface="宋体"/>
                <a:cs typeface="宋体"/>
              </a:rPr>
              <a:t>阶偏导数为</a:t>
            </a:r>
            <a:r>
              <a:rPr sz="1800" spc="-10" dirty="0">
                <a:latin typeface="Arial"/>
                <a:cs typeface="Arial"/>
              </a:rPr>
              <a:t>6*x^3*y</a:t>
            </a:r>
            <a:endParaRPr sz="1800">
              <a:latin typeface="Arial"/>
              <a:cs typeface="Arial"/>
            </a:endParaRPr>
          </a:p>
        </p:txBody>
      </p:sp>
      <p:sp>
        <p:nvSpPr>
          <p:cNvPr id="4" name="object 4"/>
          <p:cNvSpPr txBox="1"/>
          <p:nvPr/>
        </p:nvSpPr>
        <p:spPr>
          <a:xfrm>
            <a:off x="563067" y="5638291"/>
            <a:ext cx="2480310" cy="1123315"/>
          </a:xfrm>
          <a:prstGeom prst="rect">
            <a:avLst/>
          </a:prstGeom>
        </p:spPr>
        <p:txBody>
          <a:bodyPr vert="horz" wrap="square" lIns="0" tIns="12700" rIns="0" bIns="0" rtlCol="0">
            <a:spAutoFit/>
          </a:bodyPr>
          <a:lstStyle/>
          <a:p>
            <a:pPr marL="12700">
              <a:lnSpc>
                <a:spcPts val="2150"/>
              </a:lnSpc>
              <a:spcBef>
                <a:spcPts val="100"/>
              </a:spcBef>
            </a:pPr>
            <a:r>
              <a:rPr sz="1800" dirty="0">
                <a:latin typeface="Arial"/>
                <a:cs typeface="Arial"/>
              </a:rPr>
              <a:t>&gt;&gt; d2fy = </a:t>
            </a:r>
            <a:r>
              <a:rPr sz="1800" spc="-5" dirty="0">
                <a:latin typeface="Arial"/>
                <a:cs typeface="Arial"/>
              </a:rPr>
              <a:t>diff(f, </a:t>
            </a:r>
            <a:r>
              <a:rPr sz="1800" spc="-80" dirty="0">
                <a:latin typeface="Arial"/>
                <a:cs typeface="Arial"/>
              </a:rPr>
              <a:t>y,</a:t>
            </a:r>
            <a:r>
              <a:rPr sz="1800" spc="-75" dirty="0">
                <a:latin typeface="Arial"/>
                <a:cs typeface="Arial"/>
              </a:rPr>
              <a:t> </a:t>
            </a:r>
            <a:r>
              <a:rPr sz="1800" dirty="0">
                <a:latin typeface="Arial"/>
                <a:cs typeface="Arial"/>
              </a:rPr>
              <a:t>2)</a:t>
            </a:r>
            <a:endParaRPr sz="1800">
              <a:latin typeface="Arial"/>
              <a:cs typeface="Arial"/>
            </a:endParaRPr>
          </a:p>
          <a:p>
            <a:pPr marL="12700">
              <a:lnSpc>
                <a:spcPts val="2150"/>
              </a:lnSpc>
            </a:pPr>
            <a:r>
              <a:rPr sz="1800" dirty="0">
                <a:latin typeface="Arial"/>
                <a:cs typeface="Arial"/>
              </a:rPr>
              <a:t>&gt;&gt; syms</a:t>
            </a:r>
            <a:r>
              <a:rPr sz="1800" spc="-45" dirty="0">
                <a:latin typeface="Arial"/>
                <a:cs typeface="Arial"/>
              </a:rPr>
              <a:t> </a:t>
            </a:r>
            <a:r>
              <a:rPr sz="1800" dirty="0">
                <a:latin typeface="Arial"/>
                <a:cs typeface="Arial"/>
              </a:rPr>
              <a:t>a</a:t>
            </a:r>
            <a:endParaRPr sz="1800">
              <a:latin typeface="Arial"/>
              <a:cs typeface="Arial"/>
            </a:endParaRPr>
          </a:p>
          <a:p>
            <a:pPr marL="12700">
              <a:lnSpc>
                <a:spcPct val="100000"/>
              </a:lnSpc>
              <a:spcBef>
                <a:spcPts val="25"/>
              </a:spcBef>
            </a:pPr>
            <a:r>
              <a:rPr sz="1800" dirty="0">
                <a:latin typeface="Arial"/>
                <a:cs typeface="Arial"/>
              </a:rPr>
              <a:t>&gt;&gt; </a:t>
            </a:r>
            <a:r>
              <a:rPr sz="1800" spc="-5" dirty="0">
                <a:latin typeface="Arial"/>
                <a:cs typeface="Arial"/>
              </a:rPr>
              <a:t>d2fy(a </a:t>
            </a:r>
            <a:r>
              <a:rPr sz="1800" dirty="0">
                <a:latin typeface="Arial"/>
                <a:cs typeface="Arial"/>
              </a:rPr>
              <a:t>+ 1,</a:t>
            </a:r>
            <a:r>
              <a:rPr sz="1800" spc="-55" dirty="0">
                <a:latin typeface="Arial"/>
                <a:cs typeface="Arial"/>
              </a:rPr>
              <a:t> </a:t>
            </a:r>
            <a:r>
              <a:rPr sz="1800" dirty="0">
                <a:latin typeface="Arial"/>
                <a:cs typeface="Arial"/>
              </a:rPr>
              <a:t>a)</a:t>
            </a:r>
            <a:endParaRPr sz="1800">
              <a:latin typeface="Arial"/>
              <a:cs typeface="Arial"/>
            </a:endParaRPr>
          </a:p>
          <a:p>
            <a:pPr marL="12700">
              <a:lnSpc>
                <a:spcPct val="100000"/>
              </a:lnSpc>
            </a:pPr>
            <a:r>
              <a:rPr sz="1800" dirty="0">
                <a:latin typeface="Arial"/>
                <a:cs typeface="Arial"/>
              </a:rPr>
              <a:t>&gt;&gt; </a:t>
            </a:r>
            <a:r>
              <a:rPr sz="1800" spc="-10" dirty="0">
                <a:latin typeface="Arial"/>
                <a:cs typeface="Arial"/>
              </a:rPr>
              <a:t>dfxy </a:t>
            </a:r>
            <a:r>
              <a:rPr sz="1800" dirty="0">
                <a:latin typeface="Arial"/>
                <a:cs typeface="Arial"/>
              </a:rPr>
              <a:t>= </a:t>
            </a:r>
            <a:r>
              <a:rPr sz="1800" spc="-5" dirty="0">
                <a:latin typeface="Arial"/>
                <a:cs typeface="Arial"/>
              </a:rPr>
              <a:t>diff(diff(f, y),</a:t>
            </a:r>
            <a:r>
              <a:rPr sz="1800" spc="-90" dirty="0">
                <a:latin typeface="Arial"/>
                <a:cs typeface="Arial"/>
              </a:rPr>
              <a:t> </a:t>
            </a:r>
            <a:r>
              <a:rPr sz="1800" spc="-20" dirty="0">
                <a:latin typeface="Arial"/>
                <a:cs typeface="Arial"/>
              </a:rPr>
              <a:t>x)</a:t>
            </a:r>
            <a:endParaRPr sz="1800">
              <a:latin typeface="Arial"/>
              <a:cs typeface="Arial"/>
            </a:endParaRPr>
          </a:p>
        </p:txBody>
      </p:sp>
      <p:sp>
        <p:nvSpPr>
          <p:cNvPr id="5" name="object 5"/>
          <p:cNvSpPr txBox="1"/>
          <p:nvPr/>
        </p:nvSpPr>
        <p:spPr>
          <a:xfrm>
            <a:off x="3307207" y="6187236"/>
            <a:ext cx="3569970" cy="57404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Arial"/>
                <a:cs typeface="Arial"/>
              </a:rPr>
              <a:t> </a:t>
            </a:r>
            <a:r>
              <a:rPr sz="1800" dirty="0">
                <a:latin typeface="宋体"/>
                <a:cs typeface="宋体"/>
              </a:rPr>
              <a:t>返回值</a:t>
            </a:r>
            <a:r>
              <a:rPr sz="1800" spc="-10" dirty="0">
                <a:latin typeface="宋体"/>
                <a:cs typeface="宋体"/>
              </a:rPr>
              <a:t>为</a:t>
            </a:r>
            <a:r>
              <a:rPr sz="1800" spc="-5" dirty="0">
                <a:latin typeface="Arial"/>
                <a:cs typeface="Arial"/>
              </a:rPr>
              <a:t>6*a*(a+1)^3</a:t>
            </a:r>
            <a:endParaRPr sz="1800">
              <a:latin typeface="Arial"/>
              <a:cs typeface="Arial"/>
            </a:endParaRPr>
          </a:p>
          <a:p>
            <a:pPr marL="12700">
              <a:lnSpc>
                <a:spcPct val="100000"/>
              </a:lnSpc>
            </a:pPr>
            <a:r>
              <a:rPr sz="1800" spc="-5" dirty="0">
                <a:latin typeface="Arial"/>
                <a:cs typeface="Arial"/>
              </a:rPr>
              <a:t>%</a:t>
            </a:r>
            <a:r>
              <a:rPr sz="1800" spc="-50" dirty="0">
                <a:latin typeface="Arial"/>
                <a:cs typeface="Arial"/>
              </a:rPr>
              <a:t> </a:t>
            </a:r>
            <a:r>
              <a:rPr sz="1800" dirty="0">
                <a:latin typeface="宋体"/>
                <a:cs typeface="宋体"/>
              </a:rPr>
              <a:t>混合偏导数，返回值</a:t>
            </a:r>
            <a:r>
              <a:rPr sz="1800" spc="-15" dirty="0">
                <a:latin typeface="宋体"/>
                <a:cs typeface="宋体"/>
              </a:rPr>
              <a:t>为</a:t>
            </a:r>
            <a:r>
              <a:rPr sz="1800" spc="-15" dirty="0">
                <a:latin typeface="Arial"/>
                <a:cs typeface="Arial"/>
              </a:rPr>
              <a:t>9*x^2*y^2</a:t>
            </a:r>
            <a:endParaRPr sz="1800">
              <a:latin typeface="Arial"/>
              <a:cs typeface="Arial"/>
            </a:endParaRPr>
          </a:p>
        </p:txBody>
      </p:sp>
      <p:sp>
        <p:nvSpPr>
          <p:cNvPr id="6" name="object 6"/>
          <p:cNvSpPr txBox="1"/>
          <p:nvPr/>
        </p:nvSpPr>
        <p:spPr>
          <a:xfrm>
            <a:off x="563067" y="1023880"/>
            <a:ext cx="7988934" cy="4636770"/>
          </a:xfrm>
          <a:prstGeom prst="rect">
            <a:avLst/>
          </a:prstGeom>
        </p:spPr>
        <p:txBody>
          <a:bodyPr vert="horz" wrap="square" lIns="0" tIns="139700" rIns="0" bIns="0" rtlCol="0">
            <a:spAutoFit/>
          </a:bodyPr>
          <a:lstStyle/>
          <a:p>
            <a:pPr marL="12700">
              <a:lnSpc>
                <a:spcPct val="100000"/>
              </a:lnSpc>
              <a:spcBef>
                <a:spcPts val="1100"/>
              </a:spcBef>
            </a:pPr>
            <a:r>
              <a:rPr sz="2800" b="1" spc="15" dirty="0">
                <a:solidFill>
                  <a:srgbClr val="333399"/>
                </a:solidFill>
                <a:latin typeface="宋体"/>
                <a:cs typeface="宋体"/>
              </a:rPr>
              <a:t>符号表达</a:t>
            </a:r>
            <a:r>
              <a:rPr sz="2800" b="1" spc="-5" dirty="0">
                <a:solidFill>
                  <a:srgbClr val="333399"/>
                </a:solidFill>
                <a:latin typeface="宋体"/>
                <a:cs typeface="宋体"/>
              </a:rPr>
              <a:t>式的微</a:t>
            </a:r>
            <a:r>
              <a:rPr sz="2800" b="1" spc="25" dirty="0">
                <a:solidFill>
                  <a:srgbClr val="333399"/>
                </a:solidFill>
                <a:latin typeface="宋体"/>
                <a:cs typeface="宋体"/>
              </a:rPr>
              <a:t>积</a:t>
            </a:r>
            <a:r>
              <a:rPr sz="2800" b="1" spc="-5" dirty="0">
                <a:solidFill>
                  <a:srgbClr val="333399"/>
                </a:solidFill>
                <a:latin typeface="宋体"/>
                <a:cs typeface="宋体"/>
              </a:rPr>
              <a:t>分</a:t>
            </a:r>
            <a:endParaRPr sz="2800">
              <a:latin typeface="宋体"/>
              <a:cs typeface="宋体"/>
            </a:endParaRPr>
          </a:p>
          <a:p>
            <a:pPr marL="12700">
              <a:lnSpc>
                <a:spcPts val="2150"/>
              </a:lnSpc>
              <a:spcBef>
                <a:spcPts val="640"/>
              </a:spcBef>
            </a:pPr>
            <a:r>
              <a:rPr sz="1800" spc="-35" dirty="0">
                <a:latin typeface="Arial"/>
                <a:cs typeface="Arial"/>
              </a:rPr>
              <a:t>MATLAB</a:t>
            </a:r>
            <a:r>
              <a:rPr sz="1800" spc="-5" dirty="0">
                <a:latin typeface="宋体"/>
                <a:cs typeface="宋体"/>
              </a:rPr>
              <a:t>提供了用</a:t>
            </a:r>
            <a:r>
              <a:rPr sz="1800" spc="-5" dirty="0">
                <a:latin typeface="Arial"/>
                <a:cs typeface="Arial"/>
              </a:rPr>
              <a:t>diff</a:t>
            </a:r>
            <a:r>
              <a:rPr sz="1800" dirty="0">
                <a:latin typeface="宋体"/>
                <a:cs typeface="宋体"/>
              </a:rPr>
              <a:t>命令进行一元函数微分的方法，例如：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30" dirty="0">
                <a:latin typeface="Arial"/>
                <a:cs typeface="Arial"/>
              </a:rPr>
              <a:t> </a:t>
            </a:r>
            <a:r>
              <a:rPr sz="1800" dirty="0">
                <a:latin typeface="Arial"/>
                <a:cs typeface="Arial"/>
              </a:rPr>
              <a:t>x</a:t>
            </a:r>
            <a:endParaRPr sz="1800">
              <a:latin typeface="Arial"/>
              <a:cs typeface="Arial"/>
            </a:endParaRPr>
          </a:p>
          <a:p>
            <a:pPr marL="12700">
              <a:lnSpc>
                <a:spcPct val="100000"/>
              </a:lnSpc>
              <a:spcBef>
                <a:spcPts val="5"/>
              </a:spcBef>
            </a:pPr>
            <a:r>
              <a:rPr sz="1800" dirty="0">
                <a:latin typeface="Arial"/>
                <a:cs typeface="Arial"/>
              </a:rPr>
              <a:t>&gt;&gt; f =</a:t>
            </a:r>
            <a:r>
              <a:rPr sz="1800" spc="-10" dirty="0">
                <a:latin typeface="Arial"/>
                <a:cs typeface="Arial"/>
              </a:rPr>
              <a:t> sin(x)^2;</a:t>
            </a:r>
            <a:endParaRPr sz="1800">
              <a:latin typeface="Arial"/>
              <a:cs typeface="Arial"/>
            </a:endParaRPr>
          </a:p>
          <a:p>
            <a:pPr marL="12700">
              <a:lnSpc>
                <a:spcPct val="100000"/>
              </a:lnSpc>
              <a:spcBef>
                <a:spcPts val="25"/>
              </a:spcBef>
              <a:tabLst>
                <a:tab pos="2756535" algn="l"/>
              </a:tabLst>
            </a:pPr>
            <a:r>
              <a:rPr sz="1800" dirty="0">
                <a:latin typeface="Arial"/>
                <a:cs typeface="Arial"/>
              </a:rPr>
              <a:t>&gt;&gt;</a:t>
            </a:r>
            <a:r>
              <a:rPr sz="1800" spc="-10" dirty="0">
                <a:latin typeface="Arial"/>
                <a:cs typeface="Arial"/>
              </a:rPr>
              <a:t> </a:t>
            </a:r>
            <a:r>
              <a:rPr sz="1800" spc="-5" dirty="0">
                <a:latin typeface="Arial"/>
                <a:cs typeface="Arial"/>
              </a:rPr>
              <a:t>diff(f)	%</a:t>
            </a:r>
            <a:r>
              <a:rPr sz="1800" spc="10" dirty="0">
                <a:latin typeface="Arial"/>
                <a:cs typeface="Arial"/>
              </a:rPr>
              <a:t> </a:t>
            </a:r>
            <a:r>
              <a:rPr sz="1800" dirty="0">
                <a:latin typeface="宋体"/>
                <a:cs typeface="宋体"/>
              </a:rPr>
              <a:t>返回值</a:t>
            </a:r>
            <a:r>
              <a:rPr sz="1800" spc="-10" dirty="0">
                <a:latin typeface="宋体"/>
                <a:cs typeface="宋体"/>
              </a:rPr>
              <a:t>为</a:t>
            </a:r>
            <a:r>
              <a:rPr sz="1800" spc="-5" dirty="0">
                <a:latin typeface="Arial"/>
                <a:cs typeface="Arial"/>
              </a:rPr>
              <a:t>2*cos(x)*sin(x)</a:t>
            </a:r>
            <a:endParaRPr sz="1800">
              <a:latin typeface="Arial"/>
              <a:cs typeface="Arial"/>
            </a:endParaRPr>
          </a:p>
          <a:p>
            <a:pPr marL="12700">
              <a:lnSpc>
                <a:spcPts val="2150"/>
              </a:lnSpc>
              <a:spcBef>
                <a:spcPts val="810"/>
              </a:spcBef>
            </a:pPr>
            <a:r>
              <a:rPr sz="1800" spc="-35" dirty="0">
                <a:latin typeface="Arial"/>
                <a:cs typeface="Arial"/>
              </a:rPr>
              <a:t>MATLAB</a:t>
            </a:r>
            <a:r>
              <a:rPr sz="1800" dirty="0">
                <a:latin typeface="宋体"/>
                <a:cs typeface="宋体"/>
              </a:rPr>
              <a:t>提供了用</a:t>
            </a:r>
            <a:r>
              <a:rPr sz="1800" spc="-5" dirty="0">
                <a:latin typeface="Arial"/>
                <a:cs typeface="Arial"/>
              </a:rPr>
              <a:t>diff</a:t>
            </a:r>
            <a:r>
              <a:rPr sz="1800" dirty="0">
                <a:latin typeface="宋体"/>
                <a:cs typeface="宋体"/>
              </a:rPr>
              <a:t>命令进行多元函数偏微分的方法，例如：</a:t>
            </a:r>
            <a:endParaRPr sz="1800">
              <a:latin typeface="宋体"/>
              <a:cs typeface="宋体"/>
            </a:endParaRPr>
          </a:p>
          <a:p>
            <a:pPr marL="12700">
              <a:lnSpc>
                <a:spcPts val="2150"/>
              </a:lnSpc>
            </a:pPr>
            <a:r>
              <a:rPr sz="1800" dirty="0">
                <a:latin typeface="Arial"/>
                <a:cs typeface="Arial"/>
              </a:rPr>
              <a:t>&gt;&gt;</a:t>
            </a:r>
            <a:r>
              <a:rPr sz="1800" spc="-25" dirty="0">
                <a:latin typeface="Arial"/>
                <a:cs typeface="Arial"/>
              </a:rPr>
              <a:t> </a:t>
            </a:r>
            <a:r>
              <a:rPr sz="1800" dirty="0">
                <a:latin typeface="Arial"/>
                <a:cs typeface="Arial"/>
              </a:rPr>
              <a:t>clear</a:t>
            </a:r>
            <a:endParaRPr sz="1800">
              <a:latin typeface="Arial"/>
              <a:cs typeface="Arial"/>
            </a:endParaRPr>
          </a:p>
          <a:p>
            <a:pPr marL="12700">
              <a:lnSpc>
                <a:spcPct val="100000"/>
              </a:lnSpc>
              <a:spcBef>
                <a:spcPts val="5"/>
              </a:spcBef>
            </a:pPr>
            <a:r>
              <a:rPr sz="1800" dirty="0">
                <a:latin typeface="Arial"/>
                <a:cs typeface="Arial"/>
              </a:rPr>
              <a:t>&gt;&gt; syms x</a:t>
            </a:r>
            <a:r>
              <a:rPr sz="1800" spc="-20" dirty="0">
                <a:latin typeface="Arial"/>
                <a:cs typeface="Arial"/>
              </a:rPr>
              <a:t> </a:t>
            </a:r>
            <a:r>
              <a:rPr sz="1800" dirty="0">
                <a:latin typeface="Arial"/>
                <a:cs typeface="Arial"/>
              </a:rPr>
              <a:t>y</a:t>
            </a:r>
            <a:endParaRPr sz="1800">
              <a:latin typeface="Arial"/>
              <a:cs typeface="Arial"/>
            </a:endParaRPr>
          </a:p>
          <a:p>
            <a:pPr marL="12700">
              <a:lnSpc>
                <a:spcPct val="100000"/>
              </a:lnSpc>
            </a:pPr>
            <a:r>
              <a:rPr sz="1800" dirty="0">
                <a:latin typeface="Arial"/>
                <a:cs typeface="Arial"/>
              </a:rPr>
              <a:t>&gt;&gt; f = </a:t>
            </a:r>
            <a:r>
              <a:rPr sz="1800" spc="-10" dirty="0">
                <a:latin typeface="Arial"/>
                <a:cs typeface="Arial"/>
              </a:rPr>
              <a:t>sin(x)^2 </a:t>
            </a:r>
            <a:r>
              <a:rPr sz="1800" dirty="0">
                <a:latin typeface="Arial"/>
                <a:cs typeface="Arial"/>
              </a:rPr>
              <a:t>+</a:t>
            </a:r>
            <a:r>
              <a:rPr sz="1800" spc="10" dirty="0">
                <a:latin typeface="Arial"/>
                <a:cs typeface="Arial"/>
              </a:rPr>
              <a:t> </a:t>
            </a:r>
            <a:r>
              <a:rPr sz="1800" spc="-5" dirty="0">
                <a:latin typeface="Arial"/>
                <a:cs typeface="Arial"/>
              </a:rPr>
              <a:t>cos(y)^2;</a:t>
            </a:r>
            <a:endParaRPr sz="1800">
              <a:latin typeface="Arial"/>
              <a:cs typeface="Arial"/>
            </a:endParaRPr>
          </a:p>
          <a:p>
            <a:pPr marL="12700">
              <a:lnSpc>
                <a:spcPct val="100000"/>
              </a:lnSpc>
              <a:spcBef>
                <a:spcPts val="25"/>
              </a:spcBef>
              <a:tabLst>
                <a:tab pos="2756535" algn="l"/>
              </a:tabLst>
            </a:pPr>
            <a:r>
              <a:rPr sz="1800" dirty="0">
                <a:latin typeface="Arial"/>
                <a:cs typeface="Arial"/>
              </a:rPr>
              <a:t>&gt;&gt;</a:t>
            </a:r>
            <a:r>
              <a:rPr sz="1800" spc="-10" dirty="0">
                <a:latin typeface="Arial"/>
                <a:cs typeface="Arial"/>
              </a:rPr>
              <a:t> </a:t>
            </a:r>
            <a:r>
              <a:rPr sz="1800" spc="-5" dirty="0">
                <a:latin typeface="Arial"/>
                <a:cs typeface="Arial"/>
              </a:rPr>
              <a:t>diff(f,</a:t>
            </a:r>
            <a:r>
              <a:rPr sz="1800" spc="-35" dirty="0">
                <a:latin typeface="Arial"/>
                <a:cs typeface="Arial"/>
              </a:rPr>
              <a:t> </a:t>
            </a:r>
            <a:r>
              <a:rPr sz="1800" spc="-10" dirty="0">
                <a:latin typeface="Arial"/>
                <a:cs typeface="Arial"/>
              </a:rPr>
              <a:t>y)	</a:t>
            </a:r>
            <a:r>
              <a:rPr sz="1800" spc="-5" dirty="0">
                <a:latin typeface="Arial"/>
                <a:cs typeface="Arial"/>
              </a:rPr>
              <a:t>%</a:t>
            </a:r>
            <a:r>
              <a:rPr sz="1800" dirty="0">
                <a:latin typeface="Arial"/>
                <a:cs typeface="Arial"/>
              </a:rPr>
              <a:t> </a:t>
            </a:r>
            <a:r>
              <a:rPr sz="1800" dirty="0">
                <a:latin typeface="宋体"/>
                <a:cs typeface="宋体"/>
              </a:rPr>
              <a:t>对</a:t>
            </a:r>
            <a:r>
              <a:rPr sz="1800" spc="-15" dirty="0">
                <a:latin typeface="Arial"/>
                <a:cs typeface="Arial"/>
              </a:rPr>
              <a:t>y</a:t>
            </a:r>
            <a:r>
              <a:rPr sz="1800" dirty="0">
                <a:latin typeface="宋体"/>
                <a:cs typeface="宋体"/>
              </a:rPr>
              <a:t>求</a:t>
            </a:r>
            <a:r>
              <a:rPr sz="1800" dirty="0">
                <a:latin typeface="Arial"/>
                <a:cs typeface="Arial"/>
              </a:rPr>
              <a:t>1</a:t>
            </a:r>
            <a:r>
              <a:rPr sz="1800" dirty="0">
                <a:latin typeface="宋体"/>
                <a:cs typeface="宋体"/>
              </a:rPr>
              <a:t>阶偏微分，返回值</a:t>
            </a:r>
            <a:r>
              <a:rPr sz="1800" spc="5" dirty="0">
                <a:latin typeface="宋体"/>
                <a:cs typeface="宋体"/>
              </a:rPr>
              <a:t>为</a:t>
            </a:r>
            <a:r>
              <a:rPr sz="1800" dirty="0">
                <a:latin typeface="Arial"/>
                <a:cs typeface="Arial"/>
              </a:rPr>
              <a:t>-2*cos(y)*sin(y)</a:t>
            </a:r>
            <a:endParaRPr sz="1800">
              <a:latin typeface="Arial"/>
              <a:cs typeface="Arial"/>
            </a:endParaRPr>
          </a:p>
          <a:p>
            <a:pPr marL="12700">
              <a:lnSpc>
                <a:spcPts val="2150"/>
              </a:lnSpc>
              <a:spcBef>
                <a:spcPts val="260"/>
              </a:spcBef>
            </a:pPr>
            <a:r>
              <a:rPr sz="1800" spc="-5" dirty="0">
                <a:latin typeface="宋体"/>
                <a:cs typeface="宋体"/>
              </a:rPr>
              <a:t>以下语句将计算函</a:t>
            </a:r>
            <a:r>
              <a:rPr sz="1800" dirty="0">
                <a:latin typeface="宋体"/>
                <a:cs typeface="宋体"/>
              </a:rPr>
              <a:t>数</a:t>
            </a:r>
            <a:r>
              <a:rPr sz="1800" spc="-10" dirty="0">
                <a:latin typeface="Arial"/>
                <a:cs typeface="Arial"/>
              </a:rPr>
              <a:t>f(x,</a:t>
            </a:r>
            <a:r>
              <a:rPr sz="1800" spc="20" dirty="0">
                <a:latin typeface="Arial"/>
                <a:cs typeface="Arial"/>
              </a:rPr>
              <a:t> </a:t>
            </a:r>
            <a:r>
              <a:rPr sz="1800" spc="-10" dirty="0">
                <a:latin typeface="Arial"/>
                <a:cs typeface="Arial"/>
              </a:rPr>
              <a:t>y)</a:t>
            </a:r>
            <a:r>
              <a:rPr sz="1800" spc="-5" dirty="0">
                <a:latin typeface="宋体"/>
                <a:cs typeface="宋体"/>
              </a:rPr>
              <a:t>对变量</a:t>
            </a:r>
            <a:r>
              <a:rPr sz="1800" spc="-15" dirty="0">
                <a:latin typeface="Arial"/>
                <a:cs typeface="Arial"/>
              </a:rPr>
              <a:t>y</a:t>
            </a:r>
            <a:r>
              <a:rPr sz="1800" spc="-5" dirty="0">
                <a:latin typeface="宋体"/>
                <a:cs typeface="宋体"/>
              </a:rPr>
              <a:t>的</a:t>
            </a:r>
            <a:r>
              <a:rPr sz="1800" spc="5" dirty="0">
                <a:latin typeface="Arial"/>
                <a:cs typeface="Arial"/>
              </a:rPr>
              <a:t>2</a:t>
            </a:r>
            <a:r>
              <a:rPr sz="1800" spc="-5" dirty="0">
                <a:latin typeface="宋体"/>
                <a:cs typeface="宋体"/>
              </a:rPr>
              <a:t>阶偏导数并赋值，并计</a:t>
            </a:r>
            <a:r>
              <a:rPr sz="1800" dirty="0">
                <a:latin typeface="宋体"/>
                <a:cs typeface="宋体"/>
              </a:rPr>
              <a:t>算</a:t>
            </a:r>
            <a:r>
              <a:rPr sz="1800" dirty="0">
                <a:latin typeface="Arial"/>
                <a:cs typeface="Arial"/>
              </a:rPr>
              <a:t>f</a:t>
            </a:r>
            <a:r>
              <a:rPr sz="1800" spc="-5" dirty="0">
                <a:latin typeface="宋体"/>
                <a:cs typeface="宋体"/>
              </a:rPr>
              <a:t>的混合偏导数：</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x</a:t>
            </a:r>
            <a:r>
              <a:rPr sz="1800" spc="-20" dirty="0">
                <a:latin typeface="Arial"/>
                <a:cs typeface="Arial"/>
              </a:rPr>
              <a:t> </a:t>
            </a:r>
            <a:r>
              <a:rPr sz="1800" dirty="0">
                <a:latin typeface="Arial"/>
                <a:cs typeface="Arial"/>
              </a:rPr>
              <a:t>y</a:t>
            </a:r>
            <a:endParaRPr sz="1800">
              <a:latin typeface="Arial"/>
              <a:cs typeface="Arial"/>
            </a:endParaRPr>
          </a:p>
          <a:p>
            <a:pPr marL="12700">
              <a:lnSpc>
                <a:spcPct val="100000"/>
              </a:lnSpc>
            </a:pPr>
            <a:r>
              <a:rPr sz="1800" dirty="0">
                <a:latin typeface="Arial"/>
                <a:cs typeface="Arial"/>
              </a:rPr>
              <a:t>&gt;&gt; </a:t>
            </a:r>
            <a:r>
              <a:rPr sz="1800" spc="-10" dirty="0">
                <a:latin typeface="Arial"/>
                <a:cs typeface="Arial"/>
              </a:rPr>
              <a:t>f(x, y) </a:t>
            </a:r>
            <a:r>
              <a:rPr sz="1800" dirty="0">
                <a:latin typeface="Arial"/>
                <a:cs typeface="Arial"/>
              </a:rPr>
              <a:t>=</a:t>
            </a:r>
            <a:r>
              <a:rPr sz="1800" spc="25" dirty="0">
                <a:latin typeface="Arial"/>
                <a:cs typeface="Arial"/>
              </a:rPr>
              <a:t> </a:t>
            </a:r>
            <a:r>
              <a:rPr sz="1800" spc="-15" dirty="0">
                <a:latin typeface="Arial"/>
                <a:cs typeface="Arial"/>
              </a:rPr>
              <a:t>x^3*y^3;</a:t>
            </a:r>
            <a:endParaRPr sz="18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3067" y="5225033"/>
            <a:ext cx="6195060" cy="845819"/>
          </a:xfrm>
          <a:prstGeom prst="rect">
            <a:avLst/>
          </a:prstGeom>
        </p:spPr>
        <p:txBody>
          <a:bodyPr vert="horz" wrap="square" lIns="0" tIns="12700" rIns="0" bIns="0" rtlCol="0">
            <a:spAutoFit/>
          </a:bodyPr>
          <a:lstStyle/>
          <a:p>
            <a:pPr marL="12700">
              <a:lnSpc>
                <a:spcPts val="2150"/>
              </a:lnSpc>
              <a:spcBef>
                <a:spcPts val="100"/>
              </a:spcBef>
            </a:pPr>
            <a:r>
              <a:rPr sz="1800" spc="-35" dirty="0">
                <a:latin typeface="Arial"/>
                <a:cs typeface="Arial"/>
              </a:rPr>
              <a:t>MATLAB</a:t>
            </a:r>
            <a:r>
              <a:rPr sz="1800" dirty="0">
                <a:latin typeface="宋体"/>
                <a:cs typeface="宋体"/>
              </a:rPr>
              <a:t>提供了用</a:t>
            </a:r>
            <a:r>
              <a:rPr sz="1800" dirty="0">
                <a:latin typeface="Arial"/>
                <a:cs typeface="Arial"/>
              </a:rPr>
              <a:t>int</a:t>
            </a:r>
            <a:r>
              <a:rPr sz="1800" dirty="0">
                <a:latin typeface="宋体"/>
                <a:cs typeface="宋体"/>
              </a:rPr>
              <a:t>命令进行一元函数定积分的方法，例如：</a:t>
            </a:r>
            <a:endParaRPr sz="1800">
              <a:latin typeface="宋体"/>
              <a:cs typeface="宋体"/>
            </a:endParaRPr>
          </a:p>
          <a:p>
            <a:pPr marL="12700">
              <a:lnSpc>
                <a:spcPts val="2150"/>
              </a:lnSpc>
            </a:pPr>
            <a:r>
              <a:rPr sz="1800" dirty="0">
                <a:latin typeface="Arial"/>
                <a:cs typeface="Arial"/>
              </a:rPr>
              <a:t>&gt;&gt;</a:t>
            </a:r>
            <a:r>
              <a:rPr sz="1800" spc="-25"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30" dirty="0">
                <a:latin typeface="Arial"/>
                <a:cs typeface="Arial"/>
              </a:rPr>
              <a:t> </a:t>
            </a:r>
            <a:r>
              <a:rPr sz="1800" dirty="0">
                <a:latin typeface="Arial"/>
                <a:cs typeface="Arial"/>
              </a:rPr>
              <a:t>x</a:t>
            </a:r>
            <a:endParaRPr sz="1800">
              <a:latin typeface="Arial"/>
              <a:cs typeface="Arial"/>
            </a:endParaRPr>
          </a:p>
        </p:txBody>
      </p:sp>
      <p:sp>
        <p:nvSpPr>
          <p:cNvPr id="4" name="object 4"/>
          <p:cNvSpPr txBox="1"/>
          <p:nvPr/>
        </p:nvSpPr>
        <p:spPr>
          <a:xfrm>
            <a:off x="563067" y="6047943"/>
            <a:ext cx="1715135"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a:t>
            </a:r>
            <a:r>
              <a:rPr sz="1800" spc="-5" dirty="0">
                <a:latin typeface="Arial"/>
                <a:cs typeface="Arial"/>
              </a:rPr>
              <a:t>int(2*x, </a:t>
            </a:r>
            <a:r>
              <a:rPr sz="1800" dirty="0">
                <a:latin typeface="Arial"/>
                <a:cs typeface="Arial"/>
              </a:rPr>
              <a:t>0,</a:t>
            </a:r>
            <a:r>
              <a:rPr sz="1800" spc="-60" dirty="0">
                <a:latin typeface="Arial"/>
                <a:cs typeface="Arial"/>
              </a:rPr>
              <a:t> </a:t>
            </a:r>
            <a:r>
              <a:rPr sz="1800" dirty="0">
                <a:latin typeface="Arial"/>
                <a:cs typeface="Arial"/>
              </a:rPr>
              <a:t>1)</a:t>
            </a:r>
            <a:endParaRPr sz="1800">
              <a:latin typeface="Arial"/>
              <a:cs typeface="Arial"/>
            </a:endParaRPr>
          </a:p>
          <a:p>
            <a:pPr marL="12700">
              <a:lnSpc>
                <a:spcPct val="100000"/>
              </a:lnSpc>
              <a:spcBef>
                <a:spcPts val="5"/>
              </a:spcBef>
            </a:pPr>
            <a:r>
              <a:rPr sz="1800" dirty="0">
                <a:latin typeface="Arial"/>
                <a:cs typeface="Arial"/>
              </a:rPr>
              <a:t>&gt;&gt; </a:t>
            </a:r>
            <a:r>
              <a:rPr sz="1800" spc="-5" dirty="0">
                <a:latin typeface="Arial"/>
                <a:cs typeface="Arial"/>
              </a:rPr>
              <a:t>int(2*x, </a:t>
            </a:r>
            <a:r>
              <a:rPr sz="1800" dirty="0">
                <a:latin typeface="Arial"/>
                <a:cs typeface="Arial"/>
              </a:rPr>
              <a:t>[0,</a:t>
            </a:r>
            <a:r>
              <a:rPr sz="1800" spc="-75" dirty="0">
                <a:latin typeface="Arial"/>
                <a:cs typeface="Arial"/>
              </a:rPr>
              <a:t> </a:t>
            </a:r>
            <a:r>
              <a:rPr sz="1800" dirty="0">
                <a:latin typeface="Arial"/>
                <a:cs typeface="Arial"/>
              </a:rPr>
              <a:t>1])</a:t>
            </a:r>
            <a:endParaRPr sz="1800">
              <a:latin typeface="Arial"/>
              <a:cs typeface="Arial"/>
            </a:endParaRPr>
          </a:p>
        </p:txBody>
      </p:sp>
      <p:sp>
        <p:nvSpPr>
          <p:cNvPr id="5" name="object 5"/>
          <p:cNvSpPr txBox="1"/>
          <p:nvPr/>
        </p:nvSpPr>
        <p:spPr>
          <a:xfrm>
            <a:off x="4221860" y="6047943"/>
            <a:ext cx="1336040"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spc="-85" dirty="0">
                <a:latin typeface="Arial"/>
                <a:cs typeface="Arial"/>
              </a:rPr>
              <a:t> </a:t>
            </a:r>
            <a:r>
              <a:rPr sz="1800" dirty="0">
                <a:latin typeface="宋体"/>
                <a:cs typeface="宋体"/>
              </a:rPr>
              <a:t>返回值</a:t>
            </a:r>
            <a:r>
              <a:rPr sz="1800" spc="-10" dirty="0">
                <a:latin typeface="宋体"/>
                <a:cs typeface="宋体"/>
              </a:rPr>
              <a:t>为</a:t>
            </a:r>
            <a:r>
              <a:rPr sz="1800" dirty="0">
                <a:latin typeface="Arial"/>
                <a:cs typeface="Arial"/>
              </a:rPr>
              <a:t>1</a:t>
            </a:r>
            <a:endParaRPr sz="1800">
              <a:latin typeface="Arial"/>
              <a:cs typeface="Arial"/>
            </a:endParaRPr>
          </a:p>
          <a:p>
            <a:pPr marL="12700">
              <a:lnSpc>
                <a:spcPct val="100000"/>
              </a:lnSpc>
              <a:spcBef>
                <a:spcPts val="5"/>
              </a:spcBef>
            </a:pPr>
            <a:r>
              <a:rPr sz="1800" spc="-5" dirty="0">
                <a:latin typeface="Arial"/>
                <a:cs typeface="Arial"/>
              </a:rPr>
              <a:t>%</a:t>
            </a:r>
            <a:r>
              <a:rPr sz="1800" spc="-85" dirty="0">
                <a:latin typeface="Arial"/>
                <a:cs typeface="Arial"/>
              </a:rPr>
              <a:t> </a:t>
            </a:r>
            <a:r>
              <a:rPr sz="1800" dirty="0">
                <a:latin typeface="宋体"/>
                <a:cs typeface="宋体"/>
              </a:rPr>
              <a:t>返回值</a:t>
            </a:r>
            <a:r>
              <a:rPr sz="1800" spc="-5" dirty="0">
                <a:latin typeface="宋体"/>
                <a:cs typeface="宋体"/>
              </a:rPr>
              <a:t>为</a:t>
            </a:r>
            <a:r>
              <a:rPr sz="1800" spc="-5" dirty="0">
                <a:latin typeface="Arial"/>
                <a:cs typeface="Arial"/>
              </a:rPr>
              <a:t>1</a:t>
            </a:r>
            <a:endParaRPr sz="1800">
              <a:latin typeface="Arial"/>
              <a:cs typeface="Arial"/>
            </a:endParaRPr>
          </a:p>
        </p:txBody>
      </p:sp>
      <p:sp>
        <p:nvSpPr>
          <p:cNvPr id="6" name="object 6"/>
          <p:cNvSpPr txBox="1"/>
          <p:nvPr/>
        </p:nvSpPr>
        <p:spPr>
          <a:xfrm>
            <a:off x="563067" y="1150112"/>
            <a:ext cx="6423660" cy="3332479"/>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式的微</a:t>
            </a:r>
            <a:r>
              <a:rPr sz="2800" b="1" spc="25" dirty="0">
                <a:solidFill>
                  <a:srgbClr val="333399"/>
                </a:solidFill>
                <a:latin typeface="宋体"/>
                <a:cs typeface="宋体"/>
              </a:rPr>
              <a:t>积</a:t>
            </a:r>
            <a:r>
              <a:rPr sz="2800" b="1" spc="-5" dirty="0">
                <a:solidFill>
                  <a:srgbClr val="333399"/>
                </a:solidFill>
                <a:latin typeface="宋体"/>
                <a:cs typeface="宋体"/>
              </a:rPr>
              <a:t>分</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int</a:t>
            </a:r>
            <a:r>
              <a:rPr sz="1800" dirty="0">
                <a:latin typeface="宋体"/>
                <a:cs typeface="宋体"/>
              </a:rPr>
              <a:t>命令进行一元函数不定积分的方法，例如：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40" dirty="0">
                <a:latin typeface="Arial"/>
                <a:cs typeface="Arial"/>
              </a:rPr>
              <a:t> </a:t>
            </a:r>
            <a:r>
              <a:rPr sz="1800" dirty="0">
                <a:latin typeface="Arial"/>
                <a:cs typeface="Arial"/>
              </a:rPr>
              <a:t>x</a:t>
            </a:r>
            <a:endParaRPr sz="1800">
              <a:latin typeface="Arial"/>
              <a:cs typeface="Arial"/>
            </a:endParaRPr>
          </a:p>
          <a:p>
            <a:pPr marL="12700">
              <a:lnSpc>
                <a:spcPct val="100000"/>
              </a:lnSpc>
            </a:pPr>
            <a:r>
              <a:rPr sz="1800" dirty="0">
                <a:latin typeface="Arial"/>
                <a:cs typeface="Arial"/>
              </a:rPr>
              <a:t>&gt;&gt; f =</a:t>
            </a:r>
            <a:r>
              <a:rPr sz="1800" spc="-10" dirty="0">
                <a:latin typeface="Arial"/>
                <a:cs typeface="Arial"/>
              </a:rPr>
              <a:t> sin(x)^2;</a:t>
            </a:r>
            <a:endParaRPr sz="1800">
              <a:latin typeface="Arial"/>
              <a:cs typeface="Arial"/>
            </a:endParaRPr>
          </a:p>
          <a:p>
            <a:pPr marL="12700">
              <a:lnSpc>
                <a:spcPct val="100000"/>
              </a:lnSpc>
              <a:spcBef>
                <a:spcPts val="25"/>
              </a:spcBef>
              <a:tabLst>
                <a:tab pos="3670935" algn="l"/>
              </a:tabLst>
            </a:pPr>
            <a:r>
              <a:rPr sz="1800" dirty="0">
                <a:latin typeface="Arial"/>
                <a:cs typeface="Arial"/>
              </a:rPr>
              <a:t>&gt;&gt;</a:t>
            </a:r>
            <a:r>
              <a:rPr sz="1800" spc="-15" dirty="0">
                <a:latin typeface="Arial"/>
                <a:cs typeface="Arial"/>
              </a:rPr>
              <a:t> </a:t>
            </a:r>
            <a:r>
              <a:rPr sz="1800" dirty="0">
                <a:latin typeface="Arial"/>
                <a:cs typeface="Arial"/>
              </a:rPr>
              <a:t>int(f)	</a:t>
            </a:r>
            <a:r>
              <a:rPr sz="1800" spc="-5" dirty="0">
                <a:latin typeface="Arial"/>
                <a:cs typeface="Arial"/>
              </a:rPr>
              <a:t>% </a:t>
            </a:r>
            <a:r>
              <a:rPr sz="1800" dirty="0">
                <a:latin typeface="宋体"/>
                <a:cs typeface="宋体"/>
              </a:rPr>
              <a:t>返回值</a:t>
            </a:r>
            <a:r>
              <a:rPr sz="1800" spc="-5" dirty="0">
                <a:latin typeface="宋体"/>
                <a:cs typeface="宋体"/>
              </a:rPr>
              <a:t>为</a:t>
            </a:r>
            <a:r>
              <a:rPr sz="1800" spc="-15" dirty="0">
                <a:latin typeface="Arial"/>
                <a:cs typeface="Arial"/>
              </a:rPr>
              <a:t>x/2</a:t>
            </a:r>
            <a:r>
              <a:rPr sz="1800" dirty="0">
                <a:latin typeface="Arial"/>
                <a:cs typeface="Arial"/>
              </a:rPr>
              <a:t> –</a:t>
            </a:r>
            <a:r>
              <a:rPr sz="1800" spc="-5" dirty="0">
                <a:latin typeface="Arial"/>
                <a:cs typeface="Arial"/>
              </a:rPr>
              <a:t> sin(2*x)/4</a:t>
            </a:r>
            <a:endParaRPr sz="1800">
              <a:latin typeface="Arial"/>
              <a:cs typeface="Arial"/>
            </a:endParaRPr>
          </a:p>
          <a:p>
            <a:pPr marL="12700">
              <a:lnSpc>
                <a:spcPts val="2150"/>
              </a:lnSpc>
              <a:spcBef>
                <a:spcPts val="1764"/>
              </a:spcBef>
            </a:pPr>
            <a:r>
              <a:rPr sz="1800" spc="-35" dirty="0">
                <a:latin typeface="Arial"/>
                <a:cs typeface="Arial"/>
              </a:rPr>
              <a:t>MATLAB</a:t>
            </a:r>
            <a:r>
              <a:rPr sz="1800" dirty="0">
                <a:latin typeface="宋体"/>
                <a:cs typeface="宋体"/>
              </a:rPr>
              <a:t>提供了用</a:t>
            </a:r>
            <a:r>
              <a:rPr sz="1800" dirty="0">
                <a:latin typeface="Arial"/>
                <a:cs typeface="Arial"/>
              </a:rPr>
              <a:t>int</a:t>
            </a:r>
            <a:r>
              <a:rPr sz="1800" dirty="0">
                <a:latin typeface="宋体"/>
                <a:cs typeface="宋体"/>
              </a:rPr>
              <a:t>命令进行多元函数不定积分的方法，例如：</a:t>
            </a:r>
            <a:endParaRPr sz="1800">
              <a:latin typeface="宋体"/>
              <a:cs typeface="宋体"/>
            </a:endParaRPr>
          </a:p>
          <a:p>
            <a:pPr marL="12700">
              <a:lnSpc>
                <a:spcPts val="2150"/>
              </a:lnSpc>
            </a:pPr>
            <a:r>
              <a:rPr sz="1800" dirty="0">
                <a:latin typeface="Arial"/>
                <a:cs typeface="Arial"/>
              </a:rPr>
              <a:t>&gt;&gt;</a:t>
            </a:r>
            <a:r>
              <a:rPr sz="1800" spc="-25"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x y</a:t>
            </a:r>
            <a:r>
              <a:rPr sz="1800" spc="-35" dirty="0">
                <a:latin typeface="Arial"/>
                <a:cs typeface="Arial"/>
              </a:rPr>
              <a:t> </a:t>
            </a:r>
            <a:r>
              <a:rPr sz="1800" spc="-5" dirty="0">
                <a:latin typeface="Arial"/>
                <a:cs typeface="Arial"/>
              </a:rPr>
              <a:t>n</a:t>
            </a:r>
            <a:endParaRPr sz="1800">
              <a:latin typeface="Arial"/>
              <a:cs typeface="Arial"/>
            </a:endParaRPr>
          </a:p>
          <a:p>
            <a:pPr marL="12700">
              <a:lnSpc>
                <a:spcPct val="100000"/>
              </a:lnSpc>
            </a:pPr>
            <a:r>
              <a:rPr sz="1800" dirty="0">
                <a:latin typeface="Arial"/>
                <a:cs typeface="Arial"/>
              </a:rPr>
              <a:t>&gt;&gt; f = </a:t>
            </a:r>
            <a:r>
              <a:rPr sz="1800" spc="-25" dirty="0">
                <a:latin typeface="Arial"/>
                <a:cs typeface="Arial"/>
              </a:rPr>
              <a:t>x^n </a:t>
            </a:r>
            <a:r>
              <a:rPr sz="1800" dirty="0">
                <a:latin typeface="Arial"/>
                <a:cs typeface="Arial"/>
              </a:rPr>
              <a:t>+</a:t>
            </a:r>
            <a:r>
              <a:rPr sz="1800" spc="60" dirty="0">
                <a:latin typeface="Arial"/>
                <a:cs typeface="Arial"/>
              </a:rPr>
              <a:t> </a:t>
            </a:r>
            <a:r>
              <a:rPr sz="1800" spc="-15" dirty="0">
                <a:latin typeface="Arial"/>
                <a:cs typeface="Arial"/>
              </a:rPr>
              <a:t>y^n;</a:t>
            </a:r>
            <a:endParaRPr sz="1800">
              <a:latin typeface="Arial"/>
              <a:cs typeface="Arial"/>
            </a:endParaRPr>
          </a:p>
        </p:txBody>
      </p:sp>
      <p:sp>
        <p:nvSpPr>
          <p:cNvPr id="7" name="object 7"/>
          <p:cNvSpPr txBox="1"/>
          <p:nvPr/>
        </p:nvSpPr>
        <p:spPr>
          <a:xfrm>
            <a:off x="563067" y="4459985"/>
            <a:ext cx="1066800" cy="57404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int(f,</a:t>
            </a:r>
            <a:r>
              <a:rPr sz="1800" spc="-114" dirty="0">
                <a:latin typeface="Arial"/>
                <a:cs typeface="Arial"/>
              </a:rPr>
              <a:t> </a:t>
            </a:r>
            <a:r>
              <a:rPr sz="1800" spc="-10" dirty="0">
                <a:latin typeface="Arial"/>
                <a:cs typeface="Arial"/>
              </a:rPr>
              <a:t>y)</a:t>
            </a:r>
            <a:endParaRPr sz="1800">
              <a:latin typeface="Arial"/>
              <a:cs typeface="Arial"/>
            </a:endParaRPr>
          </a:p>
          <a:p>
            <a:pPr marL="12700">
              <a:lnSpc>
                <a:spcPct val="100000"/>
              </a:lnSpc>
            </a:pPr>
            <a:r>
              <a:rPr sz="1800" dirty="0">
                <a:latin typeface="Arial"/>
                <a:cs typeface="Arial"/>
              </a:rPr>
              <a:t>&gt;&gt; int(f,</a:t>
            </a:r>
            <a:r>
              <a:rPr sz="1800" spc="-114" dirty="0">
                <a:latin typeface="Arial"/>
                <a:cs typeface="Arial"/>
              </a:rPr>
              <a:t> </a:t>
            </a:r>
            <a:r>
              <a:rPr sz="1800" dirty="0">
                <a:latin typeface="Arial"/>
                <a:cs typeface="Arial"/>
              </a:rPr>
              <a:t>n)</a:t>
            </a:r>
            <a:endParaRPr sz="1800">
              <a:latin typeface="Arial"/>
              <a:cs typeface="Arial"/>
            </a:endParaRPr>
          </a:p>
        </p:txBody>
      </p:sp>
      <p:sp>
        <p:nvSpPr>
          <p:cNvPr id="8" name="object 8"/>
          <p:cNvSpPr txBox="1"/>
          <p:nvPr/>
        </p:nvSpPr>
        <p:spPr>
          <a:xfrm>
            <a:off x="4221860" y="4459985"/>
            <a:ext cx="3431540" cy="57404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 </a:t>
            </a:r>
            <a:r>
              <a:rPr sz="1800" dirty="0">
                <a:latin typeface="宋体"/>
                <a:cs typeface="宋体"/>
              </a:rPr>
              <a:t>返回值</a:t>
            </a:r>
            <a:r>
              <a:rPr sz="1800" spc="-5" dirty="0">
                <a:latin typeface="宋体"/>
                <a:cs typeface="宋体"/>
              </a:rPr>
              <a:t>为</a:t>
            </a:r>
            <a:r>
              <a:rPr sz="1800" spc="-15" dirty="0">
                <a:latin typeface="Arial"/>
                <a:cs typeface="Arial"/>
              </a:rPr>
              <a:t>x^n*y</a:t>
            </a:r>
            <a:r>
              <a:rPr sz="1800" spc="40" dirty="0">
                <a:latin typeface="Arial"/>
                <a:cs typeface="Arial"/>
              </a:rPr>
              <a:t> </a:t>
            </a:r>
            <a:r>
              <a:rPr sz="1800" dirty="0">
                <a:latin typeface="Arial"/>
                <a:cs typeface="Arial"/>
              </a:rPr>
              <a:t>+</a:t>
            </a:r>
            <a:r>
              <a:rPr sz="1800" spc="-30" dirty="0">
                <a:latin typeface="Arial"/>
                <a:cs typeface="Arial"/>
              </a:rPr>
              <a:t> </a:t>
            </a:r>
            <a:r>
              <a:rPr sz="1800" spc="-5" dirty="0">
                <a:latin typeface="Arial"/>
                <a:cs typeface="Arial"/>
              </a:rPr>
              <a:t>(y*y^n)/(n+1)</a:t>
            </a:r>
            <a:endParaRPr sz="1800">
              <a:latin typeface="Arial"/>
              <a:cs typeface="Arial"/>
            </a:endParaRPr>
          </a:p>
          <a:p>
            <a:pPr marL="12700">
              <a:lnSpc>
                <a:spcPct val="100000"/>
              </a:lnSpc>
            </a:pPr>
            <a:r>
              <a:rPr sz="1800" spc="-5" dirty="0">
                <a:latin typeface="Arial"/>
                <a:cs typeface="Arial"/>
              </a:rPr>
              <a:t>%</a:t>
            </a:r>
            <a:r>
              <a:rPr sz="1800" spc="-15" dirty="0">
                <a:latin typeface="Arial"/>
                <a:cs typeface="Arial"/>
              </a:rPr>
              <a:t> </a:t>
            </a:r>
            <a:r>
              <a:rPr sz="1800" dirty="0">
                <a:latin typeface="宋体"/>
                <a:cs typeface="宋体"/>
              </a:rPr>
              <a:t>返回值</a:t>
            </a:r>
            <a:r>
              <a:rPr sz="1800" spc="-5" dirty="0">
                <a:latin typeface="宋体"/>
                <a:cs typeface="宋体"/>
              </a:rPr>
              <a:t>为</a:t>
            </a:r>
            <a:r>
              <a:rPr sz="1800" spc="-10" dirty="0">
                <a:latin typeface="Arial"/>
                <a:cs typeface="Arial"/>
              </a:rPr>
              <a:t>x^n/log(x)</a:t>
            </a:r>
            <a:r>
              <a:rPr sz="1800" spc="30" dirty="0">
                <a:latin typeface="Arial"/>
                <a:cs typeface="Arial"/>
              </a:rPr>
              <a:t> </a:t>
            </a:r>
            <a:r>
              <a:rPr sz="1800" dirty="0">
                <a:latin typeface="Arial"/>
                <a:cs typeface="Arial"/>
              </a:rPr>
              <a:t>+</a:t>
            </a:r>
            <a:r>
              <a:rPr sz="1800" spc="-15" dirty="0">
                <a:latin typeface="Arial"/>
                <a:cs typeface="Arial"/>
              </a:rPr>
              <a:t> </a:t>
            </a:r>
            <a:r>
              <a:rPr sz="1800" spc="-5" dirty="0">
                <a:latin typeface="Arial"/>
                <a:cs typeface="Arial"/>
              </a:rPr>
              <a:t>y^n/log(y)</a:t>
            </a:r>
            <a:endParaRPr sz="18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3067" y="1150112"/>
            <a:ext cx="6482080" cy="146177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求解符号</a:t>
            </a:r>
            <a:r>
              <a:rPr sz="2800" b="1" spc="-5" dirty="0">
                <a:solidFill>
                  <a:srgbClr val="333399"/>
                </a:solidFill>
                <a:latin typeface="宋体"/>
                <a:cs typeface="宋体"/>
              </a:rPr>
              <a:t>方程</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solve</a:t>
            </a:r>
            <a:r>
              <a:rPr sz="1800" dirty="0">
                <a:latin typeface="宋体"/>
                <a:cs typeface="宋体"/>
              </a:rPr>
              <a:t>命令来求解一元代数方程的方法，例如：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40" dirty="0">
                <a:latin typeface="Arial"/>
                <a:cs typeface="Arial"/>
              </a:rPr>
              <a:t> </a:t>
            </a:r>
            <a:r>
              <a:rPr sz="1800" dirty="0">
                <a:latin typeface="Arial"/>
                <a:cs typeface="Arial"/>
              </a:rPr>
              <a:t>x</a:t>
            </a:r>
            <a:endParaRPr sz="1800">
              <a:latin typeface="Arial"/>
              <a:cs typeface="Arial"/>
            </a:endParaRPr>
          </a:p>
        </p:txBody>
      </p:sp>
      <p:sp>
        <p:nvSpPr>
          <p:cNvPr id="4" name="object 4"/>
          <p:cNvSpPr txBox="1"/>
          <p:nvPr/>
        </p:nvSpPr>
        <p:spPr>
          <a:xfrm>
            <a:off x="4221860" y="2589403"/>
            <a:ext cx="3841750"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Arial"/>
                <a:cs typeface="Arial"/>
              </a:rPr>
              <a:t> </a:t>
            </a:r>
            <a:r>
              <a:rPr sz="1800" dirty="0">
                <a:latin typeface="宋体"/>
                <a:cs typeface="宋体"/>
              </a:rPr>
              <a:t>返回值</a:t>
            </a:r>
            <a:r>
              <a:rPr sz="1800" spc="-5" dirty="0">
                <a:latin typeface="宋体"/>
                <a:cs typeface="宋体"/>
              </a:rPr>
              <a:t>为</a:t>
            </a:r>
            <a:r>
              <a:rPr sz="1800" dirty="0">
                <a:latin typeface="Arial"/>
                <a:cs typeface="Arial"/>
              </a:rPr>
              <a:t>1</a:t>
            </a:r>
            <a:r>
              <a:rPr sz="1800" dirty="0">
                <a:latin typeface="宋体"/>
                <a:cs typeface="宋体"/>
              </a:rPr>
              <a:t>和</a:t>
            </a:r>
            <a:r>
              <a:rPr sz="1800" spc="-5" dirty="0">
                <a:latin typeface="Arial"/>
                <a:cs typeface="Arial"/>
              </a:rPr>
              <a:t>-1</a:t>
            </a:r>
            <a:endParaRPr sz="1800">
              <a:latin typeface="Arial"/>
              <a:cs typeface="Arial"/>
            </a:endParaRPr>
          </a:p>
          <a:p>
            <a:pPr marL="12700">
              <a:lnSpc>
                <a:spcPct val="100000"/>
              </a:lnSpc>
            </a:pPr>
            <a:r>
              <a:rPr sz="1800" spc="-5" dirty="0">
                <a:latin typeface="Arial"/>
                <a:cs typeface="Arial"/>
              </a:rPr>
              <a:t>%</a:t>
            </a:r>
            <a:r>
              <a:rPr sz="1800" dirty="0">
                <a:latin typeface="Arial"/>
                <a:cs typeface="Arial"/>
              </a:rPr>
              <a:t> </a:t>
            </a:r>
            <a:r>
              <a:rPr sz="1800" dirty="0">
                <a:latin typeface="宋体"/>
                <a:cs typeface="宋体"/>
              </a:rPr>
              <a:t>返回值</a:t>
            </a:r>
            <a:r>
              <a:rPr sz="1800" spc="-5" dirty="0">
                <a:latin typeface="宋体"/>
                <a:cs typeface="宋体"/>
              </a:rPr>
              <a:t>为</a:t>
            </a:r>
            <a:r>
              <a:rPr sz="1800" spc="-5" dirty="0">
                <a:latin typeface="Arial"/>
                <a:cs typeface="Arial"/>
              </a:rPr>
              <a:t>3^(1/2)</a:t>
            </a:r>
            <a:r>
              <a:rPr sz="1800" spc="5"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2</a:t>
            </a:r>
            <a:r>
              <a:rPr sz="1800" dirty="0">
                <a:latin typeface="宋体"/>
                <a:cs typeface="宋体"/>
              </a:rPr>
              <a:t>和</a:t>
            </a:r>
            <a:r>
              <a:rPr sz="1800" spc="-5" dirty="0">
                <a:latin typeface="Arial"/>
                <a:cs typeface="Arial"/>
              </a:rPr>
              <a:t>-3^(1/2)</a:t>
            </a:r>
            <a:r>
              <a:rPr sz="1800" spc="5" dirty="0">
                <a:latin typeface="Arial"/>
                <a:cs typeface="Arial"/>
              </a:rPr>
              <a:t> </a:t>
            </a:r>
            <a:r>
              <a:rPr sz="1800" dirty="0">
                <a:latin typeface="Arial"/>
                <a:cs typeface="Arial"/>
              </a:rPr>
              <a:t>–</a:t>
            </a:r>
            <a:r>
              <a:rPr sz="1800" spc="-20" dirty="0">
                <a:latin typeface="Arial"/>
                <a:cs typeface="Arial"/>
              </a:rPr>
              <a:t> </a:t>
            </a:r>
            <a:r>
              <a:rPr sz="1800" spc="-5" dirty="0">
                <a:latin typeface="Arial"/>
                <a:cs typeface="Arial"/>
              </a:rPr>
              <a:t>2</a:t>
            </a:r>
            <a:endParaRPr sz="1800">
              <a:latin typeface="Arial"/>
              <a:cs typeface="Arial"/>
            </a:endParaRPr>
          </a:p>
          <a:p>
            <a:pPr marL="12700">
              <a:lnSpc>
                <a:spcPct val="100000"/>
              </a:lnSpc>
            </a:pPr>
            <a:r>
              <a:rPr sz="1800" dirty="0">
                <a:latin typeface="Arial"/>
                <a:cs typeface="Arial"/>
              </a:rPr>
              <a:t>%</a:t>
            </a:r>
            <a:r>
              <a:rPr sz="1800" spc="-5" dirty="0">
                <a:latin typeface="Arial"/>
                <a:cs typeface="Arial"/>
              </a:rPr>
              <a:t> </a:t>
            </a:r>
            <a:r>
              <a:rPr sz="1800" dirty="0">
                <a:latin typeface="宋体"/>
                <a:cs typeface="宋体"/>
              </a:rPr>
              <a:t>返回值</a:t>
            </a:r>
            <a:r>
              <a:rPr sz="1800" spc="-10" dirty="0">
                <a:latin typeface="宋体"/>
                <a:cs typeface="宋体"/>
              </a:rPr>
              <a:t>为</a:t>
            </a:r>
            <a:r>
              <a:rPr sz="1800" spc="-5" dirty="0">
                <a:latin typeface="Arial"/>
                <a:cs typeface="Arial"/>
              </a:rPr>
              <a:t>3^(1/2)*i</a:t>
            </a:r>
            <a:r>
              <a:rPr sz="1800" spc="-25" dirty="0">
                <a:latin typeface="Arial"/>
                <a:cs typeface="Arial"/>
              </a:rPr>
              <a:t> </a:t>
            </a:r>
            <a:r>
              <a:rPr sz="1800" dirty="0">
                <a:latin typeface="Arial"/>
                <a:cs typeface="Arial"/>
              </a:rPr>
              <a:t>+ </a:t>
            </a:r>
            <a:r>
              <a:rPr sz="1800" spc="15" dirty="0">
                <a:latin typeface="Arial"/>
                <a:cs typeface="Arial"/>
              </a:rPr>
              <a:t>1</a:t>
            </a:r>
            <a:r>
              <a:rPr sz="1800" spc="-5" dirty="0">
                <a:latin typeface="宋体"/>
                <a:cs typeface="宋体"/>
              </a:rPr>
              <a:t>和</a:t>
            </a:r>
            <a:r>
              <a:rPr sz="1800" dirty="0">
                <a:latin typeface="Arial"/>
                <a:cs typeface="Arial"/>
              </a:rPr>
              <a:t>1</a:t>
            </a:r>
            <a:r>
              <a:rPr sz="1800" spc="-20" dirty="0">
                <a:latin typeface="Arial"/>
                <a:cs typeface="Arial"/>
              </a:rPr>
              <a:t> </a:t>
            </a:r>
            <a:r>
              <a:rPr sz="1800" dirty="0">
                <a:latin typeface="Arial"/>
                <a:cs typeface="Arial"/>
              </a:rPr>
              <a:t>-</a:t>
            </a:r>
            <a:r>
              <a:rPr sz="1800" spc="-5" dirty="0">
                <a:latin typeface="Arial"/>
                <a:cs typeface="Arial"/>
              </a:rPr>
              <a:t> 3^(1/2)*i</a:t>
            </a:r>
            <a:endParaRPr sz="1800">
              <a:latin typeface="Arial"/>
              <a:cs typeface="Arial"/>
            </a:endParaRPr>
          </a:p>
        </p:txBody>
      </p:sp>
      <p:sp>
        <p:nvSpPr>
          <p:cNvPr id="5" name="object 5"/>
          <p:cNvSpPr txBox="1"/>
          <p:nvPr/>
        </p:nvSpPr>
        <p:spPr>
          <a:xfrm>
            <a:off x="563067" y="2589403"/>
            <a:ext cx="2824480" cy="16719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a:t>
            </a:r>
            <a:r>
              <a:rPr sz="1800" spc="-20" dirty="0">
                <a:latin typeface="Arial"/>
                <a:cs typeface="Arial"/>
              </a:rPr>
              <a:t> </a:t>
            </a:r>
            <a:r>
              <a:rPr sz="1800" spc="-5" dirty="0">
                <a:latin typeface="Arial"/>
                <a:cs typeface="Arial"/>
              </a:rPr>
              <a:t>solve(x^2-1)</a:t>
            </a:r>
            <a:endParaRPr sz="1800">
              <a:latin typeface="Arial"/>
              <a:cs typeface="Arial"/>
            </a:endParaRPr>
          </a:p>
          <a:p>
            <a:pPr marL="12700">
              <a:lnSpc>
                <a:spcPct val="100000"/>
              </a:lnSpc>
            </a:pPr>
            <a:r>
              <a:rPr sz="1800" dirty="0">
                <a:latin typeface="Arial"/>
                <a:cs typeface="Arial"/>
              </a:rPr>
              <a:t>&gt;&gt; </a:t>
            </a:r>
            <a:r>
              <a:rPr sz="1800" spc="-10" dirty="0">
                <a:latin typeface="Arial"/>
                <a:cs typeface="Arial"/>
              </a:rPr>
              <a:t>solve(x^2 </a:t>
            </a:r>
            <a:r>
              <a:rPr sz="1800" dirty="0">
                <a:latin typeface="Arial"/>
                <a:cs typeface="Arial"/>
              </a:rPr>
              <a:t>+ 4*x </a:t>
            </a:r>
            <a:r>
              <a:rPr sz="1800" spc="-5" dirty="0">
                <a:latin typeface="Arial"/>
                <a:cs typeface="Arial"/>
              </a:rPr>
              <a:t>+1 </a:t>
            </a:r>
            <a:r>
              <a:rPr sz="1800" dirty="0">
                <a:latin typeface="Arial"/>
                <a:cs typeface="Arial"/>
              </a:rPr>
              <a:t>==</a:t>
            </a:r>
            <a:r>
              <a:rPr sz="1800" spc="-35" dirty="0">
                <a:latin typeface="Arial"/>
                <a:cs typeface="Arial"/>
              </a:rPr>
              <a:t> </a:t>
            </a:r>
            <a:r>
              <a:rPr sz="1800" dirty="0">
                <a:latin typeface="Arial"/>
                <a:cs typeface="Arial"/>
              </a:rPr>
              <a:t>0)</a:t>
            </a:r>
            <a:endParaRPr sz="1800">
              <a:latin typeface="Arial"/>
              <a:cs typeface="Arial"/>
            </a:endParaRPr>
          </a:p>
          <a:p>
            <a:pPr marL="12700">
              <a:lnSpc>
                <a:spcPts val="2150"/>
              </a:lnSpc>
            </a:pPr>
            <a:r>
              <a:rPr sz="1800" dirty="0">
                <a:latin typeface="Arial"/>
                <a:cs typeface="Arial"/>
              </a:rPr>
              <a:t>&gt;&gt; </a:t>
            </a:r>
            <a:r>
              <a:rPr sz="1800" spc="-10" dirty="0">
                <a:latin typeface="Arial"/>
                <a:cs typeface="Arial"/>
              </a:rPr>
              <a:t>solve(x^2 </a:t>
            </a:r>
            <a:r>
              <a:rPr sz="1800" dirty="0">
                <a:latin typeface="Arial"/>
                <a:cs typeface="Arial"/>
              </a:rPr>
              <a:t>== 2*x - </a:t>
            </a:r>
            <a:r>
              <a:rPr sz="1800" spc="5" dirty="0">
                <a:latin typeface="Arial"/>
                <a:cs typeface="Arial"/>
              </a:rPr>
              <a:t>4)</a:t>
            </a:r>
            <a:endParaRPr sz="1800">
              <a:latin typeface="Arial"/>
              <a:cs typeface="Arial"/>
            </a:endParaRPr>
          </a:p>
          <a:p>
            <a:pPr marL="12700">
              <a:lnSpc>
                <a:spcPts val="2150"/>
              </a:lnSpc>
            </a:pPr>
            <a:r>
              <a:rPr sz="1800" dirty="0">
                <a:latin typeface="Arial"/>
                <a:cs typeface="Arial"/>
              </a:rPr>
              <a:t>&gt;&gt; syms </a:t>
            </a:r>
            <a:r>
              <a:rPr sz="1800" spc="-5" dirty="0">
                <a:latin typeface="Arial"/>
                <a:cs typeface="Arial"/>
              </a:rPr>
              <a:t>a b</a:t>
            </a:r>
            <a:r>
              <a:rPr sz="1800" spc="-45" dirty="0">
                <a:latin typeface="Arial"/>
                <a:cs typeface="Arial"/>
              </a:rPr>
              <a:t> </a:t>
            </a:r>
            <a:r>
              <a:rPr sz="1800" dirty="0">
                <a:latin typeface="Arial"/>
                <a:cs typeface="Arial"/>
              </a:rPr>
              <a:t>c</a:t>
            </a:r>
            <a:endParaRPr sz="1800">
              <a:latin typeface="Arial"/>
              <a:cs typeface="Arial"/>
            </a:endParaRPr>
          </a:p>
          <a:p>
            <a:pPr marL="12700">
              <a:lnSpc>
                <a:spcPct val="100000"/>
              </a:lnSpc>
              <a:spcBef>
                <a:spcPts val="20"/>
              </a:spcBef>
            </a:pPr>
            <a:r>
              <a:rPr sz="1800" dirty="0">
                <a:latin typeface="Arial"/>
                <a:cs typeface="Arial"/>
              </a:rPr>
              <a:t>&gt;&gt; solve(a*x + b*x == </a:t>
            </a:r>
            <a:r>
              <a:rPr sz="1800" spc="5" dirty="0">
                <a:latin typeface="Arial"/>
                <a:cs typeface="Arial"/>
              </a:rPr>
              <a:t>c,</a:t>
            </a:r>
            <a:r>
              <a:rPr sz="1800" spc="-165" dirty="0">
                <a:latin typeface="Arial"/>
                <a:cs typeface="Arial"/>
              </a:rPr>
              <a:t> </a:t>
            </a:r>
            <a:r>
              <a:rPr sz="1800" spc="-20" dirty="0">
                <a:latin typeface="Arial"/>
                <a:cs typeface="Arial"/>
              </a:rPr>
              <a:t>x)</a:t>
            </a:r>
            <a:endParaRPr sz="1800">
              <a:latin typeface="Arial"/>
              <a:cs typeface="Arial"/>
            </a:endParaRPr>
          </a:p>
          <a:p>
            <a:pPr marL="12700">
              <a:lnSpc>
                <a:spcPct val="100000"/>
              </a:lnSpc>
              <a:spcBef>
                <a:spcPts val="5"/>
              </a:spcBef>
            </a:pPr>
            <a:r>
              <a:rPr sz="1800" dirty="0">
                <a:latin typeface="Arial"/>
                <a:cs typeface="Arial"/>
              </a:rPr>
              <a:t>&gt;&gt; solve(a*x + b*x == </a:t>
            </a:r>
            <a:r>
              <a:rPr sz="1800" spc="5" dirty="0">
                <a:latin typeface="Arial"/>
                <a:cs typeface="Arial"/>
              </a:rPr>
              <a:t>c,</a:t>
            </a:r>
            <a:r>
              <a:rPr sz="1800" spc="-160" dirty="0">
                <a:latin typeface="Arial"/>
                <a:cs typeface="Arial"/>
              </a:rPr>
              <a:t> </a:t>
            </a:r>
            <a:r>
              <a:rPr sz="1800" dirty="0">
                <a:latin typeface="Arial"/>
                <a:cs typeface="Arial"/>
              </a:rPr>
              <a:t>a)</a:t>
            </a:r>
            <a:endParaRPr sz="1800">
              <a:latin typeface="Arial"/>
              <a:cs typeface="Arial"/>
            </a:endParaRPr>
          </a:p>
        </p:txBody>
      </p:sp>
      <p:sp>
        <p:nvSpPr>
          <p:cNvPr id="6" name="object 6"/>
          <p:cNvSpPr txBox="1"/>
          <p:nvPr/>
        </p:nvSpPr>
        <p:spPr>
          <a:xfrm>
            <a:off x="4221860" y="3686936"/>
            <a:ext cx="2181860" cy="57467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10" dirty="0">
                <a:latin typeface="Arial"/>
                <a:cs typeface="Arial"/>
              </a:rPr>
              <a:t> </a:t>
            </a:r>
            <a:r>
              <a:rPr sz="1800" dirty="0">
                <a:latin typeface="宋体"/>
                <a:cs typeface="宋体"/>
              </a:rPr>
              <a:t>返回值</a:t>
            </a:r>
            <a:r>
              <a:rPr sz="1800" spc="-5" dirty="0">
                <a:latin typeface="宋体"/>
                <a:cs typeface="宋体"/>
              </a:rPr>
              <a:t>为</a:t>
            </a:r>
            <a:r>
              <a:rPr sz="1800" dirty="0">
                <a:latin typeface="Arial"/>
                <a:cs typeface="Arial"/>
              </a:rPr>
              <a:t>c/(a</a:t>
            </a:r>
            <a:r>
              <a:rPr sz="1800" spc="-50" dirty="0">
                <a:latin typeface="Arial"/>
                <a:cs typeface="Arial"/>
              </a:rPr>
              <a:t> </a:t>
            </a:r>
            <a:r>
              <a:rPr sz="1800" dirty="0">
                <a:latin typeface="Arial"/>
                <a:cs typeface="Arial"/>
              </a:rPr>
              <a:t>+</a:t>
            </a:r>
            <a:r>
              <a:rPr sz="1800" spc="-15" dirty="0">
                <a:latin typeface="Arial"/>
                <a:cs typeface="Arial"/>
              </a:rPr>
              <a:t> </a:t>
            </a:r>
            <a:r>
              <a:rPr sz="1800" dirty="0">
                <a:latin typeface="Arial"/>
                <a:cs typeface="Arial"/>
              </a:rPr>
              <a:t>b)</a:t>
            </a:r>
            <a:endParaRPr sz="1800">
              <a:latin typeface="Arial"/>
              <a:cs typeface="Arial"/>
            </a:endParaRPr>
          </a:p>
          <a:p>
            <a:pPr marL="12700">
              <a:lnSpc>
                <a:spcPct val="100000"/>
              </a:lnSpc>
            </a:pPr>
            <a:r>
              <a:rPr sz="1800" spc="-5" dirty="0">
                <a:latin typeface="Arial"/>
                <a:cs typeface="Arial"/>
              </a:rPr>
              <a:t>%</a:t>
            </a:r>
            <a:r>
              <a:rPr sz="1800" spc="-15" dirty="0">
                <a:latin typeface="Arial"/>
                <a:cs typeface="Arial"/>
              </a:rPr>
              <a:t> </a:t>
            </a:r>
            <a:r>
              <a:rPr sz="1800" dirty="0">
                <a:latin typeface="宋体"/>
                <a:cs typeface="宋体"/>
              </a:rPr>
              <a:t>返回值</a:t>
            </a:r>
            <a:r>
              <a:rPr sz="1800" spc="-5" dirty="0">
                <a:latin typeface="宋体"/>
                <a:cs typeface="宋体"/>
              </a:rPr>
              <a:t>为</a:t>
            </a:r>
            <a:r>
              <a:rPr sz="1800" dirty="0">
                <a:latin typeface="Arial"/>
                <a:cs typeface="Arial"/>
              </a:rPr>
              <a:t>(c</a:t>
            </a:r>
            <a:r>
              <a:rPr sz="1800" spc="-30" dirty="0">
                <a:latin typeface="Arial"/>
                <a:cs typeface="Arial"/>
              </a:rPr>
              <a:t> </a:t>
            </a:r>
            <a:r>
              <a:rPr sz="1800" dirty="0">
                <a:latin typeface="Arial"/>
                <a:cs typeface="Arial"/>
              </a:rPr>
              <a:t>-</a:t>
            </a:r>
            <a:r>
              <a:rPr sz="1800" spc="-25" dirty="0">
                <a:latin typeface="Arial"/>
                <a:cs typeface="Arial"/>
              </a:rPr>
              <a:t> </a:t>
            </a:r>
            <a:r>
              <a:rPr sz="1800" spc="-10" dirty="0">
                <a:latin typeface="Arial"/>
                <a:cs typeface="Arial"/>
              </a:rPr>
              <a:t>b*x)/x</a:t>
            </a:r>
            <a:endParaRPr sz="1800">
              <a:latin typeface="Arial"/>
              <a:cs typeface="Arial"/>
            </a:endParaRPr>
          </a:p>
        </p:txBody>
      </p:sp>
      <p:sp>
        <p:nvSpPr>
          <p:cNvPr id="7" name="object 7"/>
          <p:cNvSpPr txBox="1"/>
          <p:nvPr/>
        </p:nvSpPr>
        <p:spPr>
          <a:xfrm>
            <a:off x="567944" y="4613529"/>
            <a:ext cx="6710680" cy="845819"/>
          </a:xfrm>
          <a:prstGeom prst="rect">
            <a:avLst/>
          </a:prstGeom>
        </p:spPr>
        <p:txBody>
          <a:bodyPr vert="horz" wrap="square" lIns="0" tIns="12700" rIns="0" bIns="0" rtlCol="0">
            <a:spAutoFit/>
          </a:bodyPr>
          <a:lstStyle/>
          <a:p>
            <a:pPr marL="12700">
              <a:lnSpc>
                <a:spcPts val="2150"/>
              </a:lnSpc>
              <a:spcBef>
                <a:spcPts val="100"/>
              </a:spcBef>
            </a:pPr>
            <a:r>
              <a:rPr sz="1800" spc="-35" dirty="0">
                <a:latin typeface="Arial"/>
                <a:cs typeface="Arial"/>
              </a:rPr>
              <a:t>MATLAB</a:t>
            </a:r>
            <a:r>
              <a:rPr sz="1800" dirty="0">
                <a:latin typeface="宋体"/>
                <a:cs typeface="宋体"/>
              </a:rPr>
              <a:t>提供了用</a:t>
            </a:r>
            <a:r>
              <a:rPr sz="1800" dirty="0">
                <a:latin typeface="Arial"/>
                <a:cs typeface="Arial"/>
              </a:rPr>
              <a:t>solve</a:t>
            </a:r>
            <a:r>
              <a:rPr sz="1800" dirty="0">
                <a:latin typeface="宋体"/>
                <a:cs typeface="宋体"/>
              </a:rPr>
              <a:t>命令来求解多元代数方程组的方法，例如：</a:t>
            </a:r>
            <a:endParaRPr sz="1800">
              <a:latin typeface="宋体"/>
              <a:cs typeface="宋体"/>
            </a:endParaRPr>
          </a:p>
          <a:p>
            <a:pPr marL="12700">
              <a:lnSpc>
                <a:spcPts val="2150"/>
              </a:lnSpc>
            </a:pPr>
            <a:r>
              <a:rPr sz="1800" dirty="0">
                <a:latin typeface="Arial"/>
                <a:cs typeface="Arial"/>
              </a:rPr>
              <a:t>&gt;&gt;</a:t>
            </a:r>
            <a:r>
              <a:rPr sz="1800" spc="-25"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x</a:t>
            </a:r>
            <a:r>
              <a:rPr sz="1800" spc="-20" dirty="0">
                <a:latin typeface="Arial"/>
                <a:cs typeface="Arial"/>
              </a:rPr>
              <a:t> </a:t>
            </a:r>
            <a:r>
              <a:rPr sz="1800" dirty="0">
                <a:latin typeface="Arial"/>
                <a:cs typeface="Arial"/>
              </a:rPr>
              <a:t>y</a:t>
            </a:r>
            <a:endParaRPr sz="1800">
              <a:latin typeface="Arial"/>
              <a:cs typeface="Arial"/>
            </a:endParaRPr>
          </a:p>
        </p:txBody>
      </p:sp>
      <p:sp>
        <p:nvSpPr>
          <p:cNvPr id="8" name="object 8"/>
          <p:cNvSpPr txBox="1"/>
          <p:nvPr/>
        </p:nvSpPr>
        <p:spPr>
          <a:xfrm>
            <a:off x="6056121" y="5436819"/>
            <a:ext cx="26765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40" dirty="0">
                <a:latin typeface="Arial"/>
                <a:cs typeface="Arial"/>
              </a:rPr>
              <a:t> </a:t>
            </a:r>
            <a:r>
              <a:rPr sz="1800" dirty="0">
                <a:latin typeface="宋体"/>
                <a:cs typeface="宋体"/>
              </a:rPr>
              <a:t>返回值为</a:t>
            </a:r>
            <a:r>
              <a:rPr sz="1800" dirty="0">
                <a:latin typeface="Arial"/>
                <a:cs typeface="Arial"/>
              </a:rPr>
              <a:t>a=4/3</a:t>
            </a:r>
            <a:r>
              <a:rPr sz="1800" dirty="0">
                <a:latin typeface="宋体"/>
                <a:cs typeface="宋体"/>
              </a:rPr>
              <a:t>，</a:t>
            </a:r>
            <a:r>
              <a:rPr sz="1800" dirty="0">
                <a:latin typeface="Arial"/>
                <a:cs typeface="Arial"/>
              </a:rPr>
              <a:t>b=-1/3</a:t>
            </a:r>
            <a:endParaRPr sz="1800">
              <a:latin typeface="Arial"/>
              <a:cs typeface="Arial"/>
            </a:endParaRPr>
          </a:p>
        </p:txBody>
      </p:sp>
      <p:sp>
        <p:nvSpPr>
          <p:cNvPr id="9" name="object 9"/>
          <p:cNvSpPr txBox="1"/>
          <p:nvPr/>
        </p:nvSpPr>
        <p:spPr>
          <a:xfrm>
            <a:off x="567944" y="5436819"/>
            <a:ext cx="4621530" cy="848994"/>
          </a:xfrm>
          <a:prstGeom prst="rect">
            <a:avLst/>
          </a:prstGeom>
        </p:spPr>
        <p:txBody>
          <a:bodyPr vert="horz" wrap="square" lIns="0" tIns="12700" rIns="0" bIns="0" rtlCol="0">
            <a:spAutoFit/>
          </a:bodyPr>
          <a:lstStyle/>
          <a:p>
            <a:pPr marL="12700">
              <a:lnSpc>
                <a:spcPts val="2150"/>
              </a:lnSpc>
              <a:spcBef>
                <a:spcPts val="100"/>
              </a:spcBef>
            </a:pPr>
            <a:r>
              <a:rPr sz="1800" dirty="0">
                <a:latin typeface="Arial"/>
                <a:cs typeface="Arial"/>
              </a:rPr>
              <a:t>&gt;&gt; [a, b] = solve(x + y ==1, x - </a:t>
            </a:r>
            <a:r>
              <a:rPr sz="1800" spc="-35" dirty="0">
                <a:latin typeface="Arial"/>
                <a:cs typeface="Arial"/>
              </a:rPr>
              <a:t>11*y </a:t>
            </a:r>
            <a:r>
              <a:rPr sz="1800" dirty="0">
                <a:latin typeface="Arial"/>
                <a:cs typeface="Arial"/>
              </a:rPr>
              <a:t>==</a:t>
            </a:r>
            <a:r>
              <a:rPr sz="1800" spc="-114" dirty="0">
                <a:latin typeface="Arial"/>
                <a:cs typeface="Arial"/>
              </a:rPr>
              <a:t> </a:t>
            </a:r>
            <a:r>
              <a:rPr sz="1800" dirty="0">
                <a:latin typeface="Arial"/>
                <a:cs typeface="Arial"/>
              </a:rPr>
              <a:t>5)</a:t>
            </a:r>
            <a:endParaRPr sz="1800">
              <a:latin typeface="Arial"/>
              <a:cs typeface="Arial"/>
            </a:endParaRPr>
          </a:p>
          <a:p>
            <a:pPr marL="12700">
              <a:lnSpc>
                <a:spcPts val="2150"/>
              </a:lnSpc>
            </a:pPr>
            <a:r>
              <a:rPr sz="1800" dirty="0">
                <a:latin typeface="Arial"/>
                <a:cs typeface="Arial"/>
              </a:rPr>
              <a:t>&gt;&gt; syms x</a:t>
            </a:r>
            <a:r>
              <a:rPr sz="1800" spc="-20" dirty="0">
                <a:latin typeface="Arial"/>
                <a:cs typeface="Arial"/>
              </a:rPr>
              <a:t> </a:t>
            </a:r>
            <a:r>
              <a:rPr sz="1800" dirty="0">
                <a:latin typeface="Arial"/>
                <a:cs typeface="Arial"/>
              </a:rPr>
              <a:t>y</a:t>
            </a:r>
            <a:endParaRPr sz="1800">
              <a:latin typeface="Arial"/>
              <a:cs typeface="Arial"/>
            </a:endParaRPr>
          </a:p>
          <a:p>
            <a:pPr marL="12700">
              <a:lnSpc>
                <a:spcPct val="100000"/>
              </a:lnSpc>
              <a:spcBef>
                <a:spcPts val="20"/>
              </a:spcBef>
            </a:pPr>
            <a:r>
              <a:rPr sz="1800" dirty="0">
                <a:latin typeface="Arial"/>
                <a:cs typeface="Arial"/>
              </a:rPr>
              <a:t>&gt;&gt; [a, b] = solve(x + y ==1, x - </a:t>
            </a:r>
            <a:r>
              <a:rPr sz="1800" spc="-35" dirty="0">
                <a:latin typeface="Arial"/>
                <a:cs typeface="Arial"/>
              </a:rPr>
              <a:t>11*y </a:t>
            </a:r>
            <a:r>
              <a:rPr sz="1800" dirty="0">
                <a:latin typeface="Arial"/>
                <a:cs typeface="Arial"/>
              </a:rPr>
              <a:t>== 5, </a:t>
            </a:r>
            <a:r>
              <a:rPr sz="1800" spc="-80" dirty="0">
                <a:latin typeface="Arial"/>
                <a:cs typeface="Arial"/>
              </a:rPr>
              <a:t>y,</a:t>
            </a:r>
            <a:r>
              <a:rPr sz="1800" spc="-125" dirty="0">
                <a:latin typeface="Arial"/>
                <a:cs typeface="Arial"/>
              </a:rPr>
              <a:t> </a:t>
            </a:r>
            <a:r>
              <a:rPr sz="1800" spc="-20" dirty="0">
                <a:latin typeface="Arial"/>
                <a:cs typeface="Arial"/>
              </a:rPr>
              <a:t>x)</a:t>
            </a:r>
            <a:endParaRPr sz="1800">
              <a:latin typeface="Arial"/>
              <a:cs typeface="Arial"/>
            </a:endParaRPr>
          </a:p>
        </p:txBody>
      </p:sp>
      <p:sp>
        <p:nvSpPr>
          <p:cNvPr id="10" name="object 10"/>
          <p:cNvSpPr txBox="1"/>
          <p:nvPr/>
        </p:nvSpPr>
        <p:spPr>
          <a:xfrm>
            <a:off x="6056121" y="5985764"/>
            <a:ext cx="26765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40" dirty="0">
                <a:latin typeface="Arial"/>
                <a:cs typeface="Arial"/>
              </a:rPr>
              <a:t> </a:t>
            </a:r>
            <a:r>
              <a:rPr sz="1800" dirty="0">
                <a:latin typeface="宋体"/>
                <a:cs typeface="宋体"/>
              </a:rPr>
              <a:t>返回值为</a:t>
            </a:r>
            <a:r>
              <a:rPr sz="1800" dirty="0">
                <a:latin typeface="Arial"/>
                <a:cs typeface="Arial"/>
              </a:rPr>
              <a:t>a=-1/3</a:t>
            </a:r>
            <a:r>
              <a:rPr sz="1800" dirty="0">
                <a:latin typeface="宋体"/>
                <a:cs typeface="宋体"/>
              </a:rPr>
              <a:t>，</a:t>
            </a:r>
            <a:r>
              <a:rPr sz="1800" dirty="0">
                <a:latin typeface="Arial"/>
                <a:cs typeface="Arial"/>
              </a:rPr>
              <a:t>b=4/3</a:t>
            </a:r>
            <a:endParaRPr sz="18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3067" y="1150112"/>
            <a:ext cx="7391400" cy="448056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求解符号</a:t>
            </a:r>
            <a:r>
              <a:rPr sz="2800" b="1" spc="-5" dirty="0">
                <a:solidFill>
                  <a:srgbClr val="333399"/>
                </a:solidFill>
                <a:latin typeface="宋体"/>
                <a:cs typeface="宋体"/>
              </a:rPr>
              <a:t>方程</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使用</a:t>
            </a:r>
            <a:r>
              <a:rPr sz="1800" dirty="0">
                <a:latin typeface="Arial"/>
                <a:cs typeface="Arial"/>
              </a:rPr>
              <a:t>solve</a:t>
            </a:r>
            <a:r>
              <a:rPr sz="1800" dirty="0">
                <a:latin typeface="宋体"/>
                <a:cs typeface="宋体"/>
              </a:rPr>
              <a:t>命令的一些注意事项：</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x</a:t>
            </a:r>
            <a:r>
              <a:rPr sz="1800" spc="-30" dirty="0">
                <a:latin typeface="Arial"/>
                <a:cs typeface="Arial"/>
              </a:rPr>
              <a:t> </a:t>
            </a:r>
            <a:r>
              <a:rPr sz="1800" dirty="0">
                <a:latin typeface="Arial"/>
                <a:cs typeface="Arial"/>
              </a:rPr>
              <a:t>a</a:t>
            </a:r>
            <a:endParaRPr sz="1800">
              <a:latin typeface="Arial"/>
              <a:cs typeface="Arial"/>
            </a:endParaRPr>
          </a:p>
          <a:p>
            <a:pPr marL="12700">
              <a:lnSpc>
                <a:spcPts val="2150"/>
              </a:lnSpc>
              <a:spcBef>
                <a:spcPts val="25"/>
              </a:spcBef>
              <a:tabLst>
                <a:tab pos="3684270" algn="l"/>
              </a:tabLst>
            </a:pPr>
            <a:r>
              <a:rPr sz="1800" dirty="0">
                <a:latin typeface="Arial"/>
                <a:cs typeface="Arial"/>
              </a:rPr>
              <a:t>&gt;&gt; </a:t>
            </a:r>
            <a:r>
              <a:rPr sz="1800" spc="-10" dirty="0">
                <a:latin typeface="Arial"/>
                <a:cs typeface="Arial"/>
              </a:rPr>
              <a:t>solve(x^4 </a:t>
            </a:r>
            <a:r>
              <a:rPr sz="1800" dirty="0">
                <a:latin typeface="Arial"/>
                <a:cs typeface="Arial"/>
              </a:rPr>
              <a:t>+ 2*x + </a:t>
            </a:r>
            <a:r>
              <a:rPr sz="1800" spc="-5" dirty="0">
                <a:latin typeface="Arial"/>
                <a:cs typeface="Arial"/>
              </a:rPr>
              <a:t>a </a:t>
            </a:r>
            <a:r>
              <a:rPr sz="1800" dirty="0">
                <a:latin typeface="Arial"/>
                <a:cs typeface="Arial"/>
              </a:rPr>
              <a:t>==</a:t>
            </a:r>
            <a:r>
              <a:rPr sz="1800" spc="40" dirty="0">
                <a:latin typeface="Arial"/>
                <a:cs typeface="Arial"/>
              </a:rPr>
              <a:t> </a:t>
            </a:r>
            <a:r>
              <a:rPr sz="1800" dirty="0">
                <a:latin typeface="Arial"/>
                <a:cs typeface="Arial"/>
              </a:rPr>
              <a:t>0,</a:t>
            </a:r>
            <a:r>
              <a:rPr sz="1800" spc="-15" dirty="0">
                <a:latin typeface="Arial"/>
                <a:cs typeface="Arial"/>
              </a:rPr>
              <a:t> </a:t>
            </a:r>
            <a:r>
              <a:rPr sz="1800" spc="-20" dirty="0">
                <a:latin typeface="Arial"/>
                <a:cs typeface="Arial"/>
              </a:rPr>
              <a:t>x)	</a:t>
            </a:r>
            <a:r>
              <a:rPr sz="1800" spc="-5" dirty="0">
                <a:latin typeface="Arial"/>
                <a:cs typeface="Arial"/>
              </a:rPr>
              <a:t>%</a:t>
            </a:r>
            <a:r>
              <a:rPr sz="1800" spc="35" dirty="0">
                <a:latin typeface="Arial"/>
                <a:cs typeface="Arial"/>
              </a:rPr>
              <a:t> </a:t>
            </a:r>
            <a:r>
              <a:rPr sz="1800" dirty="0">
                <a:latin typeface="宋体"/>
                <a:cs typeface="宋体"/>
              </a:rPr>
              <a:t>返回值为</a:t>
            </a:r>
            <a:r>
              <a:rPr sz="1800" spc="-415" dirty="0">
                <a:latin typeface="宋体"/>
                <a:cs typeface="宋体"/>
              </a:rPr>
              <a:t> </a:t>
            </a:r>
            <a:r>
              <a:rPr sz="1800" spc="-5" dirty="0">
                <a:latin typeface="Arial"/>
                <a:cs typeface="Arial"/>
              </a:rPr>
              <a:t>RootOf(z^4</a:t>
            </a:r>
            <a:r>
              <a:rPr sz="1800" spc="20" dirty="0">
                <a:latin typeface="Arial"/>
                <a:cs typeface="Arial"/>
              </a:rPr>
              <a:t> </a:t>
            </a:r>
            <a:r>
              <a:rPr sz="1800" dirty="0">
                <a:latin typeface="Arial"/>
                <a:cs typeface="Arial"/>
              </a:rPr>
              <a:t>+</a:t>
            </a:r>
            <a:r>
              <a:rPr sz="1800" spc="-25" dirty="0">
                <a:latin typeface="Arial"/>
                <a:cs typeface="Arial"/>
              </a:rPr>
              <a:t> </a:t>
            </a:r>
            <a:r>
              <a:rPr sz="1800" dirty="0">
                <a:latin typeface="Arial"/>
                <a:cs typeface="Arial"/>
              </a:rPr>
              <a:t>2*z</a:t>
            </a:r>
            <a:r>
              <a:rPr sz="1800" spc="-30" dirty="0">
                <a:latin typeface="Arial"/>
                <a:cs typeface="Arial"/>
              </a:rPr>
              <a:t> </a:t>
            </a:r>
            <a:r>
              <a:rPr sz="1800" dirty="0">
                <a:latin typeface="Arial"/>
                <a:cs typeface="Arial"/>
              </a:rPr>
              <a:t>+</a:t>
            </a:r>
            <a:r>
              <a:rPr sz="1800" spc="-5" dirty="0">
                <a:latin typeface="Arial"/>
                <a:cs typeface="Arial"/>
              </a:rPr>
              <a:t> </a:t>
            </a:r>
            <a:r>
              <a:rPr sz="1800" spc="5" dirty="0">
                <a:latin typeface="Arial"/>
                <a:cs typeface="Arial"/>
              </a:rPr>
              <a:t>a,</a:t>
            </a:r>
            <a:r>
              <a:rPr sz="1800" spc="-30" dirty="0">
                <a:latin typeface="Arial"/>
                <a:cs typeface="Arial"/>
              </a:rPr>
              <a:t> </a:t>
            </a:r>
            <a:r>
              <a:rPr sz="1800" spc="-10" dirty="0">
                <a:latin typeface="Arial"/>
                <a:cs typeface="Arial"/>
              </a:rPr>
              <a:t>z)</a:t>
            </a:r>
            <a:endParaRPr sz="1800">
              <a:latin typeface="Arial"/>
              <a:cs typeface="Arial"/>
            </a:endParaRPr>
          </a:p>
          <a:p>
            <a:pPr marL="12700">
              <a:lnSpc>
                <a:spcPts val="2150"/>
              </a:lnSpc>
            </a:pPr>
            <a:r>
              <a:rPr sz="1800" dirty="0">
                <a:latin typeface="Arial"/>
                <a:cs typeface="Arial"/>
              </a:rPr>
              <a:t>&gt;&gt; </a:t>
            </a:r>
            <a:r>
              <a:rPr sz="1800" spc="-10" dirty="0">
                <a:latin typeface="Arial"/>
                <a:cs typeface="Arial"/>
              </a:rPr>
              <a:t>solve(x^4 </a:t>
            </a:r>
            <a:r>
              <a:rPr sz="1800" dirty="0">
                <a:latin typeface="Arial"/>
                <a:cs typeface="Arial"/>
              </a:rPr>
              <a:t>+ 2*x + </a:t>
            </a:r>
            <a:r>
              <a:rPr sz="1800" spc="-5" dirty="0">
                <a:latin typeface="Arial"/>
                <a:cs typeface="Arial"/>
              </a:rPr>
              <a:t>a </a:t>
            </a:r>
            <a:r>
              <a:rPr sz="1800" dirty="0">
                <a:latin typeface="Arial"/>
                <a:cs typeface="Arial"/>
              </a:rPr>
              <a:t>== 0, </a:t>
            </a:r>
            <a:r>
              <a:rPr sz="1800" spc="-20" dirty="0">
                <a:latin typeface="Arial"/>
                <a:cs typeface="Arial"/>
              </a:rPr>
              <a:t>x, </a:t>
            </a:r>
            <a:r>
              <a:rPr sz="1800" spc="-10" dirty="0">
                <a:latin typeface="Arial"/>
                <a:cs typeface="Arial"/>
              </a:rPr>
              <a:t>'MaxDegree',</a:t>
            </a:r>
            <a:r>
              <a:rPr sz="1800" spc="80" dirty="0">
                <a:latin typeface="Arial"/>
                <a:cs typeface="Arial"/>
              </a:rPr>
              <a:t> </a:t>
            </a:r>
            <a:r>
              <a:rPr sz="1800" dirty="0">
                <a:latin typeface="Arial"/>
                <a:cs typeface="Arial"/>
              </a:rPr>
              <a:t>4)</a:t>
            </a:r>
            <a:endParaRPr sz="1800">
              <a:latin typeface="Arial"/>
              <a:cs typeface="Arial"/>
            </a:endParaRPr>
          </a:p>
          <a:p>
            <a:pPr>
              <a:lnSpc>
                <a:spcPct val="100000"/>
              </a:lnSpc>
              <a:spcBef>
                <a:spcPts val="35"/>
              </a:spcBef>
            </a:pPr>
            <a:endParaRPr sz="1850">
              <a:latin typeface="Times New Roman"/>
              <a:cs typeface="Times New Roman"/>
            </a:endParaRPr>
          </a:p>
          <a:p>
            <a:pPr marL="12700" marR="3804920">
              <a:lnSpc>
                <a:spcPct val="100000"/>
              </a:lnSpc>
            </a:pPr>
            <a:r>
              <a:rPr sz="1800" dirty="0">
                <a:latin typeface="Arial"/>
                <a:cs typeface="Arial"/>
              </a:rPr>
              <a:t>&gt;&gt; s = </a:t>
            </a:r>
            <a:r>
              <a:rPr sz="1800" spc="-5" dirty="0">
                <a:latin typeface="Arial"/>
                <a:cs typeface="Arial"/>
              </a:rPr>
              <a:t>solve(cos(2*x) </a:t>
            </a:r>
            <a:r>
              <a:rPr sz="1800" dirty="0">
                <a:latin typeface="Arial"/>
                <a:cs typeface="Arial"/>
              </a:rPr>
              <a:t>+ </a:t>
            </a:r>
            <a:r>
              <a:rPr sz="1800" spc="-5" dirty="0">
                <a:latin typeface="Arial"/>
                <a:cs typeface="Arial"/>
              </a:rPr>
              <a:t>sin(x) </a:t>
            </a:r>
            <a:r>
              <a:rPr sz="1800" dirty="0">
                <a:latin typeface="Arial"/>
                <a:cs typeface="Arial"/>
              </a:rPr>
              <a:t>==</a:t>
            </a:r>
            <a:r>
              <a:rPr sz="1800" spc="-60" dirty="0">
                <a:latin typeface="Arial"/>
                <a:cs typeface="Arial"/>
              </a:rPr>
              <a:t> </a:t>
            </a:r>
            <a:r>
              <a:rPr sz="1800" dirty="0">
                <a:latin typeface="Arial"/>
                <a:cs typeface="Arial"/>
              </a:rPr>
              <a:t>1)  s</a:t>
            </a:r>
            <a:r>
              <a:rPr sz="1800" spc="-15" dirty="0">
                <a:latin typeface="Arial"/>
                <a:cs typeface="Arial"/>
              </a:rPr>
              <a:t> </a:t>
            </a:r>
            <a:r>
              <a:rPr sz="1800" dirty="0">
                <a:latin typeface="Arial"/>
                <a:cs typeface="Arial"/>
              </a:rPr>
              <a:t>=</a:t>
            </a:r>
            <a:endParaRPr sz="1800">
              <a:latin typeface="Arial"/>
              <a:cs typeface="Arial"/>
            </a:endParaRPr>
          </a:p>
          <a:p>
            <a:pPr marR="6212205" algn="ctr">
              <a:lnSpc>
                <a:spcPct val="100000"/>
              </a:lnSpc>
              <a:spcBef>
                <a:spcPts val="5"/>
              </a:spcBef>
            </a:pPr>
            <a:r>
              <a:rPr sz="1800" spc="-5" dirty="0">
                <a:latin typeface="Arial"/>
                <a:cs typeface="Arial"/>
              </a:rPr>
              <a:t>0</a:t>
            </a:r>
            <a:endParaRPr sz="1800">
              <a:latin typeface="Arial"/>
              <a:cs typeface="Arial"/>
            </a:endParaRPr>
          </a:p>
          <a:p>
            <a:pPr marL="329565">
              <a:lnSpc>
                <a:spcPct val="100000"/>
              </a:lnSpc>
            </a:pPr>
            <a:r>
              <a:rPr sz="1800" dirty="0">
                <a:latin typeface="Arial"/>
                <a:cs typeface="Arial"/>
              </a:rPr>
              <a:t>pi/6</a:t>
            </a:r>
            <a:endParaRPr sz="1800">
              <a:latin typeface="Arial"/>
              <a:cs typeface="Arial"/>
            </a:endParaRPr>
          </a:p>
          <a:p>
            <a:pPr marR="6490970" algn="ctr">
              <a:lnSpc>
                <a:spcPct val="100000"/>
              </a:lnSpc>
            </a:pPr>
            <a:r>
              <a:rPr sz="1800" dirty="0">
                <a:latin typeface="Arial"/>
                <a:cs typeface="Arial"/>
              </a:rPr>
              <a:t>(5*pi)/6</a:t>
            </a:r>
            <a:endParaRPr sz="1800">
              <a:latin typeface="Arial"/>
              <a:cs typeface="Arial"/>
            </a:endParaRPr>
          </a:p>
          <a:p>
            <a:pPr>
              <a:lnSpc>
                <a:spcPct val="100000"/>
              </a:lnSpc>
            </a:pPr>
            <a:endParaRPr sz="1900">
              <a:latin typeface="Times New Roman"/>
              <a:cs typeface="Times New Roman"/>
            </a:endParaRPr>
          </a:p>
          <a:p>
            <a:pPr marL="12700">
              <a:lnSpc>
                <a:spcPts val="2150"/>
              </a:lnSpc>
            </a:pPr>
            <a:r>
              <a:rPr sz="1800" dirty="0">
                <a:latin typeface="宋体"/>
                <a:cs typeface="宋体"/>
              </a:rPr>
              <a:t>下面使用</a:t>
            </a:r>
            <a:r>
              <a:rPr sz="1800" spc="-10" dirty="0">
                <a:latin typeface="Arial"/>
                <a:cs typeface="Arial"/>
              </a:rPr>
              <a:t>MuPad</a:t>
            </a:r>
            <a:endParaRPr sz="1800">
              <a:latin typeface="Arial"/>
              <a:cs typeface="Arial"/>
            </a:endParaRPr>
          </a:p>
          <a:p>
            <a:pPr marL="12700">
              <a:lnSpc>
                <a:spcPts val="2150"/>
              </a:lnSpc>
            </a:pPr>
            <a:r>
              <a:rPr sz="1800" spc="-5" dirty="0">
                <a:latin typeface="Arial"/>
                <a:cs typeface="Arial"/>
              </a:rPr>
              <a:t>solve(cos(2*x) </a:t>
            </a:r>
            <a:r>
              <a:rPr sz="1800" dirty="0">
                <a:latin typeface="Arial"/>
                <a:cs typeface="Arial"/>
              </a:rPr>
              <a:t>+ </a:t>
            </a:r>
            <a:r>
              <a:rPr sz="1800" spc="-5" dirty="0">
                <a:latin typeface="Arial"/>
                <a:cs typeface="Arial"/>
              </a:rPr>
              <a:t>sin(x) </a:t>
            </a:r>
            <a:r>
              <a:rPr sz="1800" dirty="0">
                <a:latin typeface="Arial"/>
                <a:cs typeface="Arial"/>
              </a:rPr>
              <a:t>=</a:t>
            </a:r>
            <a:r>
              <a:rPr sz="1800" spc="-35" dirty="0">
                <a:latin typeface="Arial"/>
                <a:cs typeface="Arial"/>
              </a:rPr>
              <a:t> </a:t>
            </a:r>
            <a:r>
              <a:rPr sz="1800" dirty="0">
                <a:latin typeface="Arial"/>
                <a:cs typeface="Arial"/>
              </a:rPr>
              <a:t>1)</a:t>
            </a:r>
            <a:endParaRPr sz="1800">
              <a:latin typeface="Arial"/>
              <a:cs typeface="Arial"/>
            </a:endParaRPr>
          </a:p>
        </p:txBody>
      </p:sp>
      <p:sp>
        <p:nvSpPr>
          <p:cNvPr id="4" name="object 4"/>
          <p:cNvSpPr/>
          <p:nvPr/>
        </p:nvSpPr>
        <p:spPr>
          <a:xfrm>
            <a:off x="603504" y="5702808"/>
            <a:ext cx="6672833" cy="46405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6610350" cy="146177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求解符号</a:t>
            </a:r>
            <a:r>
              <a:rPr sz="2800" b="1" spc="-5" dirty="0">
                <a:solidFill>
                  <a:srgbClr val="333399"/>
                </a:solidFill>
                <a:latin typeface="宋体"/>
                <a:cs typeface="宋体"/>
              </a:rPr>
              <a:t>方程</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dsolve</a:t>
            </a:r>
            <a:r>
              <a:rPr sz="1800" dirty="0">
                <a:latin typeface="宋体"/>
                <a:cs typeface="宋体"/>
              </a:rPr>
              <a:t>命令来求解一元微分方程的方法，例如：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a</a:t>
            </a:r>
            <a:r>
              <a:rPr sz="1800" spc="-40" dirty="0">
                <a:latin typeface="Arial"/>
                <a:cs typeface="Arial"/>
              </a:rPr>
              <a:t> </a:t>
            </a:r>
            <a:r>
              <a:rPr sz="1800" spc="-10" dirty="0">
                <a:latin typeface="Arial"/>
                <a:cs typeface="Arial"/>
              </a:rPr>
              <a:t>x(t)</a:t>
            </a:r>
            <a:endParaRPr sz="1800">
              <a:latin typeface="Arial"/>
              <a:cs typeface="Arial"/>
            </a:endParaRPr>
          </a:p>
        </p:txBody>
      </p:sp>
      <p:sp>
        <p:nvSpPr>
          <p:cNvPr id="5" name="object 5"/>
          <p:cNvSpPr txBox="1"/>
          <p:nvPr/>
        </p:nvSpPr>
        <p:spPr>
          <a:xfrm>
            <a:off x="4221860" y="2589403"/>
            <a:ext cx="24644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40" dirty="0">
                <a:latin typeface="Arial"/>
                <a:cs typeface="Arial"/>
              </a:rPr>
              <a:t> </a:t>
            </a:r>
            <a:r>
              <a:rPr sz="1800" dirty="0">
                <a:latin typeface="宋体"/>
                <a:cs typeface="宋体"/>
              </a:rPr>
              <a:t>返回值</a:t>
            </a:r>
            <a:r>
              <a:rPr sz="1800" spc="-5" dirty="0">
                <a:latin typeface="宋体"/>
                <a:cs typeface="宋体"/>
              </a:rPr>
              <a:t>为</a:t>
            </a:r>
            <a:r>
              <a:rPr sz="1800" spc="-5" dirty="0">
                <a:latin typeface="Arial"/>
                <a:cs typeface="Arial"/>
              </a:rPr>
              <a:t>C5*exp(-a*t)</a:t>
            </a:r>
            <a:endParaRPr sz="1800">
              <a:latin typeface="Arial"/>
              <a:cs typeface="Arial"/>
            </a:endParaRPr>
          </a:p>
        </p:txBody>
      </p:sp>
      <p:sp>
        <p:nvSpPr>
          <p:cNvPr id="6" name="object 6"/>
          <p:cNvSpPr txBox="1"/>
          <p:nvPr/>
        </p:nvSpPr>
        <p:spPr>
          <a:xfrm>
            <a:off x="563067" y="2589403"/>
            <a:ext cx="2910840" cy="848994"/>
          </a:xfrm>
          <a:prstGeom prst="rect">
            <a:avLst/>
          </a:prstGeom>
        </p:spPr>
        <p:txBody>
          <a:bodyPr vert="horz" wrap="square" lIns="0" tIns="12700" rIns="0" bIns="0" rtlCol="0">
            <a:spAutoFit/>
          </a:bodyPr>
          <a:lstStyle/>
          <a:p>
            <a:pPr marL="12700">
              <a:lnSpc>
                <a:spcPts val="2150"/>
              </a:lnSpc>
              <a:spcBef>
                <a:spcPts val="100"/>
              </a:spcBef>
            </a:pPr>
            <a:r>
              <a:rPr sz="1800" dirty="0">
                <a:latin typeface="Arial"/>
                <a:cs typeface="Arial"/>
              </a:rPr>
              <a:t>&gt;&gt; </a:t>
            </a:r>
            <a:r>
              <a:rPr sz="1800" spc="-5" dirty="0">
                <a:latin typeface="Arial"/>
                <a:cs typeface="Arial"/>
              </a:rPr>
              <a:t>dsolve(diff(x) </a:t>
            </a:r>
            <a:r>
              <a:rPr sz="1800" dirty="0">
                <a:latin typeface="Arial"/>
                <a:cs typeface="Arial"/>
              </a:rPr>
              <a:t>==</a:t>
            </a:r>
            <a:r>
              <a:rPr sz="1800" spc="-45" dirty="0">
                <a:latin typeface="Arial"/>
                <a:cs typeface="Arial"/>
              </a:rPr>
              <a:t> </a:t>
            </a:r>
            <a:r>
              <a:rPr sz="1800" spc="-10" dirty="0">
                <a:latin typeface="Arial"/>
                <a:cs typeface="Arial"/>
              </a:rPr>
              <a:t>-a*x)</a:t>
            </a:r>
            <a:endParaRPr sz="1800">
              <a:latin typeface="Arial"/>
              <a:cs typeface="Arial"/>
            </a:endParaRPr>
          </a:p>
          <a:p>
            <a:pPr marL="12700">
              <a:lnSpc>
                <a:spcPts val="2150"/>
              </a:lnSpc>
            </a:pPr>
            <a:r>
              <a:rPr sz="1800" dirty="0">
                <a:latin typeface="Arial"/>
                <a:cs typeface="Arial"/>
              </a:rPr>
              <a:t>&gt;&gt; syms</a:t>
            </a:r>
            <a:r>
              <a:rPr sz="1800" spc="-35" dirty="0">
                <a:latin typeface="Arial"/>
                <a:cs typeface="Arial"/>
              </a:rPr>
              <a:t> </a:t>
            </a:r>
            <a:r>
              <a:rPr sz="1800" dirty="0">
                <a:latin typeface="Arial"/>
                <a:cs typeface="Arial"/>
              </a:rPr>
              <a:t>f(t)</a:t>
            </a:r>
            <a:endParaRPr sz="1800">
              <a:latin typeface="Arial"/>
              <a:cs typeface="Arial"/>
            </a:endParaRPr>
          </a:p>
          <a:p>
            <a:pPr marL="12700">
              <a:lnSpc>
                <a:spcPct val="100000"/>
              </a:lnSpc>
              <a:spcBef>
                <a:spcPts val="20"/>
              </a:spcBef>
            </a:pPr>
            <a:r>
              <a:rPr sz="1800" dirty="0">
                <a:latin typeface="Arial"/>
                <a:cs typeface="Arial"/>
              </a:rPr>
              <a:t>&gt;&gt; </a:t>
            </a:r>
            <a:r>
              <a:rPr sz="1800" spc="-5" dirty="0">
                <a:latin typeface="Arial"/>
                <a:cs typeface="Arial"/>
              </a:rPr>
              <a:t>dsolve(diff(f) </a:t>
            </a:r>
            <a:r>
              <a:rPr sz="1800" dirty="0">
                <a:latin typeface="Arial"/>
                <a:cs typeface="Arial"/>
              </a:rPr>
              <a:t>== f +</a:t>
            </a:r>
            <a:r>
              <a:rPr sz="1800" spc="-114" dirty="0">
                <a:latin typeface="Arial"/>
                <a:cs typeface="Arial"/>
              </a:rPr>
              <a:t> </a:t>
            </a:r>
            <a:r>
              <a:rPr sz="1800" dirty="0">
                <a:latin typeface="Arial"/>
                <a:cs typeface="Arial"/>
              </a:rPr>
              <a:t>sin(t))</a:t>
            </a:r>
            <a:endParaRPr sz="1800">
              <a:latin typeface="Arial"/>
              <a:cs typeface="Arial"/>
            </a:endParaRPr>
          </a:p>
        </p:txBody>
      </p:sp>
      <p:sp>
        <p:nvSpPr>
          <p:cNvPr id="7" name="object 7"/>
          <p:cNvSpPr txBox="1"/>
          <p:nvPr/>
        </p:nvSpPr>
        <p:spPr>
          <a:xfrm>
            <a:off x="4221860" y="3137738"/>
            <a:ext cx="404558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spc="-5" dirty="0">
                <a:latin typeface="Arial"/>
                <a:cs typeface="Arial"/>
              </a:rPr>
              <a:t> </a:t>
            </a:r>
            <a:r>
              <a:rPr sz="1800" dirty="0">
                <a:latin typeface="宋体"/>
                <a:cs typeface="宋体"/>
              </a:rPr>
              <a:t>返回值</a:t>
            </a:r>
            <a:r>
              <a:rPr sz="1800" spc="-10" dirty="0">
                <a:latin typeface="宋体"/>
                <a:cs typeface="宋体"/>
              </a:rPr>
              <a:t>为</a:t>
            </a:r>
            <a:r>
              <a:rPr sz="1800" spc="-5" dirty="0">
                <a:latin typeface="Arial"/>
                <a:cs typeface="Arial"/>
              </a:rPr>
              <a:t>C7*exp(t)</a:t>
            </a:r>
            <a:r>
              <a:rPr sz="1800" spc="5"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sin(t)/2</a:t>
            </a:r>
            <a:r>
              <a:rPr sz="1800" spc="-35"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cos(t)/2</a:t>
            </a:r>
            <a:endParaRPr sz="1800">
              <a:latin typeface="Arial"/>
              <a:cs typeface="Arial"/>
            </a:endParaRPr>
          </a:p>
        </p:txBody>
      </p:sp>
      <p:sp>
        <p:nvSpPr>
          <p:cNvPr id="8" name="object 8"/>
          <p:cNvSpPr txBox="1"/>
          <p:nvPr/>
        </p:nvSpPr>
        <p:spPr>
          <a:xfrm>
            <a:off x="567944" y="3676650"/>
            <a:ext cx="3559175" cy="1123315"/>
          </a:xfrm>
          <a:prstGeom prst="rect">
            <a:avLst/>
          </a:prstGeom>
        </p:spPr>
        <p:txBody>
          <a:bodyPr vert="horz" wrap="square" lIns="0" tIns="12700" rIns="0" bIns="0" rtlCol="0">
            <a:spAutoFit/>
          </a:bodyPr>
          <a:lstStyle/>
          <a:p>
            <a:pPr marL="12700">
              <a:lnSpc>
                <a:spcPts val="2150"/>
              </a:lnSpc>
              <a:spcBef>
                <a:spcPts val="100"/>
              </a:spcBef>
            </a:pPr>
            <a:r>
              <a:rPr sz="1800" dirty="0">
                <a:latin typeface="宋体"/>
                <a:cs typeface="宋体"/>
              </a:rPr>
              <a:t>以下微分方程有初始条</a:t>
            </a:r>
            <a:r>
              <a:rPr sz="1800" spc="5" dirty="0">
                <a:latin typeface="宋体"/>
                <a:cs typeface="宋体"/>
              </a:rPr>
              <a:t>件</a:t>
            </a:r>
            <a:r>
              <a:rPr sz="1800" spc="-10" dirty="0">
                <a:latin typeface="Arial"/>
                <a:cs typeface="Arial"/>
              </a:rPr>
              <a:t>y</a:t>
            </a:r>
            <a:r>
              <a:rPr sz="1800" spc="-5" dirty="0">
                <a:latin typeface="Arial"/>
                <a:cs typeface="Arial"/>
              </a:rPr>
              <a:t>(</a:t>
            </a:r>
            <a:r>
              <a:rPr sz="1800" spc="5" dirty="0">
                <a:latin typeface="Arial"/>
                <a:cs typeface="Arial"/>
              </a:rPr>
              <a:t>0</a:t>
            </a:r>
            <a:r>
              <a:rPr sz="1800" dirty="0">
                <a:latin typeface="Arial"/>
                <a:cs typeface="Arial"/>
              </a:rPr>
              <a:t>)</a:t>
            </a:r>
            <a:r>
              <a:rPr sz="1800" spc="5" dirty="0">
                <a:latin typeface="Arial"/>
                <a:cs typeface="Arial"/>
              </a:rPr>
              <a:t>==</a:t>
            </a:r>
            <a:r>
              <a:rPr sz="1800" spc="-10" dirty="0">
                <a:latin typeface="Arial"/>
                <a:cs typeface="Arial"/>
              </a:rPr>
              <a:t>b</a:t>
            </a:r>
            <a:r>
              <a:rPr sz="1800" dirty="0">
                <a:latin typeface="宋体"/>
                <a:cs typeface="宋体"/>
              </a:rPr>
              <a:t>：</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a:t>
            </a:r>
            <a:r>
              <a:rPr sz="1800" spc="-5" dirty="0">
                <a:latin typeface="Arial"/>
                <a:cs typeface="Arial"/>
              </a:rPr>
              <a:t>a b</a:t>
            </a:r>
            <a:r>
              <a:rPr sz="1800" spc="-40" dirty="0">
                <a:latin typeface="Arial"/>
                <a:cs typeface="Arial"/>
              </a:rPr>
              <a:t> </a:t>
            </a:r>
            <a:r>
              <a:rPr sz="1800" spc="-5" dirty="0">
                <a:latin typeface="Arial"/>
                <a:cs typeface="Arial"/>
              </a:rPr>
              <a:t>y(t)</a:t>
            </a:r>
            <a:endParaRPr sz="1800">
              <a:latin typeface="Arial"/>
              <a:cs typeface="Arial"/>
            </a:endParaRPr>
          </a:p>
          <a:p>
            <a:pPr marL="12700">
              <a:lnSpc>
                <a:spcPct val="100000"/>
              </a:lnSpc>
              <a:spcBef>
                <a:spcPts val="25"/>
              </a:spcBef>
            </a:pPr>
            <a:r>
              <a:rPr sz="1800" dirty="0">
                <a:latin typeface="Arial"/>
                <a:cs typeface="Arial"/>
              </a:rPr>
              <a:t>&gt;&gt; </a:t>
            </a:r>
            <a:r>
              <a:rPr sz="1800" spc="-5" dirty="0">
                <a:latin typeface="Arial"/>
                <a:cs typeface="Arial"/>
              </a:rPr>
              <a:t>dsolve(diff(y) </a:t>
            </a:r>
            <a:r>
              <a:rPr sz="1800" dirty="0">
                <a:latin typeface="Arial"/>
                <a:cs typeface="Arial"/>
              </a:rPr>
              <a:t>== </a:t>
            </a:r>
            <a:r>
              <a:rPr sz="1800" spc="-45" dirty="0">
                <a:latin typeface="Arial"/>
                <a:cs typeface="Arial"/>
              </a:rPr>
              <a:t>a*y,</a:t>
            </a:r>
            <a:r>
              <a:rPr sz="1800" spc="-35" dirty="0">
                <a:latin typeface="Arial"/>
                <a:cs typeface="Arial"/>
              </a:rPr>
              <a:t> </a:t>
            </a:r>
            <a:r>
              <a:rPr sz="1800" spc="-5" dirty="0">
                <a:latin typeface="Arial"/>
                <a:cs typeface="Arial"/>
              </a:rPr>
              <a:t>y(0)==b)</a:t>
            </a:r>
            <a:endParaRPr sz="1800">
              <a:latin typeface="Arial"/>
              <a:cs typeface="Arial"/>
            </a:endParaRPr>
          </a:p>
        </p:txBody>
      </p:sp>
      <p:sp>
        <p:nvSpPr>
          <p:cNvPr id="9" name="object 9"/>
          <p:cNvSpPr txBox="1"/>
          <p:nvPr/>
        </p:nvSpPr>
        <p:spPr>
          <a:xfrm>
            <a:off x="4226814" y="4499864"/>
            <a:ext cx="22231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45" dirty="0">
                <a:latin typeface="Arial"/>
                <a:cs typeface="Arial"/>
              </a:rPr>
              <a:t> </a:t>
            </a:r>
            <a:r>
              <a:rPr sz="1800" dirty="0">
                <a:latin typeface="宋体"/>
                <a:cs typeface="宋体"/>
              </a:rPr>
              <a:t>返回值为</a:t>
            </a:r>
            <a:r>
              <a:rPr sz="1800" spc="-5" dirty="0">
                <a:latin typeface="Arial"/>
                <a:cs typeface="Arial"/>
              </a:rPr>
              <a:t>b*exp(a*t)</a:t>
            </a:r>
            <a:endParaRPr sz="1800">
              <a:latin typeface="Arial"/>
              <a:cs typeface="Arial"/>
            </a:endParaRPr>
          </a:p>
        </p:txBody>
      </p:sp>
      <p:sp>
        <p:nvSpPr>
          <p:cNvPr id="10" name="object 10"/>
          <p:cNvSpPr txBox="1"/>
          <p:nvPr/>
        </p:nvSpPr>
        <p:spPr>
          <a:xfrm>
            <a:off x="531368" y="5117083"/>
            <a:ext cx="7119620" cy="1671955"/>
          </a:xfrm>
          <a:prstGeom prst="rect">
            <a:avLst/>
          </a:prstGeom>
        </p:spPr>
        <p:txBody>
          <a:bodyPr vert="horz" wrap="square" lIns="0" tIns="12700" rIns="0" bIns="0" rtlCol="0">
            <a:spAutoFit/>
          </a:bodyPr>
          <a:lstStyle/>
          <a:p>
            <a:pPr marL="12700">
              <a:lnSpc>
                <a:spcPts val="2150"/>
              </a:lnSpc>
              <a:spcBef>
                <a:spcPts val="100"/>
              </a:spcBef>
            </a:pPr>
            <a:r>
              <a:rPr sz="1800" dirty="0">
                <a:latin typeface="宋体"/>
                <a:cs typeface="宋体"/>
              </a:rPr>
              <a:t>以下</a:t>
            </a:r>
            <a:r>
              <a:rPr sz="1800" dirty="0">
                <a:latin typeface="Arial"/>
                <a:cs typeface="Arial"/>
              </a:rPr>
              <a:t>2</a:t>
            </a:r>
            <a:r>
              <a:rPr sz="1800" dirty="0">
                <a:latin typeface="宋体"/>
                <a:cs typeface="宋体"/>
              </a:rPr>
              <a:t>阶微分方程有初始条件</a:t>
            </a:r>
            <a:r>
              <a:rPr sz="1800" dirty="0">
                <a:latin typeface="Arial"/>
                <a:cs typeface="Arial"/>
              </a:rPr>
              <a:t>y(0)==1</a:t>
            </a:r>
            <a:r>
              <a:rPr sz="1800" dirty="0">
                <a:latin typeface="宋体"/>
                <a:cs typeface="宋体"/>
              </a:rPr>
              <a:t>和边界条件</a:t>
            </a:r>
            <a:r>
              <a:rPr sz="1800" spc="-35" dirty="0">
                <a:latin typeface="Arial"/>
                <a:cs typeface="Arial"/>
              </a:rPr>
              <a:t>Dy(pi/a)==0</a:t>
            </a:r>
            <a:r>
              <a:rPr sz="1800" spc="-35" dirty="0">
                <a:latin typeface="宋体"/>
                <a:cs typeface="宋体"/>
              </a:rPr>
              <a:t>：</a:t>
            </a:r>
            <a:r>
              <a:rPr sz="2700" baseline="12345" dirty="0">
                <a:latin typeface="宋体"/>
                <a:cs typeface="宋体"/>
              </a:rPr>
              <a:t>边界条件</a:t>
            </a:r>
            <a:endParaRPr sz="2700" baseline="12345">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a:t>
            </a:r>
            <a:r>
              <a:rPr sz="1800" spc="-5" dirty="0">
                <a:latin typeface="Arial"/>
                <a:cs typeface="Arial"/>
              </a:rPr>
              <a:t>a</a:t>
            </a:r>
            <a:r>
              <a:rPr sz="1800" spc="-25" dirty="0">
                <a:latin typeface="Arial"/>
                <a:cs typeface="Arial"/>
              </a:rPr>
              <a:t> </a:t>
            </a:r>
            <a:r>
              <a:rPr sz="1800" spc="-5" dirty="0">
                <a:latin typeface="Arial"/>
                <a:cs typeface="Arial"/>
              </a:rPr>
              <a:t>y(t)</a:t>
            </a:r>
            <a:endParaRPr sz="1800">
              <a:latin typeface="Arial"/>
              <a:cs typeface="Arial"/>
            </a:endParaRPr>
          </a:p>
          <a:p>
            <a:pPr marL="12700">
              <a:lnSpc>
                <a:spcPct val="100000"/>
              </a:lnSpc>
            </a:pPr>
            <a:r>
              <a:rPr sz="1800" dirty="0">
                <a:latin typeface="Arial"/>
                <a:cs typeface="Arial"/>
              </a:rPr>
              <a:t>&gt;&gt; </a:t>
            </a:r>
            <a:r>
              <a:rPr sz="1800" spc="-5" dirty="0">
                <a:latin typeface="Arial"/>
                <a:cs typeface="Arial"/>
              </a:rPr>
              <a:t>Dy </a:t>
            </a:r>
            <a:r>
              <a:rPr sz="1800" dirty="0">
                <a:latin typeface="Arial"/>
                <a:cs typeface="Arial"/>
              </a:rPr>
              <a:t>=</a:t>
            </a:r>
            <a:r>
              <a:rPr sz="1800" spc="-30" dirty="0">
                <a:latin typeface="Arial"/>
                <a:cs typeface="Arial"/>
              </a:rPr>
              <a:t> </a:t>
            </a:r>
            <a:r>
              <a:rPr sz="1800" spc="-5" dirty="0">
                <a:latin typeface="Arial"/>
                <a:cs typeface="Arial"/>
              </a:rPr>
              <a:t>diff(y);</a:t>
            </a:r>
            <a:endParaRPr sz="1800">
              <a:latin typeface="Arial"/>
              <a:cs typeface="Arial"/>
            </a:endParaRPr>
          </a:p>
          <a:p>
            <a:pPr marL="12700">
              <a:lnSpc>
                <a:spcPct val="100000"/>
              </a:lnSpc>
            </a:pPr>
            <a:r>
              <a:rPr sz="1800" dirty="0">
                <a:latin typeface="Arial"/>
                <a:cs typeface="Arial"/>
              </a:rPr>
              <a:t>&gt;&gt; </a:t>
            </a:r>
            <a:r>
              <a:rPr sz="1800" spc="-15" dirty="0">
                <a:latin typeface="Arial"/>
                <a:cs typeface="Arial"/>
              </a:rPr>
              <a:t>dsolve(diff(y, </a:t>
            </a:r>
            <a:r>
              <a:rPr sz="1800" dirty="0">
                <a:latin typeface="Arial"/>
                <a:cs typeface="Arial"/>
              </a:rPr>
              <a:t>2) == </a:t>
            </a:r>
            <a:r>
              <a:rPr sz="1800" spc="-35" dirty="0">
                <a:latin typeface="Arial"/>
                <a:cs typeface="Arial"/>
              </a:rPr>
              <a:t>-a*y, </a:t>
            </a:r>
            <a:r>
              <a:rPr sz="1800" dirty="0">
                <a:latin typeface="Arial"/>
                <a:cs typeface="Arial"/>
              </a:rPr>
              <a:t>y(0)==1,</a:t>
            </a:r>
            <a:r>
              <a:rPr sz="1800" spc="10" dirty="0">
                <a:latin typeface="Arial"/>
                <a:cs typeface="Arial"/>
              </a:rPr>
              <a:t> </a:t>
            </a:r>
            <a:r>
              <a:rPr sz="1800" dirty="0">
                <a:latin typeface="Arial"/>
                <a:cs typeface="Arial"/>
              </a:rPr>
              <a:t>Dy(pi/a)==0)</a:t>
            </a:r>
            <a:endParaRPr sz="1800">
              <a:latin typeface="Arial"/>
              <a:cs typeface="Arial"/>
            </a:endParaRPr>
          </a:p>
          <a:p>
            <a:pPr marL="12700">
              <a:lnSpc>
                <a:spcPct val="100000"/>
              </a:lnSpc>
              <a:spcBef>
                <a:spcPts val="25"/>
              </a:spcBef>
            </a:pPr>
            <a:r>
              <a:rPr sz="1800" dirty="0">
                <a:latin typeface="宋体"/>
                <a:cs typeface="宋体"/>
              </a:rPr>
              <a:t>上式返回值为</a:t>
            </a:r>
            <a:r>
              <a:rPr sz="1800" spc="-5" dirty="0">
                <a:latin typeface="Arial"/>
                <a:cs typeface="Arial"/>
              </a:rPr>
              <a:t>exp(-a*t*i)/2</a:t>
            </a:r>
            <a:r>
              <a:rPr sz="1800" dirty="0">
                <a:latin typeface="Arial"/>
                <a:cs typeface="Arial"/>
              </a:rPr>
              <a:t> +</a:t>
            </a:r>
            <a:r>
              <a:rPr sz="1800" spc="-15" dirty="0">
                <a:latin typeface="Arial"/>
                <a:cs typeface="Arial"/>
              </a:rPr>
              <a:t> </a:t>
            </a:r>
            <a:r>
              <a:rPr sz="1800" dirty="0">
                <a:latin typeface="Arial"/>
                <a:cs typeface="Arial"/>
              </a:rPr>
              <a:t>exp(a*t*i)/2</a:t>
            </a:r>
            <a:r>
              <a:rPr sz="1800" dirty="0">
                <a:latin typeface="宋体"/>
                <a:cs typeface="宋体"/>
              </a:rPr>
              <a:t>，其中</a:t>
            </a:r>
            <a:r>
              <a:rPr sz="1800" dirty="0">
                <a:latin typeface="Arial"/>
                <a:cs typeface="Arial"/>
              </a:rPr>
              <a:t>i</a:t>
            </a:r>
            <a:r>
              <a:rPr sz="1800" dirty="0">
                <a:latin typeface="宋体"/>
                <a:cs typeface="宋体"/>
              </a:rPr>
              <a:t>表示虚数。</a:t>
            </a:r>
            <a:endParaRPr sz="1800">
              <a:latin typeface="宋体"/>
              <a:cs typeface="宋体"/>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7011034" cy="2013585"/>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求解符号</a:t>
            </a:r>
            <a:r>
              <a:rPr sz="2800" b="1" spc="-5" dirty="0">
                <a:solidFill>
                  <a:srgbClr val="333399"/>
                </a:solidFill>
                <a:latin typeface="宋体"/>
                <a:cs typeface="宋体"/>
              </a:rPr>
              <a:t>方程</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dsolve</a:t>
            </a:r>
            <a:r>
              <a:rPr sz="1800" dirty="0">
                <a:latin typeface="宋体"/>
                <a:cs typeface="宋体"/>
              </a:rPr>
              <a:t>命令来求解二元常微分方程的方法，例如：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a:t>
            </a:r>
            <a:r>
              <a:rPr sz="1800" spc="-10" dirty="0">
                <a:latin typeface="Arial"/>
                <a:cs typeface="Arial"/>
              </a:rPr>
              <a:t>x(t)</a:t>
            </a:r>
            <a:r>
              <a:rPr sz="1800" spc="-15" dirty="0">
                <a:latin typeface="Arial"/>
                <a:cs typeface="Arial"/>
              </a:rPr>
              <a:t> </a:t>
            </a:r>
            <a:r>
              <a:rPr sz="1800" spc="-5" dirty="0">
                <a:latin typeface="Arial"/>
                <a:cs typeface="Arial"/>
              </a:rPr>
              <a:t>y(t)</a:t>
            </a:r>
            <a:endParaRPr sz="1800">
              <a:latin typeface="Arial"/>
              <a:cs typeface="Arial"/>
            </a:endParaRPr>
          </a:p>
          <a:p>
            <a:pPr marL="12700">
              <a:lnSpc>
                <a:spcPct val="100000"/>
              </a:lnSpc>
            </a:pPr>
            <a:r>
              <a:rPr sz="1800" dirty="0">
                <a:latin typeface="Arial"/>
                <a:cs typeface="Arial"/>
              </a:rPr>
              <a:t>&gt;&gt; </a:t>
            </a:r>
            <a:r>
              <a:rPr sz="1800" spc="-15" dirty="0">
                <a:latin typeface="Arial"/>
                <a:cs typeface="Arial"/>
              </a:rPr>
              <a:t>[x, </a:t>
            </a:r>
            <a:r>
              <a:rPr sz="1800" spc="-10" dirty="0">
                <a:latin typeface="Arial"/>
                <a:cs typeface="Arial"/>
              </a:rPr>
              <a:t>y] </a:t>
            </a:r>
            <a:r>
              <a:rPr sz="1800" dirty="0">
                <a:latin typeface="Arial"/>
                <a:cs typeface="Arial"/>
              </a:rPr>
              <a:t>= </a:t>
            </a:r>
            <a:r>
              <a:rPr sz="1800" spc="-5" dirty="0">
                <a:latin typeface="Arial"/>
                <a:cs typeface="Arial"/>
              </a:rPr>
              <a:t>dsolve(diff(x) </a:t>
            </a:r>
            <a:r>
              <a:rPr sz="1800" dirty="0">
                <a:latin typeface="Arial"/>
                <a:cs typeface="Arial"/>
              </a:rPr>
              <a:t>== </a:t>
            </a:r>
            <a:r>
              <a:rPr sz="1800" spc="-80" dirty="0">
                <a:latin typeface="Arial"/>
                <a:cs typeface="Arial"/>
              </a:rPr>
              <a:t>y, </a:t>
            </a:r>
            <a:r>
              <a:rPr sz="1800" spc="-5" dirty="0">
                <a:latin typeface="Arial"/>
                <a:cs typeface="Arial"/>
              </a:rPr>
              <a:t>diff(y) </a:t>
            </a:r>
            <a:r>
              <a:rPr sz="1800" dirty="0">
                <a:latin typeface="Arial"/>
                <a:cs typeface="Arial"/>
              </a:rPr>
              <a:t>==</a:t>
            </a:r>
            <a:r>
              <a:rPr sz="1800" spc="120" dirty="0">
                <a:latin typeface="Arial"/>
                <a:cs typeface="Arial"/>
              </a:rPr>
              <a:t> </a:t>
            </a:r>
            <a:r>
              <a:rPr sz="1800" spc="-25" dirty="0">
                <a:latin typeface="Arial"/>
                <a:cs typeface="Arial"/>
              </a:rPr>
              <a:t>-x)</a:t>
            </a:r>
            <a:endParaRPr sz="1800">
              <a:latin typeface="Arial"/>
              <a:cs typeface="Arial"/>
            </a:endParaRPr>
          </a:p>
          <a:p>
            <a:pPr marL="12700">
              <a:lnSpc>
                <a:spcPct val="100000"/>
              </a:lnSpc>
              <a:spcBef>
                <a:spcPts val="25"/>
              </a:spcBef>
            </a:pPr>
            <a:r>
              <a:rPr sz="1800" dirty="0">
                <a:latin typeface="宋体"/>
                <a:cs typeface="宋体"/>
              </a:rPr>
              <a:t>上式返回值为</a:t>
            </a:r>
            <a:r>
              <a:rPr sz="1800" spc="-5" dirty="0">
                <a:latin typeface="Arial"/>
                <a:cs typeface="Arial"/>
              </a:rPr>
              <a:t>x=C19*cos(t)</a:t>
            </a:r>
            <a:r>
              <a:rPr sz="1800" spc="-15" dirty="0">
                <a:latin typeface="Arial"/>
                <a:cs typeface="Arial"/>
              </a:rPr>
              <a:t> </a:t>
            </a:r>
            <a:r>
              <a:rPr sz="1800" dirty="0">
                <a:latin typeface="Arial"/>
                <a:cs typeface="Arial"/>
              </a:rPr>
              <a:t>+</a:t>
            </a:r>
            <a:r>
              <a:rPr sz="1800" spc="15" dirty="0">
                <a:latin typeface="Arial"/>
                <a:cs typeface="Arial"/>
              </a:rPr>
              <a:t> </a:t>
            </a:r>
            <a:r>
              <a:rPr sz="1800" dirty="0">
                <a:latin typeface="Arial"/>
                <a:cs typeface="Arial"/>
              </a:rPr>
              <a:t>C18*sin(t)</a:t>
            </a:r>
            <a:r>
              <a:rPr sz="1800" dirty="0">
                <a:latin typeface="宋体"/>
                <a:cs typeface="宋体"/>
              </a:rPr>
              <a:t>，</a:t>
            </a:r>
            <a:r>
              <a:rPr sz="1800" dirty="0">
                <a:latin typeface="Arial"/>
                <a:cs typeface="Arial"/>
              </a:rPr>
              <a:t>y=C18*cos(t)</a:t>
            </a:r>
            <a:r>
              <a:rPr sz="1800" spc="-75" dirty="0">
                <a:latin typeface="Arial"/>
                <a:cs typeface="Arial"/>
              </a:rPr>
              <a:t> </a:t>
            </a:r>
            <a:r>
              <a:rPr sz="1800" dirty="0">
                <a:latin typeface="Arial"/>
                <a:cs typeface="Arial"/>
              </a:rPr>
              <a:t>-</a:t>
            </a:r>
            <a:r>
              <a:rPr sz="1800" spc="10" dirty="0">
                <a:latin typeface="Arial"/>
                <a:cs typeface="Arial"/>
              </a:rPr>
              <a:t> </a:t>
            </a:r>
            <a:r>
              <a:rPr sz="1800" dirty="0">
                <a:latin typeface="Arial"/>
                <a:cs typeface="Arial"/>
              </a:rPr>
              <a:t>C19*sin(t)</a:t>
            </a:r>
            <a:r>
              <a:rPr sz="1800" dirty="0">
                <a:latin typeface="宋体"/>
                <a:cs typeface="宋体"/>
              </a:rPr>
              <a:t>。</a:t>
            </a:r>
            <a:endParaRPr sz="1800">
              <a:latin typeface="宋体"/>
              <a:cs typeface="宋体"/>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0376" y="353695"/>
            <a:ext cx="4144010" cy="574040"/>
          </a:xfrm>
          <a:prstGeom prst="rect">
            <a:avLst/>
          </a:prstGeom>
        </p:spPr>
        <p:txBody>
          <a:bodyPr vert="horz" wrap="square" lIns="0" tIns="12700" rIns="0" bIns="0" rtlCol="0">
            <a:spAutoFit/>
          </a:bodyPr>
          <a:lstStyle/>
          <a:p>
            <a:pPr marL="12700">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能做什么？</a:t>
            </a:r>
          </a:p>
        </p:txBody>
      </p:sp>
      <p:sp>
        <p:nvSpPr>
          <p:cNvPr id="3" name="object 3"/>
          <p:cNvSpPr/>
          <p:nvPr/>
        </p:nvSpPr>
        <p:spPr>
          <a:xfrm>
            <a:off x="621791" y="1210055"/>
            <a:ext cx="7900416" cy="443788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466850" y="5854700"/>
            <a:ext cx="6211570" cy="634365"/>
          </a:xfrm>
          <a:prstGeom prst="rect">
            <a:avLst/>
          </a:prstGeom>
        </p:spPr>
        <p:txBody>
          <a:bodyPr vert="horz" wrap="square" lIns="0" tIns="11430" rIns="0" bIns="0" rtlCol="0">
            <a:spAutoFit/>
          </a:bodyPr>
          <a:lstStyle/>
          <a:p>
            <a:pPr marL="1713864" marR="5080" indent="-1701800">
              <a:lnSpc>
                <a:spcPct val="100000"/>
              </a:lnSpc>
              <a:spcBef>
                <a:spcPts val="90"/>
              </a:spcBef>
            </a:pPr>
            <a:r>
              <a:rPr sz="2000" spc="-10" dirty="0">
                <a:latin typeface="华文新魏"/>
                <a:cs typeface="华文新魏"/>
              </a:rPr>
              <a:t>2012年10月18日下午</a:t>
            </a:r>
            <a:r>
              <a:rPr sz="2000" spc="-5" dirty="0">
                <a:latin typeface="华文新魏"/>
                <a:cs typeface="华文新魏"/>
              </a:rPr>
              <a:t>，MATLAB</a:t>
            </a:r>
            <a:r>
              <a:rPr sz="2000" spc="-10" dirty="0">
                <a:latin typeface="华文新魏"/>
                <a:cs typeface="华文新魏"/>
              </a:rPr>
              <a:t>创</a:t>
            </a:r>
            <a:r>
              <a:rPr sz="2000" spc="10" dirty="0">
                <a:latin typeface="华文新魏"/>
                <a:cs typeface="华文新魏"/>
              </a:rPr>
              <a:t>始</a:t>
            </a:r>
            <a:r>
              <a:rPr sz="2000" spc="-5" dirty="0">
                <a:latin typeface="华文新魏"/>
                <a:cs typeface="华文新魏"/>
              </a:rPr>
              <a:t>人Cleve</a:t>
            </a:r>
            <a:r>
              <a:rPr sz="2000" spc="100" dirty="0">
                <a:latin typeface="华文新魏"/>
                <a:cs typeface="华文新魏"/>
              </a:rPr>
              <a:t> </a:t>
            </a:r>
            <a:r>
              <a:rPr sz="2000" spc="-5" dirty="0">
                <a:latin typeface="华文新魏"/>
                <a:cs typeface="华文新魏"/>
              </a:rPr>
              <a:t>Moler</a:t>
            </a:r>
            <a:r>
              <a:rPr sz="2000" spc="-10" dirty="0">
                <a:latin typeface="华文新魏"/>
                <a:cs typeface="华文新魏"/>
              </a:rPr>
              <a:t>教授 在同济大学嘉定校区报告</a:t>
            </a:r>
            <a:endParaRPr sz="2000">
              <a:latin typeface="华文新魏"/>
              <a:cs typeface="华文新魏"/>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7701280" cy="2013585"/>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ezplot</a:t>
            </a:r>
            <a:r>
              <a:rPr sz="1800" dirty="0">
                <a:latin typeface="宋体"/>
                <a:cs typeface="宋体"/>
              </a:rPr>
              <a:t>命令来绘制显函数的符号表达式曲线的方法，例如：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40" dirty="0">
                <a:latin typeface="Arial"/>
                <a:cs typeface="Arial"/>
              </a:rPr>
              <a:t> </a:t>
            </a:r>
            <a:r>
              <a:rPr sz="1800" dirty="0">
                <a:latin typeface="Arial"/>
                <a:cs typeface="Arial"/>
              </a:rPr>
              <a:t>x</a:t>
            </a:r>
            <a:endParaRPr sz="1800">
              <a:latin typeface="Arial"/>
              <a:cs typeface="Arial"/>
            </a:endParaRPr>
          </a:p>
          <a:p>
            <a:pPr marL="12700">
              <a:lnSpc>
                <a:spcPct val="100000"/>
              </a:lnSpc>
            </a:pPr>
            <a:r>
              <a:rPr sz="1800" dirty="0">
                <a:latin typeface="Arial"/>
                <a:cs typeface="Arial"/>
              </a:rPr>
              <a:t>&gt;&gt; </a:t>
            </a:r>
            <a:r>
              <a:rPr sz="1800" spc="-10" dirty="0">
                <a:latin typeface="Arial"/>
                <a:cs typeface="Arial"/>
              </a:rPr>
              <a:t>ezplot(x^3 </a:t>
            </a:r>
            <a:r>
              <a:rPr sz="1800" dirty="0">
                <a:latin typeface="Arial"/>
                <a:cs typeface="Arial"/>
              </a:rPr>
              <a:t>- </a:t>
            </a:r>
            <a:r>
              <a:rPr sz="1800" spc="-15" dirty="0">
                <a:latin typeface="Arial"/>
                <a:cs typeface="Arial"/>
              </a:rPr>
              <a:t>6*x^2 </a:t>
            </a:r>
            <a:r>
              <a:rPr sz="1800" dirty="0">
                <a:latin typeface="Arial"/>
                <a:cs typeface="Arial"/>
              </a:rPr>
              <a:t>+ </a:t>
            </a:r>
            <a:r>
              <a:rPr sz="1800" spc="-35" dirty="0">
                <a:latin typeface="Arial"/>
                <a:cs typeface="Arial"/>
              </a:rPr>
              <a:t>11*x</a:t>
            </a:r>
            <a:r>
              <a:rPr sz="1800" spc="130" dirty="0">
                <a:latin typeface="Arial"/>
                <a:cs typeface="Arial"/>
              </a:rPr>
              <a:t> </a:t>
            </a:r>
            <a:r>
              <a:rPr sz="1800" dirty="0">
                <a:latin typeface="Arial"/>
                <a:cs typeface="Arial"/>
              </a:rPr>
              <a:t>-6)</a:t>
            </a:r>
            <a:endParaRPr sz="1800">
              <a:latin typeface="Arial"/>
              <a:cs typeface="Arial"/>
            </a:endParaRPr>
          </a:p>
          <a:p>
            <a:pPr marL="12700">
              <a:lnSpc>
                <a:spcPct val="100000"/>
              </a:lnSpc>
              <a:spcBef>
                <a:spcPts val="25"/>
              </a:spcBef>
              <a:tabLst>
                <a:tab pos="3670935" algn="l"/>
              </a:tabLst>
            </a:pPr>
            <a:r>
              <a:rPr sz="1800" dirty="0">
                <a:latin typeface="Arial"/>
                <a:cs typeface="Arial"/>
              </a:rPr>
              <a:t>&gt;&gt;</a:t>
            </a:r>
            <a:r>
              <a:rPr sz="1800" spc="-15" dirty="0">
                <a:latin typeface="Arial"/>
                <a:cs typeface="Arial"/>
              </a:rPr>
              <a:t> </a:t>
            </a:r>
            <a:r>
              <a:rPr sz="1800" dirty="0">
                <a:latin typeface="Arial"/>
                <a:cs typeface="Arial"/>
              </a:rPr>
              <a:t>grid</a:t>
            </a:r>
            <a:r>
              <a:rPr sz="1800" spc="-10" dirty="0">
                <a:latin typeface="Arial"/>
                <a:cs typeface="Arial"/>
              </a:rPr>
              <a:t> </a:t>
            </a:r>
            <a:r>
              <a:rPr sz="1800" dirty="0">
                <a:latin typeface="Arial"/>
                <a:cs typeface="Arial"/>
              </a:rPr>
              <a:t>on	</a:t>
            </a:r>
            <a:r>
              <a:rPr sz="1800" spc="-5" dirty="0">
                <a:latin typeface="Arial"/>
                <a:cs typeface="Arial"/>
              </a:rPr>
              <a:t>%</a:t>
            </a:r>
            <a:r>
              <a:rPr sz="1800" spc="5" dirty="0">
                <a:latin typeface="Arial"/>
                <a:cs typeface="Arial"/>
              </a:rPr>
              <a:t> </a:t>
            </a:r>
            <a:r>
              <a:rPr sz="1800" dirty="0">
                <a:latin typeface="宋体"/>
                <a:cs typeface="宋体"/>
              </a:rPr>
              <a:t>显示网格</a:t>
            </a:r>
            <a:endParaRPr sz="1800">
              <a:latin typeface="宋体"/>
              <a:cs typeface="宋体"/>
            </a:endParaRPr>
          </a:p>
        </p:txBody>
      </p:sp>
      <p:sp>
        <p:nvSpPr>
          <p:cNvPr id="5" name="object 5"/>
          <p:cNvSpPr/>
          <p:nvPr/>
        </p:nvSpPr>
        <p:spPr>
          <a:xfrm>
            <a:off x="3179064" y="3934967"/>
            <a:ext cx="2944367" cy="24475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7701280" cy="1736089"/>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ezplot</a:t>
            </a:r>
            <a:r>
              <a:rPr sz="1800" dirty="0">
                <a:latin typeface="宋体"/>
                <a:cs typeface="宋体"/>
              </a:rPr>
              <a:t>命令来绘制隐函数的符号表达式曲线的方法，例如：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x</a:t>
            </a:r>
            <a:r>
              <a:rPr sz="1800" spc="-30" dirty="0">
                <a:latin typeface="Arial"/>
                <a:cs typeface="Arial"/>
              </a:rPr>
              <a:t> </a:t>
            </a:r>
            <a:r>
              <a:rPr sz="1800" dirty="0">
                <a:latin typeface="Arial"/>
                <a:cs typeface="Arial"/>
              </a:rPr>
              <a:t>y</a:t>
            </a:r>
            <a:endParaRPr sz="1800">
              <a:latin typeface="Arial"/>
              <a:cs typeface="Arial"/>
            </a:endParaRPr>
          </a:p>
          <a:p>
            <a:pPr marL="12700">
              <a:lnSpc>
                <a:spcPct val="100000"/>
              </a:lnSpc>
            </a:pPr>
            <a:r>
              <a:rPr sz="1800" dirty="0">
                <a:latin typeface="Arial"/>
                <a:cs typeface="Arial"/>
              </a:rPr>
              <a:t>&gt;&gt; </a:t>
            </a:r>
            <a:r>
              <a:rPr sz="1800" spc="-10" dirty="0">
                <a:latin typeface="Arial"/>
                <a:cs typeface="Arial"/>
              </a:rPr>
              <a:t>ezplot((x^2 </a:t>
            </a:r>
            <a:r>
              <a:rPr sz="1800" dirty="0">
                <a:latin typeface="Arial"/>
                <a:cs typeface="Arial"/>
              </a:rPr>
              <a:t>+ </a:t>
            </a:r>
            <a:r>
              <a:rPr sz="1800" spc="-15" dirty="0">
                <a:latin typeface="Arial"/>
                <a:cs typeface="Arial"/>
              </a:rPr>
              <a:t>y^2)^4 </a:t>
            </a:r>
            <a:r>
              <a:rPr sz="1800" dirty="0">
                <a:latin typeface="Arial"/>
                <a:cs typeface="Arial"/>
              </a:rPr>
              <a:t>== </a:t>
            </a:r>
            <a:r>
              <a:rPr sz="1800" spc="-20" dirty="0">
                <a:latin typeface="Arial"/>
                <a:cs typeface="Arial"/>
              </a:rPr>
              <a:t>(x^2 </a:t>
            </a:r>
            <a:r>
              <a:rPr sz="1800" dirty="0">
                <a:latin typeface="Arial"/>
                <a:cs typeface="Arial"/>
              </a:rPr>
              <a:t>- </a:t>
            </a:r>
            <a:r>
              <a:rPr sz="1800" spc="-10" dirty="0">
                <a:latin typeface="Arial"/>
                <a:cs typeface="Arial"/>
              </a:rPr>
              <a:t>y^2)^2, </a:t>
            </a:r>
            <a:r>
              <a:rPr sz="1800" dirty="0">
                <a:latin typeface="Arial"/>
                <a:cs typeface="Arial"/>
              </a:rPr>
              <a:t>[-1,</a:t>
            </a:r>
            <a:r>
              <a:rPr sz="1800" spc="280" dirty="0">
                <a:latin typeface="Arial"/>
                <a:cs typeface="Arial"/>
              </a:rPr>
              <a:t> </a:t>
            </a:r>
            <a:r>
              <a:rPr sz="1800" dirty="0">
                <a:latin typeface="Arial"/>
                <a:cs typeface="Arial"/>
              </a:rPr>
              <a:t>1])</a:t>
            </a:r>
            <a:endParaRPr sz="1800">
              <a:latin typeface="Arial"/>
              <a:cs typeface="Arial"/>
            </a:endParaRPr>
          </a:p>
        </p:txBody>
      </p:sp>
      <p:sp>
        <p:nvSpPr>
          <p:cNvPr id="5" name="object 5"/>
          <p:cNvSpPr txBox="1"/>
          <p:nvPr/>
        </p:nvSpPr>
        <p:spPr>
          <a:xfrm>
            <a:off x="563067" y="2863722"/>
            <a:ext cx="1387475"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grid</a:t>
            </a:r>
            <a:r>
              <a:rPr sz="1800" spc="-55" dirty="0">
                <a:latin typeface="Arial"/>
                <a:cs typeface="Arial"/>
              </a:rPr>
              <a:t> </a:t>
            </a:r>
            <a:r>
              <a:rPr sz="1800" dirty="0">
                <a:latin typeface="Arial"/>
                <a:cs typeface="Arial"/>
              </a:rPr>
              <a:t>on</a:t>
            </a:r>
            <a:endParaRPr sz="1800">
              <a:latin typeface="Arial"/>
              <a:cs typeface="Arial"/>
            </a:endParaRPr>
          </a:p>
          <a:p>
            <a:pPr marL="12700">
              <a:lnSpc>
                <a:spcPct val="100000"/>
              </a:lnSpc>
            </a:pPr>
            <a:r>
              <a:rPr sz="1800" dirty="0">
                <a:latin typeface="Arial"/>
                <a:cs typeface="Arial"/>
              </a:rPr>
              <a:t>&gt;&gt; </a:t>
            </a:r>
            <a:r>
              <a:rPr sz="1800" spc="-10" dirty="0">
                <a:latin typeface="Arial"/>
                <a:cs typeface="Arial"/>
              </a:rPr>
              <a:t>axis</a:t>
            </a:r>
            <a:r>
              <a:rPr sz="1800" spc="-60" dirty="0">
                <a:latin typeface="Arial"/>
                <a:cs typeface="Arial"/>
              </a:rPr>
              <a:t> </a:t>
            </a:r>
            <a:r>
              <a:rPr sz="1800" dirty="0">
                <a:latin typeface="Arial"/>
                <a:cs typeface="Arial"/>
              </a:rPr>
              <a:t>equal</a:t>
            </a:r>
            <a:endParaRPr sz="1800">
              <a:latin typeface="Arial"/>
              <a:cs typeface="Arial"/>
            </a:endParaRPr>
          </a:p>
        </p:txBody>
      </p:sp>
      <p:sp>
        <p:nvSpPr>
          <p:cNvPr id="6" name="object 6"/>
          <p:cNvSpPr txBox="1"/>
          <p:nvPr/>
        </p:nvSpPr>
        <p:spPr>
          <a:xfrm>
            <a:off x="3307207" y="2863722"/>
            <a:ext cx="2574290" cy="57467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 dirty="0">
                <a:latin typeface="Arial"/>
                <a:cs typeface="Arial"/>
              </a:rPr>
              <a:t> </a:t>
            </a:r>
            <a:r>
              <a:rPr sz="1800" dirty="0">
                <a:latin typeface="宋体"/>
                <a:cs typeface="宋体"/>
              </a:rPr>
              <a:t>显示网格</a:t>
            </a:r>
            <a:endParaRPr sz="1800">
              <a:latin typeface="宋体"/>
              <a:cs typeface="宋体"/>
            </a:endParaRPr>
          </a:p>
          <a:p>
            <a:pPr marL="12700">
              <a:lnSpc>
                <a:spcPct val="100000"/>
              </a:lnSpc>
            </a:pPr>
            <a:r>
              <a:rPr sz="1800" dirty="0">
                <a:latin typeface="Arial"/>
                <a:cs typeface="Arial"/>
              </a:rPr>
              <a:t>%</a:t>
            </a:r>
            <a:r>
              <a:rPr sz="1800" spc="-55" dirty="0">
                <a:latin typeface="Arial"/>
                <a:cs typeface="Arial"/>
              </a:rPr>
              <a:t> </a:t>
            </a:r>
            <a:r>
              <a:rPr sz="1800" dirty="0">
                <a:latin typeface="宋体"/>
                <a:cs typeface="宋体"/>
              </a:rPr>
              <a:t>使</a:t>
            </a:r>
            <a:r>
              <a:rPr sz="1800" spc="-5" dirty="0">
                <a:latin typeface="宋体"/>
                <a:cs typeface="宋体"/>
              </a:rPr>
              <a:t>得</a:t>
            </a:r>
            <a:r>
              <a:rPr sz="1800" spc="-40" dirty="0">
                <a:latin typeface="Arial"/>
                <a:cs typeface="Arial"/>
              </a:rPr>
              <a:t>x</a:t>
            </a:r>
            <a:r>
              <a:rPr sz="1800" spc="-5" dirty="0">
                <a:latin typeface="宋体"/>
                <a:cs typeface="宋体"/>
              </a:rPr>
              <a:t>轴和</a:t>
            </a:r>
            <a:r>
              <a:rPr sz="1800" spc="-15" dirty="0">
                <a:latin typeface="Arial"/>
                <a:cs typeface="Arial"/>
              </a:rPr>
              <a:t>y</a:t>
            </a:r>
            <a:r>
              <a:rPr sz="1800" spc="-5" dirty="0">
                <a:latin typeface="宋体"/>
                <a:cs typeface="宋体"/>
              </a:rPr>
              <a:t>轴刻度相同</a:t>
            </a:r>
            <a:endParaRPr sz="1800">
              <a:latin typeface="宋体"/>
              <a:cs typeface="宋体"/>
            </a:endParaRPr>
          </a:p>
        </p:txBody>
      </p:sp>
      <p:sp>
        <p:nvSpPr>
          <p:cNvPr id="7" name="object 7"/>
          <p:cNvSpPr/>
          <p:nvPr/>
        </p:nvSpPr>
        <p:spPr>
          <a:xfrm>
            <a:off x="3112007" y="3861815"/>
            <a:ext cx="3078480" cy="25999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8193405" cy="1736089"/>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0" dirty="0">
                <a:latin typeface="Arial"/>
                <a:cs typeface="Arial"/>
              </a:rPr>
              <a:t>MATLAB</a:t>
            </a:r>
            <a:r>
              <a:rPr sz="1800" dirty="0">
                <a:latin typeface="宋体"/>
                <a:cs typeface="宋体"/>
              </a:rPr>
              <a:t>提供了用</a:t>
            </a:r>
            <a:r>
              <a:rPr sz="1800" dirty="0">
                <a:latin typeface="Arial"/>
                <a:cs typeface="Arial"/>
              </a:rPr>
              <a:t>ezplot3</a:t>
            </a:r>
            <a:r>
              <a:rPr sz="1800" dirty="0">
                <a:latin typeface="宋体"/>
                <a:cs typeface="宋体"/>
              </a:rPr>
              <a:t>命</a:t>
            </a:r>
            <a:r>
              <a:rPr sz="1800" spc="-25" dirty="0">
                <a:latin typeface="宋体"/>
                <a:cs typeface="宋体"/>
              </a:rPr>
              <a:t>令</a:t>
            </a:r>
            <a:r>
              <a:rPr sz="1800" dirty="0">
                <a:latin typeface="宋体"/>
                <a:cs typeface="宋体"/>
              </a:rPr>
              <a:t>来绘制符号参数方程描述</a:t>
            </a:r>
            <a:r>
              <a:rPr sz="1800" spc="5" dirty="0">
                <a:latin typeface="宋体"/>
                <a:cs typeface="宋体"/>
              </a:rPr>
              <a:t>的</a:t>
            </a:r>
            <a:r>
              <a:rPr sz="1800" dirty="0">
                <a:latin typeface="Arial"/>
                <a:cs typeface="Arial"/>
              </a:rPr>
              <a:t>3</a:t>
            </a:r>
            <a:r>
              <a:rPr sz="1800" dirty="0">
                <a:latin typeface="宋体"/>
                <a:cs typeface="宋体"/>
              </a:rPr>
              <a:t>维曲线的方法，例如：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40" dirty="0">
                <a:latin typeface="Arial"/>
                <a:cs typeface="Arial"/>
              </a:rPr>
              <a:t> </a:t>
            </a:r>
            <a:r>
              <a:rPr sz="1800" dirty="0">
                <a:latin typeface="Arial"/>
                <a:cs typeface="Arial"/>
              </a:rPr>
              <a:t>t</a:t>
            </a:r>
            <a:endParaRPr sz="1800">
              <a:latin typeface="Arial"/>
              <a:cs typeface="Arial"/>
            </a:endParaRPr>
          </a:p>
          <a:p>
            <a:pPr marL="12700">
              <a:lnSpc>
                <a:spcPct val="100000"/>
              </a:lnSpc>
            </a:pPr>
            <a:r>
              <a:rPr sz="1800" dirty="0">
                <a:latin typeface="Arial"/>
                <a:cs typeface="Arial"/>
              </a:rPr>
              <a:t>&gt;&gt; ezplot3(sin(t), cos(t), t,</a:t>
            </a:r>
            <a:r>
              <a:rPr sz="1800" spc="-114" dirty="0">
                <a:latin typeface="Arial"/>
                <a:cs typeface="Arial"/>
              </a:rPr>
              <a:t> </a:t>
            </a:r>
            <a:r>
              <a:rPr sz="1800" dirty="0">
                <a:latin typeface="Arial"/>
                <a:cs typeface="Arial"/>
              </a:rPr>
              <a:t>[0,10*pi])</a:t>
            </a:r>
            <a:endParaRPr sz="1800">
              <a:latin typeface="Arial"/>
              <a:cs typeface="Arial"/>
            </a:endParaRPr>
          </a:p>
        </p:txBody>
      </p:sp>
      <p:sp>
        <p:nvSpPr>
          <p:cNvPr id="5" name="object 5"/>
          <p:cNvSpPr/>
          <p:nvPr/>
        </p:nvSpPr>
        <p:spPr>
          <a:xfrm>
            <a:off x="2941320" y="3066288"/>
            <a:ext cx="3420617" cy="351205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8193405" cy="1736089"/>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0" dirty="0">
                <a:latin typeface="Arial"/>
                <a:cs typeface="Arial"/>
              </a:rPr>
              <a:t>MATLAB</a:t>
            </a:r>
            <a:r>
              <a:rPr sz="1800" dirty="0">
                <a:latin typeface="宋体"/>
                <a:cs typeface="宋体"/>
              </a:rPr>
              <a:t>提供了用</a:t>
            </a:r>
            <a:r>
              <a:rPr sz="1800" dirty="0">
                <a:latin typeface="Arial"/>
                <a:cs typeface="Arial"/>
              </a:rPr>
              <a:t>ezplot3</a:t>
            </a:r>
            <a:r>
              <a:rPr sz="1800" dirty="0">
                <a:latin typeface="宋体"/>
                <a:cs typeface="宋体"/>
              </a:rPr>
              <a:t>命</a:t>
            </a:r>
            <a:r>
              <a:rPr sz="1800" spc="-25" dirty="0">
                <a:latin typeface="宋体"/>
                <a:cs typeface="宋体"/>
              </a:rPr>
              <a:t>令</a:t>
            </a:r>
            <a:r>
              <a:rPr sz="1800" dirty="0">
                <a:latin typeface="宋体"/>
                <a:cs typeface="宋体"/>
              </a:rPr>
              <a:t>来绘制符号参数方程描述</a:t>
            </a:r>
            <a:r>
              <a:rPr sz="1800" spc="5" dirty="0">
                <a:latin typeface="宋体"/>
                <a:cs typeface="宋体"/>
              </a:rPr>
              <a:t>的</a:t>
            </a:r>
            <a:r>
              <a:rPr sz="1800" dirty="0">
                <a:latin typeface="Arial"/>
                <a:cs typeface="Arial"/>
              </a:rPr>
              <a:t>3</a:t>
            </a:r>
            <a:r>
              <a:rPr sz="1800" dirty="0">
                <a:latin typeface="宋体"/>
                <a:cs typeface="宋体"/>
              </a:rPr>
              <a:t>维曲线的方法，例如：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40" dirty="0">
                <a:latin typeface="Arial"/>
                <a:cs typeface="Arial"/>
              </a:rPr>
              <a:t> </a:t>
            </a:r>
            <a:r>
              <a:rPr sz="1800" dirty="0">
                <a:latin typeface="Arial"/>
                <a:cs typeface="Arial"/>
              </a:rPr>
              <a:t>t</a:t>
            </a:r>
            <a:endParaRPr sz="1800">
              <a:latin typeface="Arial"/>
              <a:cs typeface="Arial"/>
            </a:endParaRPr>
          </a:p>
          <a:p>
            <a:pPr marL="12700">
              <a:lnSpc>
                <a:spcPct val="100000"/>
              </a:lnSpc>
            </a:pPr>
            <a:r>
              <a:rPr sz="1800" dirty="0">
                <a:latin typeface="Arial"/>
                <a:cs typeface="Arial"/>
              </a:rPr>
              <a:t>&gt;&gt; ezplot3(t^2*sin(10*t), t^2*cos(10*t),</a:t>
            </a:r>
            <a:r>
              <a:rPr sz="1800" spc="-85" dirty="0">
                <a:latin typeface="Arial"/>
                <a:cs typeface="Arial"/>
              </a:rPr>
              <a:t> </a:t>
            </a:r>
            <a:r>
              <a:rPr sz="1800" dirty="0">
                <a:latin typeface="Arial"/>
                <a:cs typeface="Arial"/>
              </a:rPr>
              <a:t>t)</a:t>
            </a:r>
            <a:endParaRPr sz="1800">
              <a:latin typeface="Arial"/>
              <a:cs typeface="Arial"/>
            </a:endParaRPr>
          </a:p>
        </p:txBody>
      </p:sp>
      <p:sp>
        <p:nvSpPr>
          <p:cNvPr id="5" name="object 5"/>
          <p:cNvSpPr/>
          <p:nvPr/>
        </p:nvSpPr>
        <p:spPr>
          <a:xfrm>
            <a:off x="2913888" y="3572255"/>
            <a:ext cx="3474720" cy="283159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7842884" cy="1736089"/>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ezpolar</a:t>
            </a:r>
            <a:r>
              <a:rPr sz="1800" dirty="0">
                <a:latin typeface="宋体"/>
                <a:cs typeface="宋体"/>
              </a:rPr>
              <a:t>命令来绘制符号参数方程描述</a:t>
            </a:r>
            <a:r>
              <a:rPr sz="1800" spc="5" dirty="0">
                <a:latin typeface="宋体"/>
                <a:cs typeface="宋体"/>
              </a:rPr>
              <a:t>的</a:t>
            </a:r>
            <a:r>
              <a:rPr sz="1800" dirty="0">
                <a:latin typeface="宋体"/>
                <a:cs typeface="宋体"/>
              </a:rPr>
              <a:t>极坐标曲线，例如：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a:t>
            </a:r>
            <a:r>
              <a:rPr sz="1800" spc="-40" dirty="0">
                <a:latin typeface="Arial"/>
                <a:cs typeface="Arial"/>
              </a:rPr>
              <a:t> </a:t>
            </a:r>
            <a:r>
              <a:rPr sz="1800" dirty="0">
                <a:latin typeface="Arial"/>
                <a:cs typeface="Arial"/>
              </a:rPr>
              <a:t>t</a:t>
            </a:r>
            <a:endParaRPr sz="1800">
              <a:latin typeface="Arial"/>
              <a:cs typeface="Arial"/>
            </a:endParaRPr>
          </a:p>
          <a:p>
            <a:pPr marL="12700">
              <a:lnSpc>
                <a:spcPct val="100000"/>
              </a:lnSpc>
            </a:pPr>
            <a:r>
              <a:rPr sz="1800" dirty="0">
                <a:latin typeface="Arial"/>
                <a:cs typeface="Arial"/>
              </a:rPr>
              <a:t>&gt;&gt;</a:t>
            </a:r>
            <a:r>
              <a:rPr sz="1800" spc="-20" dirty="0">
                <a:latin typeface="Arial"/>
                <a:cs typeface="Arial"/>
              </a:rPr>
              <a:t> </a:t>
            </a:r>
            <a:r>
              <a:rPr sz="1800" dirty="0">
                <a:latin typeface="Arial"/>
                <a:cs typeface="Arial"/>
              </a:rPr>
              <a:t>ezpolar(1+cos(t))</a:t>
            </a:r>
            <a:endParaRPr sz="1800">
              <a:latin typeface="Arial"/>
              <a:cs typeface="Arial"/>
            </a:endParaRPr>
          </a:p>
        </p:txBody>
      </p:sp>
      <p:sp>
        <p:nvSpPr>
          <p:cNvPr id="5" name="object 5"/>
          <p:cNvSpPr/>
          <p:nvPr/>
        </p:nvSpPr>
        <p:spPr>
          <a:xfrm>
            <a:off x="3078479" y="2944367"/>
            <a:ext cx="3146297" cy="359130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6799580" cy="1736089"/>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ezsurf</a:t>
            </a:r>
            <a:r>
              <a:rPr sz="1800" dirty="0">
                <a:latin typeface="宋体"/>
                <a:cs typeface="宋体"/>
              </a:rPr>
              <a:t>命令来绘制符号表达式曲面的方法，例如：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x</a:t>
            </a:r>
            <a:r>
              <a:rPr sz="1800" spc="-30" dirty="0">
                <a:latin typeface="Arial"/>
                <a:cs typeface="Arial"/>
              </a:rPr>
              <a:t> </a:t>
            </a:r>
            <a:r>
              <a:rPr sz="1800" dirty="0">
                <a:latin typeface="Arial"/>
                <a:cs typeface="Arial"/>
              </a:rPr>
              <a:t>y</a:t>
            </a:r>
            <a:endParaRPr sz="1800">
              <a:latin typeface="Arial"/>
              <a:cs typeface="Arial"/>
            </a:endParaRPr>
          </a:p>
          <a:p>
            <a:pPr marL="12700">
              <a:lnSpc>
                <a:spcPct val="100000"/>
              </a:lnSpc>
            </a:pPr>
            <a:r>
              <a:rPr sz="1800" dirty="0">
                <a:latin typeface="Arial"/>
                <a:cs typeface="Arial"/>
              </a:rPr>
              <a:t>&gt;&gt; </a:t>
            </a:r>
            <a:r>
              <a:rPr sz="1800" spc="-10" dirty="0">
                <a:latin typeface="Arial"/>
                <a:cs typeface="Arial"/>
              </a:rPr>
              <a:t>ezsurf(x^2 </a:t>
            </a:r>
            <a:r>
              <a:rPr sz="1800" dirty="0">
                <a:latin typeface="Arial"/>
                <a:cs typeface="Arial"/>
              </a:rPr>
              <a:t>+</a:t>
            </a:r>
            <a:r>
              <a:rPr sz="1800" spc="50" dirty="0">
                <a:latin typeface="Arial"/>
                <a:cs typeface="Arial"/>
              </a:rPr>
              <a:t> </a:t>
            </a:r>
            <a:r>
              <a:rPr sz="1800" spc="-15" dirty="0">
                <a:latin typeface="Arial"/>
                <a:cs typeface="Arial"/>
              </a:rPr>
              <a:t>y^2)</a:t>
            </a:r>
            <a:endParaRPr sz="1800">
              <a:latin typeface="Arial"/>
              <a:cs typeface="Arial"/>
            </a:endParaRPr>
          </a:p>
        </p:txBody>
      </p:sp>
      <p:sp>
        <p:nvSpPr>
          <p:cNvPr id="5" name="object 5"/>
          <p:cNvSpPr/>
          <p:nvPr/>
        </p:nvSpPr>
        <p:spPr>
          <a:xfrm>
            <a:off x="3136392" y="3499103"/>
            <a:ext cx="3029711" cy="263042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6799580" cy="1736089"/>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ezsurf</a:t>
            </a:r>
            <a:r>
              <a:rPr sz="1800" dirty="0">
                <a:latin typeface="宋体"/>
                <a:cs typeface="宋体"/>
              </a:rPr>
              <a:t>命令来绘制符号表达式曲面的方法，例如：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x</a:t>
            </a:r>
            <a:r>
              <a:rPr sz="1800" spc="-30" dirty="0">
                <a:latin typeface="Arial"/>
                <a:cs typeface="Arial"/>
              </a:rPr>
              <a:t> </a:t>
            </a:r>
            <a:r>
              <a:rPr sz="1800" dirty="0">
                <a:latin typeface="Arial"/>
                <a:cs typeface="Arial"/>
              </a:rPr>
              <a:t>y</a:t>
            </a:r>
            <a:endParaRPr sz="1800">
              <a:latin typeface="Arial"/>
              <a:cs typeface="Arial"/>
            </a:endParaRPr>
          </a:p>
          <a:p>
            <a:pPr marL="12700">
              <a:lnSpc>
                <a:spcPct val="100000"/>
              </a:lnSpc>
            </a:pPr>
            <a:r>
              <a:rPr sz="1800" dirty="0">
                <a:latin typeface="Arial"/>
                <a:cs typeface="Arial"/>
              </a:rPr>
              <a:t>&gt;&gt;</a:t>
            </a:r>
            <a:r>
              <a:rPr sz="1800" spc="-15" dirty="0">
                <a:latin typeface="Arial"/>
                <a:cs typeface="Arial"/>
              </a:rPr>
              <a:t> </a:t>
            </a:r>
            <a:r>
              <a:rPr sz="1800" spc="-5" dirty="0">
                <a:latin typeface="Arial"/>
                <a:cs typeface="Arial"/>
              </a:rPr>
              <a:t>ezsurf(real(atan(x+i*y)))</a:t>
            </a:r>
            <a:endParaRPr sz="1800">
              <a:latin typeface="Arial"/>
              <a:cs typeface="Arial"/>
            </a:endParaRPr>
          </a:p>
        </p:txBody>
      </p:sp>
      <p:sp>
        <p:nvSpPr>
          <p:cNvPr id="5" name="object 5"/>
          <p:cNvSpPr/>
          <p:nvPr/>
        </p:nvSpPr>
        <p:spPr>
          <a:xfrm>
            <a:off x="2462783" y="2977895"/>
            <a:ext cx="4374642" cy="366445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8059420" cy="118745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ezsurfc</a:t>
            </a:r>
            <a:r>
              <a:rPr sz="1800" dirty="0">
                <a:latin typeface="宋体"/>
                <a:cs typeface="宋体"/>
              </a:rPr>
              <a:t>命令来绘制符号表达式曲</a:t>
            </a:r>
            <a:r>
              <a:rPr sz="1800" spc="5" dirty="0">
                <a:latin typeface="宋体"/>
                <a:cs typeface="宋体"/>
              </a:rPr>
              <a:t>面</a:t>
            </a:r>
            <a:r>
              <a:rPr sz="1800" dirty="0">
                <a:latin typeface="宋体"/>
                <a:cs typeface="宋体"/>
              </a:rPr>
              <a:t>及其等高线的方法，例如：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p:txBody>
      </p:sp>
      <p:sp>
        <p:nvSpPr>
          <p:cNvPr id="5" name="object 5"/>
          <p:cNvSpPr txBox="1"/>
          <p:nvPr/>
        </p:nvSpPr>
        <p:spPr>
          <a:xfrm>
            <a:off x="563067" y="2311349"/>
            <a:ext cx="4688205" cy="57531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&gt;&gt; syms x</a:t>
            </a:r>
            <a:r>
              <a:rPr sz="1800" spc="-30" dirty="0">
                <a:latin typeface="Arial"/>
                <a:cs typeface="Arial"/>
              </a:rPr>
              <a:t> </a:t>
            </a:r>
            <a:r>
              <a:rPr sz="1800" dirty="0">
                <a:latin typeface="Arial"/>
                <a:cs typeface="Arial"/>
              </a:rPr>
              <a:t>y</a:t>
            </a:r>
            <a:endParaRPr sz="1800">
              <a:latin typeface="Arial"/>
              <a:cs typeface="Arial"/>
            </a:endParaRPr>
          </a:p>
          <a:p>
            <a:pPr marL="12700">
              <a:lnSpc>
                <a:spcPct val="100000"/>
              </a:lnSpc>
              <a:spcBef>
                <a:spcPts val="5"/>
              </a:spcBef>
            </a:pPr>
            <a:r>
              <a:rPr sz="1800" dirty="0">
                <a:latin typeface="Arial"/>
                <a:cs typeface="Arial"/>
              </a:rPr>
              <a:t>&gt;&gt; </a:t>
            </a:r>
            <a:r>
              <a:rPr sz="1800" spc="-5" dirty="0">
                <a:latin typeface="Arial"/>
                <a:cs typeface="Arial"/>
              </a:rPr>
              <a:t>ezsurfc(y/(1+x^2+y^2), </a:t>
            </a:r>
            <a:r>
              <a:rPr sz="1800" dirty="0">
                <a:latin typeface="Arial"/>
                <a:cs typeface="Arial"/>
              </a:rPr>
              <a:t>[-5,5,-2*pi,2*pi],</a:t>
            </a:r>
            <a:r>
              <a:rPr sz="1800" spc="-45" dirty="0">
                <a:latin typeface="Arial"/>
                <a:cs typeface="Arial"/>
              </a:rPr>
              <a:t> </a:t>
            </a:r>
            <a:r>
              <a:rPr sz="1800" dirty="0">
                <a:latin typeface="Arial"/>
                <a:cs typeface="Arial"/>
              </a:rPr>
              <a:t>35)</a:t>
            </a:r>
            <a:endParaRPr sz="1800">
              <a:latin typeface="Arial"/>
              <a:cs typeface="Arial"/>
            </a:endParaRPr>
          </a:p>
        </p:txBody>
      </p:sp>
      <p:sp>
        <p:nvSpPr>
          <p:cNvPr id="6" name="object 6"/>
          <p:cNvSpPr/>
          <p:nvPr/>
        </p:nvSpPr>
        <p:spPr>
          <a:xfrm>
            <a:off x="2624327" y="3139439"/>
            <a:ext cx="4054602" cy="3393186"/>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059603" y="3044329"/>
            <a:ext cx="16516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35</a:t>
            </a:r>
            <a:r>
              <a:rPr sz="1800" dirty="0">
                <a:latin typeface="宋体"/>
                <a:cs typeface="宋体"/>
              </a:rPr>
              <a:t>代表网格密度</a:t>
            </a:r>
            <a:endParaRPr sz="1800">
              <a:latin typeface="宋体"/>
              <a:cs typeface="宋体"/>
            </a:endParaRPr>
          </a:p>
        </p:txBody>
      </p:sp>
      <p:sp>
        <p:nvSpPr>
          <p:cNvPr id="8" name="object 8"/>
          <p:cNvSpPr txBox="1"/>
          <p:nvPr/>
        </p:nvSpPr>
        <p:spPr>
          <a:xfrm>
            <a:off x="6163779" y="2255520"/>
            <a:ext cx="2311400" cy="84836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宋体"/>
                <a:cs typeface="宋体"/>
              </a:rPr>
              <a:t>Z越大越红Z越小越蓝 colormap（红</a:t>
            </a:r>
            <a:r>
              <a:rPr sz="1800" spc="-50" dirty="0">
                <a:latin typeface="宋体"/>
                <a:cs typeface="宋体"/>
              </a:rPr>
              <a:t> </a:t>
            </a:r>
            <a:r>
              <a:rPr sz="1800" dirty="0">
                <a:latin typeface="宋体"/>
                <a:cs typeface="宋体"/>
              </a:rPr>
              <a:t>黄</a:t>
            </a:r>
            <a:r>
              <a:rPr sz="1800" spc="-50" dirty="0">
                <a:latin typeface="宋体"/>
                <a:cs typeface="宋体"/>
              </a:rPr>
              <a:t> </a:t>
            </a:r>
            <a:r>
              <a:rPr sz="1800" dirty="0">
                <a:latin typeface="宋体"/>
                <a:cs typeface="宋体"/>
              </a:rPr>
              <a:t>蓝）  ezmesh是网格</a:t>
            </a:r>
            <a:endParaRPr sz="1800">
              <a:latin typeface="宋体"/>
              <a:cs typeface="宋体"/>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7439659" cy="201041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5" dirty="0">
                <a:latin typeface="Arial"/>
                <a:cs typeface="Arial"/>
              </a:rPr>
              <a:t>MATLAB</a:t>
            </a:r>
            <a:r>
              <a:rPr sz="1800" dirty="0">
                <a:latin typeface="宋体"/>
                <a:cs typeface="宋体"/>
              </a:rPr>
              <a:t>提供了用</a:t>
            </a:r>
            <a:r>
              <a:rPr sz="1800" dirty="0">
                <a:latin typeface="Arial"/>
                <a:cs typeface="Arial"/>
              </a:rPr>
              <a:t>ezmesh</a:t>
            </a:r>
            <a:r>
              <a:rPr sz="1800" dirty="0">
                <a:latin typeface="宋体"/>
                <a:cs typeface="宋体"/>
              </a:rPr>
              <a:t>命令来绘制符号表达式曲</a:t>
            </a:r>
            <a:r>
              <a:rPr sz="1800" spc="5" dirty="0">
                <a:latin typeface="宋体"/>
                <a:cs typeface="宋体"/>
              </a:rPr>
              <a:t>面</a:t>
            </a:r>
            <a:r>
              <a:rPr sz="1800" dirty="0">
                <a:latin typeface="宋体"/>
                <a:cs typeface="宋体"/>
              </a:rPr>
              <a:t>网格的方法，例如：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x</a:t>
            </a:r>
            <a:r>
              <a:rPr sz="1800" spc="-30" dirty="0">
                <a:latin typeface="Arial"/>
                <a:cs typeface="Arial"/>
              </a:rPr>
              <a:t> </a:t>
            </a:r>
            <a:r>
              <a:rPr sz="1800" dirty="0">
                <a:latin typeface="Arial"/>
                <a:cs typeface="Arial"/>
              </a:rPr>
              <a:t>y</a:t>
            </a:r>
            <a:endParaRPr sz="1800">
              <a:latin typeface="Arial"/>
              <a:cs typeface="Arial"/>
            </a:endParaRPr>
          </a:p>
          <a:p>
            <a:pPr marL="12700">
              <a:lnSpc>
                <a:spcPts val="2150"/>
              </a:lnSpc>
              <a:spcBef>
                <a:spcPts val="25"/>
              </a:spcBef>
              <a:tabLst>
                <a:tab pos="3867150" algn="l"/>
              </a:tabLst>
            </a:pPr>
            <a:r>
              <a:rPr sz="1800" dirty="0">
                <a:latin typeface="Arial"/>
                <a:cs typeface="Arial"/>
              </a:rPr>
              <a:t>&gt;&gt; </a:t>
            </a:r>
            <a:r>
              <a:rPr sz="1800" spc="-5" dirty="0">
                <a:latin typeface="Arial"/>
                <a:cs typeface="Arial"/>
              </a:rPr>
              <a:t>ezmesh(x.* </a:t>
            </a:r>
            <a:r>
              <a:rPr sz="1800" spc="-15" dirty="0">
                <a:latin typeface="Arial"/>
                <a:cs typeface="Arial"/>
              </a:rPr>
              <a:t>exp(-x.^2-y.^2),</a:t>
            </a:r>
            <a:r>
              <a:rPr sz="1800" spc="110" dirty="0">
                <a:latin typeface="Arial"/>
                <a:cs typeface="Arial"/>
              </a:rPr>
              <a:t> </a:t>
            </a:r>
            <a:r>
              <a:rPr sz="1800" dirty="0">
                <a:latin typeface="Arial"/>
                <a:cs typeface="Arial"/>
              </a:rPr>
              <a:t>40)	</a:t>
            </a:r>
            <a:r>
              <a:rPr sz="1800" spc="-5" dirty="0">
                <a:latin typeface="Arial"/>
                <a:cs typeface="Arial"/>
              </a:rPr>
              <a:t>%</a:t>
            </a:r>
            <a:r>
              <a:rPr sz="1800" spc="30" dirty="0">
                <a:latin typeface="Arial"/>
                <a:cs typeface="Arial"/>
              </a:rPr>
              <a:t> </a:t>
            </a:r>
            <a:r>
              <a:rPr sz="1800" dirty="0">
                <a:latin typeface="宋体"/>
                <a:cs typeface="宋体"/>
              </a:rPr>
              <a:t>可以不用</a:t>
            </a:r>
            <a:r>
              <a:rPr sz="1800" dirty="0">
                <a:latin typeface="Arial"/>
                <a:cs typeface="Arial"/>
              </a:rPr>
              <a:t>.</a:t>
            </a:r>
            <a:r>
              <a:rPr sz="1800" dirty="0">
                <a:latin typeface="宋体"/>
                <a:cs typeface="宋体"/>
              </a:rPr>
              <a:t>号</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colormap([0,0,1])</a:t>
            </a:r>
            <a:endParaRPr sz="1800">
              <a:latin typeface="Arial"/>
              <a:cs typeface="Arial"/>
            </a:endParaRPr>
          </a:p>
        </p:txBody>
      </p:sp>
      <p:sp>
        <p:nvSpPr>
          <p:cNvPr id="5" name="object 5"/>
          <p:cNvSpPr/>
          <p:nvPr/>
        </p:nvSpPr>
        <p:spPr>
          <a:xfrm>
            <a:off x="2606039" y="3352800"/>
            <a:ext cx="4091177" cy="336880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8239125" cy="201041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符号表达</a:t>
            </a:r>
            <a:r>
              <a:rPr sz="2800" b="1" spc="-5" dirty="0">
                <a:solidFill>
                  <a:srgbClr val="333399"/>
                </a:solidFill>
                <a:latin typeface="宋体"/>
                <a:cs typeface="宋体"/>
              </a:rPr>
              <a:t>式绘图</a:t>
            </a:r>
            <a:endParaRPr sz="2800">
              <a:latin typeface="宋体"/>
              <a:cs typeface="宋体"/>
            </a:endParaRPr>
          </a:p>
          <a:p>
            <a:pPr marL="12700">
              <a:lnSpc>
                <a:spcPts val="2150"/>
              </a:lnSpc>
              <a:spcBef>
                <a:spcPts val="1485"/>
              </a:spcBef>
            </a:pPr>
            <a:r>
              <a:rPr sz="1800" spc="-30" dirty="0">
                <a:latin typeface="Arial"/>
                <a:cs typeface="Arial"/>
              </a:rPr>
              <a:t>MATLAB</a:t>
            </a:r>
            <a:r>
              <a:rPr sz="1800" dirty="0">
                <a:latin typeface="宋体"/>
                <a:cs typeface="宋体"/>
              </a:rPr>
              <a:t>提供了用</a:t>
            </a:r>
            <a:r>
              <a:rPr sz="1800" dirty="0">
                <a:latin typeface="Arial"/>
                <a:cs typeface="Arial"/>
              </a:rPr>
              <a:t>ezmeshc</a:t>
            </a:r>
            <a:r>
              <a:rPr sz="1800" spc="-25" dirty="0">
                <a:latin typeface="宋体"/>
                <a:cs typeface="宋体"/>
              </a:rPr>
              <a:t>命</a:t>
            </a:r>
            <a:r>
              <a:rPr sz="1800" dirty="0">
                <a:latin typeface="宋体"/>
                <a:cs typeface="宋体"/>
              </a:rPr>
              <a:t>令来绘制符号表达式网格及其等高</a:t>
            </a:r>
            <a:r>
              <a:rPr sz="1800" spc="-15" dirty="0">
                <a:latin typeface="宋体"/>
                <a:cs typeface="宋体"/>
              </a:rPr>
              <a:t>线</a:t>
            </a:r>
            <a:r>
              <a:rPr sz="1800" dirty="0">
                <a:latin typeface="宋体"/>
                <a:cs typeface="宋体"/>
              </a:rPr>
              <a:t>的方法，例如：</a:t>
            </a:r>
            <a:endParaRPr sz="1800">
              <a:latin typeface="宋体"/>
              <a:cs typeface="宋体"/>
            </a:endParaRPr>
          </a:p>
          <a:p>
            <a:pPr marL="12700">
              <a:lnSpc>
                <a:spcPts val="2150"/>
              </a:lnSpc>
            </a:pPr>
            <a:r>
              <a:rPr sz="1800" dirty="0">
                <a:latin typeface="Arial"/>
                <a:cs typeface="Arial"/>
              </a:rPr>
              <a:t>&gt;&gt;</a:t>
            </a:r>
            <a:r>
              <a:rPr sz="1800" spc="-20" dirty="0">
                <a:latin typeface="Arial"/>
                <a:cs typeface="Arial"/>
              </a:rPr>
              <a:t> </a:t>
            </a:r>
            <a:r>
              <a:rPr sz="1800" dirty="0">
                <a:latin typeface="Arial"/>
                <a:cs typeface="Arial"/>
              </a:rPr>
              <a:t>clear</a:t>
            </a:r>
            <a:endParaRPr sz="1800">
              <a:latin typeface="Arial"/>
              <a:cs typeface="Arial"/>
            </a:endParaRPr>
          </a:p>
          <a:p>
            <a:pPr marL="12700">
              <a:lnSpc>
                <a:spcPct val="100000"/>
              </a:lnSpc>
            </a:pPr>
            <a:r>
              <a:rPr sz="1800" dirty="0">
                <a:latin typeface="Arial"/>
                <a:cs typeface="Arial"/>
              </a:rPr>
              <a:t>&gt;&gt; syms x</a:t>
            </a:r>
            <a:r>
              <a:rPr sz="1800" spc="-30" dirty="0">
                <a:latin typeface="Arial"/>
                <a:cs typeface="Arial"/>
              </a:rPr>
              <a:t> </a:t>
            </a:r>
            <a:r>
              <a:rPr sz="1800" dirty="0">
                <a:latin typeface="Arial"/>
                <a:cs typeface="Arial"/>
              </a:rPr>
              <a:t>y</a:t>
            </a:r>
            <a:endParaRPr sz="1800">
              <a:latin typeface="Arial"/>
              <a:cs typeface="Arial"/>
            </a:endParaRPr>
          </a:p>
          <a:p>
            <a:pPr marL="12700">
              <a:lnSpc>
                <a:spcPct val="100000"/>
              </a:lnSpc>
            </a:pPr>
            <a:r>
              <a:rPr sz="1800" dirty="0">
                <a:latin typeface="Arial"/>
                <a:cs typeface="Arial"/>
              </a:rPr>
              <a:t>&gt;&gt;</a:t>
            </a:r>
            <a:r>
              <a:rPr sz="1800" spc="-20" dirty="0">
                <a:latin typeface="Arial"/>
                <a:cs typeface="Arial"/>
              </a:rPr>
              <a:t> </a:t>
            </a:r>
            <a:r>
              <a:rPr sz="1800" dirty="0">
                <a:latin typeface="Arial"/>
                <a:cs typeface="Arial"/>
              </a:rPr>
              <a:t>colormap('default')</a:t>
            </a:r>
            <a:endParaRPr sz="1800">
              <a:latin typeface="Arial"/>
              <a:cs typeface="Arial"/>
            </a:endParaRPr>
          </a:p>
          <a:p>
            <a:pPr marL="12700">
              <a:lnSpc>
                <a:spcPct val="100000"/>
              </a:lnSpc>
            </a:pPr>
            <a:r>
              <a:rPr sz="1800" dirty="0">
                <a:latin typeface="Arial"/>
                <a:cs typeface="Arial"/>
              </a:rPr>
              <a:t>&gt;&gt; </a:t>
            </a:r>
            <a:r>
              <a:rPr sz="1800" spc="-5" dirty="0">
                <a:latin typeface="Arial"/>
                <a:cs typeface="Arial"/>
              </a:rPr>
              <a:t>ezmeshc(y/(1+x^2+y^2),</a:t>
            </a:r>
            <a:r>
              <a:rPr sz="1800" spc="30" dirty="0">
                <a:latin typeface="Arial"/>
                <a:cs typeface="Arial"/>
              </a:rPr>
              <a:t> </a:t>
            </a:r>
            <a:r>
              <a:rPr sz="1800" dirty="0">
                <a:latin typeface="Arial"/>
                <a:cs typeface="Arial"/>
              </a:rPr>
              <a:t>[-5,5,-2*pi,2*pi])</a:t>
            </a:r>
            <a:endParaRPr sz="1800">
              <a:latin typeface="Arial"/>
              <a:cs typeface="Arial"/>
            </a:endParaRPr>
          </a:p>
        </p:txBody>
      </p:sp>
      <p:sp>
        <p:nvSpPr>
          <p:cNvPr id="5" name="object 5"/>
          <p:cNvSpPr/>
          <p:nvPr/>
        </p:nvSpPr>
        <p:spPr>
          <a:xfrm>
            <a:off x="2724911" y="3352800"/>
            <a:ext cx="3853434" cy="326517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678" y="353695"/>
            <a:ext cx="1854200" cy="574040"/>
          </a:xfrm>
          <a:prstGeom prst="rect">
            <a:avLst/>
          </a:prstGeom>
        </p:spPr>
        <p:txBody>
          <a:bodyPr vert="horz" wrap="square" lIns="0" tIns="12700" rIns="0" bIns="0" rtlCol="0">
            <a:spAutoFit/>
          </a:bodyPr>
          <a:lstStyle/>
          <a:p>
            <a:pPr marL="12700">
              <a:lnSpc>
                <a:spcPct val="100000"/>
              </a:lnSpc>
              <a:spcBef>
                <a:spcPts val="100"/>
              </a:spcBef>
            </a:pPr>
            <a:r>
              <a:rPr dirty="0">
                <a:latin typeface="华文新魏"/>
                <a:cs typeface="华文新魏"/>
              </a:rPr>
              <a:t>课程内容</a:t>
            </a:r>
          </a:p>
        </p:txBody>
      </p:sp>
      <p:sp>
        <p:nvSpPr>
          <p:cNvPr id="3" name="object 3"/>
          <p:cNvSpPr txBox="1"/>
          <p:nvPr/>
        </p:nvSpPr>
        <p:spPr>
          <a:xfrm>
            <a:off x="563067" y="1150112"/>
            <a:ext cx="7991475" cy="2161540"/>
          </a:xfrm>
          <a:prstGeom prst="rect">
            <a:avLst/>
          </a:prstGeom>
        </p:spPr>
        <p:txBody>
          <a:bodyPr vert="horz" wrap="square" lIns="0" tIns="13335" rIns="0" bIns="0" rtlCol="0">
            <a:spAutoFit/>
          </a:bodyPr>
          <a:lstStyle/>
          <a:p>
            <a:pPr marL="12700" marR="5080" algn="just">
              <a:lnSpc>
                <a:spcPct val="100000"/>
              </a:lnSpc>
              <a:spcBef>
                <a:spcPts val="105"/>
              </a:spcBef>
            </a:pPr>
            <a:r>
              <a:rPr sz="2800" b="1" spc="15" dirty="0">
                <a:solidFill>
                  <a:srgbClr val="333399"/>
                </a:solidFill>
                <a:latin typeface="宋体"/>
                <a:cs typeface="宋体"/>
              </a:rPr>
              <a:t>本课程涉</a:t>
            </a:r>
            <a:r>
              <a:rPr sz="2800" b="1" spc="-5" dirty="0">
                <a:solidFill>
                  <a:srgbClr val="333399"/>
                </a:solidFill>
                <a:latin typeface="宋体"/>
                <a:cs typeface="宋体"/>
              </a:rPr>
              <a:t>及</a:t>
            </a:r>
            <a:r>
              <a:rPr sz="2800" b="1" spc="5" dirty="0">
                <a:solidFill>
                  <a:srgbClr val="333399"/>
                </a:solidFill>
                <a:latin typeface="宋体"/>
                <a:cs typeface="宋体"/>
              </a:rPr>
              <a:t>到</a:t>
            </a:r>
            <a:r>
              <a:rPr sz="2800" b="1" spc="5" dirty="0">
                <a:solidFill>
                  <a:srgbClr val="333399"/>
                </a:solidFill>
                <a:latin typeface="Times New Roman"/>
                <a:cs typeface="Times New Roman"/>
              </a:rPr>
              <a:t>M</a:t>
            </a:r>
            <a:r>
              <a:rPr sz="2800" b="1" spc="-229" dirty="0">
                <a:solidFill>
                  <a:srgbClr val="333399"/>
                </a:solidFill>
                <a:latin typeface="Times New Roman"/>
                <a:cs typeface="Times New Roman"/>
              </a:rPr>
              <a:t>A</a:t>
            </a:r>
            <a:r>
              <a:rPr sz="2800" b="1" spc="5" dirty="0">
                <a:solidFill>
                  <a:srgbClr val="333399"/>
                </a:solidFill>
                <a:latin typeface="Times New Roman"/>
                <a:cs typeface="Times New Roman"/>
              </a:rPr>
              <a:t>TLA</a:t>
            </a:r>
            <a:r>
              <a:rPr sz="2800" b="1" spc="-10" dirty="0">
                <a:solidFill>
                  <a:srgbClr val="333399"/>
                </a:solidFill>
                <a:latin typeface="Times New Roman"/>
                <a:cs typeface="Times New Roman"/>
              </a:rPr>
              <a:t>B</a:t>
            </a:r>
            <a:r>
              <a:rPr sz="2800" b="1" spc="-5" dirty="0">
                <a:solidFill>
                  <a:srgbClr val="333399"/>
                </a:solidFill>
                <a:latin typeface="宋体"/>
                <a:cs typeface="宋体"/>
              </a:rPr>
              <a:t>基础知识以及在工程实践中 </a:t>
            </a:r>
            <a:r>
              <a:rPr sz="2800" b="1" spc="15" dirty="0">
                <a:solidFill>
                  <a:srgbClr val="333399"/>
                </a:solidFill>
                <a:latin typeface="宋体"/>
                <a:cs typeface="宋体"/>
              </a:rPr>
              <a:t>的应用，</a:t>
            </a:r>
            <a:r>
              <a:rPr sz="2800" b="1" spc="-5" dirty="0">
                <a:solidFill>
                  <a:srgbClr val="333399"/>
                </a:solidFill>
                <a:latin typeface="宋体"/>
                <a:cs typeface="宋体"/>
              </a:rPr>
              <a:t>是一门</a:t>
            </a:r>
            <a:r>
              <a:rPr sz="2800" b="1" spc="15" dirty="0">
                <a:solidFill>
                  <a:srgbClr val="333399"/>
                </a:solidFill>
                <a:latin typeface="宋体"/>
                <a:cs typeface="宋体"/>
              </a:rPr>
              <a:t>综</a:t>
            </a:r>
            <a:r>
              <a:rPr sz="2800" b="1" spc="-5" dirty="0">
                <a:solidFill>
                  <a:srgbClr val="333399"/>
                </a:solidFill>
                <a:latin typeface="宋体"/>
                <a:cs typeface="宋体"/>
              </a:rPr>
              <a:t>合性课程。</a:t>
            </a:r>
            <a:r>
              <a:rPr sz="2800" b="1" spc="15" dirty="0">
                <a:solidFill>
                  <a:srgbClr val="333399"/>
                </a:solidFill>
                <a:latin typeface="宋体"/>
                <a:cs typeface="宋体"/>
              </a:rPr>
              <a:t>将</a:t>
            </a:r>
            <a:r>
              <a:rPr sz="2800" b="1" spc="-5" dirty="0">
                <a:solidFill>
                  <a:srgbClr val="333399"/>
                </a:solidFill>
                <a:latin typeface="宋体"/>
                <a:cs typeface="宋体"/>
              </a:rPr>
              <a:t>计算机编</a:t>
            </a:r>
            <a:r>
              <a:rPr sz="2800" b="1" spc="15" dirty="0">
                <a:solidFill>
                  <a:srgbClr val="333399"/>
                </a:solidFill>
                <a:latin typeface="宋体"/>
                <a:cs typeface="宋体"/>
              </a:rPr>
              <a:t>程</a:t>
            </a:r>
            <a:r>
              <a:rPr sz="2800" b="1" spc="-5" dirty="0">
                <a:solidFill>
                  <a:srgbClr val="333399"/>
                </a:solidFill>
                <a:latin typeface="宋体"/>
                <a:cs typeface="宋体"/>
              </a:rPr>
              <a:t>技术与 </a:t>
            </a:r>
            <a:r>
              <a:rPr sz="2800" b="1" spc="15" dirty="0">
                <a:solidFill>
                  <a:srgbClr val="333399"/>
                </a:solidFill>
                <a:latin typeface="宋体"/>
                <a:cs typeface="宋体"/>
              </a:rPr>
              <a:t>工程实践</a:t>
            </a:r>
            <a:r>
              <a:rPr sz="2800" b="1" spc="-5" dirty="0">
                <a:solidFill>
                  <a:srgbClr val="333399"/>
                </a:solidFill>
                <a:latin typeface="宋体"/>
                <a:cs typeface="宋体"/>
              </a:rPr>
              <a:t>结合，</a:t>
            </a:r>
            <a:r>
              <a:rPr sz="2800" b="1" spc="25" dirty="0">
                <a:solidFill>
                  <a:srgbClr val="333399"/>
                </a:solidFill>
                <a:latin typeface="宋体"/>
                <a:cs typeface="宋体"/>
              </a:rPr>
              <a:t>培</a:t>
            </a:r>
            <a:r>
              <a:rPr sz="2800" b="1" spc="-5" dirty="0">
                <a:solidFill>
                  <a:srgbClr val="333399"/>
                </a:solidFill>
                <a:latin typeface="宋体"/>
                <a:cs typeface="宋体"/>
              </a:rPr>
              <a:t>养运用</a:t>
            </a:r>
            <a:r>
              <a:rPr sz="2800" b="1" dirty="0">
                <a:solidFill>
                  <a:srgbClr val="333399"/>
                </a:solidFill>
                <a:latin typeface="宋体"/>
                <a:cs typeface="宋体"/>
              </a:rPr>
              <a:t>现</a:t>
            </a:r>
            <a:r>
              <a:rPr sz="2800" b="1" spc="-5" dirty="0">
                <a:solidFill>
                  <a:srgbClr val="333399"/>
                </a:solidFill>
                <a:latin typeface="宋体"/>
                <a:cs typeface="宋体"/>
              </a:rPr>
              <a:t>代</a:t>
            </a:r>
            <a:r>
              <a:rPr sz="2800" b="1" spc="20" dirty="0">
                <a:solidFill>
                  <a:srgbClr val="333399"/>
                </a:solidFill>
                <a:latin typeface="宋体"/>
                <a:cs typeface="宋体"/>
              </a:rPr>
              <a:t>化</a:t>
            </a:r>
            <a:r>
              <a:rPr sz="2800" b="1" spc="-5" dirty="0">
                <a:solidFill>
                  <a:srgbClr val="333399"/>
                </a:solidFill>
                <a:latin typeface="宋体"/>
                <a:cs typeface="宋体"/>
              </a:rPr>
              <a:t>的技术</a:t>
            </a:r>
            <a:r>
              <a:rPr sz="2800" b="1" dirty="0">
                <a:solidFill>
                  <a:srgbClr val="333399"/>
                </a:solidFill>
                <a:latin typeface="宋体"/>
                <a:cs typeface="宋体"/>
              </a:rPr>
              <a:t>工</a:t>
            </a:r>
            <a:r>
              <a:rPr sz="2800" b="1" spc="15" dirty="0">
                <a:solidFill>
                  <a:srgbClr val="333399"/>
                </a:solidFill>
                <a:latin typeface="宋体"/>
                <a:cs typeface="宋体"/>
              </a:rPr>
              <a:t>具</a:t>
            </a:r>
            <a:r>
              <a:rPr sz="2800" b="1" spc="-5" dirty="0">
                <a:solidFill>
                  <a:srgbClr val="333399"/>
                </a:solidFill>
                <a:latin typeface="宋体"/>
                <a:cs typeface="宋体"/>
              </a:rPr>
              <a:t>来分析 </a:t>
            </a:r>
            <a:r>
              <a:rPr sz="2800" b="1" spc="15" dirty="0">
                <a:solidFill>
                  <a:srgbClr val="333399"/>
                </a:solidFill>
                <a:latin typeface="宋体"/>
                <a:cs typeface="宋体"/>
              </a:rPr>
              <a:t>和设计工</a:t>
            </a:r>
            <a:r>
              <a:rPr sz="2800" b="1" spc="-5" dirty="0">
                <a:solidFill>
                  <a:srgbClr val="333399"/>
                </a:solidFill>
                <a:latin typeface="宋体"/>
                <a:cs typeface="宋体"/>
              </a:rPr>
              <a:t>程项目</a:t>
            </a:r>
            <a:r>
              <a:rPr sz="2800" b="1" spc="25" dirty="0">
                <a:solidFill>
                  <a:srgbClr val="333399"/>
                </a:solidFill>
                <a:latin typeface="宋体"/>
                <a:cs typeface="宋体"/>
              </a:rPr>
              <a:t>的</a:t>
            </a:r>
            <a:r>
              <a:rPr sz="2800" b="1" spc="-5" dirty="0">
                <a:solidFill>
                  <a:srgbClr val="333399"/>
                </a:solidFill>
                <a:latin typeface="宋体"/>
                <a:cs typeface="宋体"/>
              </a:rPr>
              <a:t>能力，</a:t>
            </a:r>
            <a:r>
              <a:rPr sz="2800" b="1" dirty="0">
                <a:solidFill>
                  <a:srgbClr val="333399"/>
                </a:solidFill>
                <a:latin typeface="宋体"/>
                <a:cs typeface="宋体"/>
              </a:rPr>
              <a:t>提</a:t>
            </a:r>
            <a:r>
              <a:rPr sz="2800" b="1" spc="-5" dirty="0">
                <a:solidFill>
                  <a:srgbClr val="333399"/>
                </a:solidFill>
                <a:latin typeface="宋体"/>
                <a:cs typeface="宋体"/>
              </a:rPr>
              <a:t>高</a:t>
            </a:r>
            <a:r>
              <a:rPr sz="2800" b="1" spc="20" dirty="0">
                <a:solidFill>
                  <a:srgbClr val="333399"/>
                </a:solidFill>
                <a:latin typeface="宋体"/>
                <a:cs typeface="宋体"/>
              </a:rPr>
              <a:t>综</a:t>
            </a:r>
            <a:r>
              <a:rPr sz="2800" b="1" spc="-5" dirty="0">
                <a:solidFill>
                  <a:srgbClr val="333399"/>
                </a:solidFill>
                <a:latin typeface="宋体"/>
                <a:cs typeface="宋体"/>
              </a:rPr>
              <a:t>合运用</a:t>
            </a:r>
            <a:r>
              <a:rPr sz="2800" b="1" dirty="0">
                <a:solidFill>
                  <a:srgbClr val="333399"/>
                </a:solidFill>
                <a:latin typeface="宋体"/>
                <a:cs typeface="宋体"/>
              </a:rPr>
              <a:t>多</a:t>
            </a:r>
            <a:r>
              <a:rPr sz="2800" b="1" spc="15" dirty="0">
                <a:solidFill>
                  <a:srgbClr val="333399"/>
                </a:solidFill>
                <a:latin typeface="宋体"/>
                <a:cs typeface="宋体"/>
              </a:rPr>
              <a:t>种</a:t>
            </a:r>
            <a:r>
              <a:rPr sz="2800" b="1" spc="-5" dirty="0">
                <a:solidFill>
                  <a:srgbClr val="333399"/>
                </a:solidFill>
                <a:latin typeface="宋体"/>
                <a:cs typeface="宋体"/>
              </a:rPr>
              <a:t>学科知 </a:t>
            </a:r>
            <a:r>
              <a:rPr sz="2800" b="1" spc="15" dirty="0">
                <a:solidFill>
                  <a:srgbClr val="333399"/>
                </a:solidFill>
                <a:latin typeface="宋体"/>
                <a:cs typeface="宋体"/>
              </a:rPr>
              <a:t>识的实践</a:t>
            </a:r>
            <a:r>
              <a:rPr sz="2800" b="1" spc="-5" dirty="0">
                <a:solidFill>
                  <a:srgbClr val="333399"/>
                </a:solidFill>
                <a:latin typeface="宋体"/>
                <a:cs typeface="宋体"/>
              </a:rPr>
              <a:t>能力。</a:t>
            </a:r>
            <a:endParaRPr sz="2800">
              <a:latin typeface="宋体"/>
              <a:cs typeface="宋体"/>
            </a:endParaRPr>
          </a:p>
        </p:txBody>
      </p:sp>
      <p:sp>
        <p:nvSpPr>
          <p:cNvPr id="4" name="object 4"/>
          <p:cNvSpPr txBox="1"/>
          <p:nvPr/>
        </p:nvSpPr>
        <p:spPr>
          <a:xfrm>
            <a:off x="1402080" y="5352288"/>
            <a:ext cx="3169920" cy="792480"/>
          </a:xfrm>
          <a:prstGeom prst="rect">
            <a:avLst/>
          </a:prstGeom>
          <a:solidFill>
            <a:srgbClr val="92D050"/>
          </a:solidFill>
          <a:ln w="24383">
            <a:solidFill>
              <a:srgbClr val="88A3A7"/>
            </a:solidFill>
          </a:ln>
        </p:spPr>
        <p:txBody>
          <a:bodyPr vert="horz" wrap="square" lIns="0" tIns="208279" rIns="0" bIns="0" rtlCol="0">
            <a:spAutoFit/>
          </a:bodyPr>
          <a:lstStyle/>
          <a:p>
            <a:pPr marL="968375">
              <a:lnSpc>
                <a:spcPct val="100000"/>
              </a:lnSpc>
              <a:spcBef>
                <a:spcPts val="1639"/>
              </a:spcBef>
            </a:pPr>
            <a:r>
              <a:rPr sz="2400" b="1" spc="10" dirty="0">
                <a:latin typeface="宋体"/>
                <a:cs typeface="宋体"/>
              </a:rPr>
              <a:t>编程基础</a:t>
            </a:r>
            <a:endParaRPr sz="2400">
              <a:latin typeface="宋体"/>
              <a:cs typeface="宋体"/>
            </a:endParaRPr>
          </a:p>
        </p:txBody>
      </p:sp>
      <p:sp>
        <p:nvSpPr>
          <p:cNvPr id="5" name="object 5"/>
          <p:cNvSpPr txBox="1"/>
          <p:nvPr/>
        </p:nvSpPr>
        <p:spPr>
          <a:xfrm>
            <a:off x="4715255" y="5352288"/>
            <a:ext cx="3169920" cy="792480"/>
          </a:xfrm>
          <a:prstGeom prst="rect">
            <a:avLst/>
          </a:prstGeom>
          <a:solidFill>
            <a:srgbClr val="92D050"/>
          </a:solidFill>
          <a:ln w="24384">
            <a:solidFill>
              <a:srgbClr val="88A3A7"/>
            </a:solidFill>
          </a:ln>
        </p:spPr>
        <p:txBody>
          <a:bodyPr vert="horz" wrap="square" lIns="0" tIns="208279" rIns="0" bIns="0" rtlCol="0">
            <a:spAutoFit/>
          </a:bodyPr>
          <a:lstStyle/>
          <a:p>
            <a:pPr marL="509270">
              <a:lnSpc>
                <a:spcPct val="100000"/>
              </a:lnSpc>
              <a:spcBef>
                <a:spcPts val="1639"/>
              </a:spcBef>
            </a:pPr>
            <a:r>
              <a:rPr sz="2400" b="1" spc="10" dirty="0">
                <a:latin typeface="宋体"/>
                <a:cs typeface="宋体"/>
              </a:rPr>
              <a:t>数值和符号计算</a:t>
            </a:r>
            <a:endParaRPr sz="2400">
              <a:latin typeface="宋体"/>
              <a:cs typeface="宋体"/>
            </a:endParaRPr>
          </a:p>
        </p:txBody>
      </p:sp>
      <p:sp>
        <p:nvSpPr>
          <p:cNvPr id="6" name="object 6"/>
          <p:cNvSpPr txBox="1"/>
          <p:nvPr/>
        </p:nvSpPr>
        <p:spPr>
          <a:xfrm>
            <a:off x="1417319" y="4395215"/>
            <a:ext cx="2563495" cy="792480"/>
          </a:xfrm>
          <a:prstGeom prst="rect">
            <a:avLst/>
          </a:prstGeom>
          <a:solidFill>
            <a:srgbClr val="BADFE2"/>
          </a:solidFill>
          <a:ln w="24383">
            <a:solidFill>
              <a:srgbClr val="88A3A7"/>
            </a:solidFill>
          </a:ln>
        </p:spPr>
        <p:txBody>
          <a:bodyPr vert="horz" wrap="square" lIns="0" tIns="209550" rIns="0" bIns="0" rtlCol="0">
            <a:spAutoFit/>
          </a:bodyPr>
          <a:lstStyle/>
          <a:p>
            <a:pPr marL="213360">
              <a:lnSpc>
                <a:spcPct val="100000"/>
              </a:lnSpc>
              <a:spcBef>
                <a:spcPts val="1650"/>
              </a:spcBef>
            </a:pPr>
            <a:r>
              <a:rPr sz="2400" spc="-5" dirty="0">
                <a:latin typeface="宋体"/>
                <a:cs typeface="宋体"/>
              </a:rPr>
              <a:t>机构动力学分析</a:t>
            </a:r>
            <a:endParaRPr sz="2400">
              <a:latin typeface="宋体"/>
              <a:cs typeface="宋体"/>
            </a:endParaRPr>
          </a:p>
        </p:txBody>
      </p:sp>
      <p:sp>
        <p:nvSpPr>
          <p:cNvPr id="7" name="object 7"/>
          <p:cNvSpPr txBox="1"/>
          <p:nvPr/>
        </p:nvSpPr>
        <p:spPr>
          <a:xfrm>
            <a:off x="4206240" y="4386071"/>
            <a:ext cx="1301750" cy="792480"/>
          </a:xfrm>
          <a:prstGeom prst="rect">
            <a:avLst/>
          </a:prstGeom>
          <a:solidFill>
            <a:srgbClr val="BADFE2"/>
          </a:solidFill>
          <a:ln w="24383">
            <a:solidFill>
              <a:srgbClr val="88A3A7"/>
            </a:solidFill>
          </a:ln>
        </p:spPr>
        <p:txBody>
          <a:bodyPr vert="horz" wrap="square" lIns="0" tIns="209550" rIns="0" bIns="0" rtlCol="0">
            <a:spAutoFit/>
          </a:bodyPr>
          <a:lstStyle/>
          <a:p>
            <a:pPr marL="345440">
              <a:lnSpc>
                <a:spcPct val="100000"/>
              </a:lnSpc>
              <a:spcBef>
                <a:spcPts val="1650"/>
              </a:spcBef>
            </a:pPr>
            <a:r>
              <a:rPr sz="2400" dirty="0">
                <a:latin typeface="宋体"/>
                <a:cs typeface="宋体"/>
              </a:rPr>
              <a:t>控制</a:t>
            </a:r>
            <a:endParaRPr sz="2400">
              <a:latin typeface="宋体"/>
              <a:cs typeface="宋体"/>
            </a:endParaRPr>
          </a:p>
        </p:txBody>
      </p:sp>
      <p:sp>
        <p:nvSpPr>
          <p:cNvPr id="8" name="object 8"/>
          <p:cNvSpPr txBox="1"/>
          <p:nvPr/>
        </p:nvSpPr>
        <p:spPr>
          <a:xfrm>
            <a:off x="5724144" y="4386071"/>
            <a:ext cx="2161540" cy="792480"/>
          </a:xfrm>
          <a:prstGeom prst="rect">
            <a:avLst/>
          </a:prstGeom>
          <a:solidFill>
            <a:srgbClr val="BADFE2"/>
          </a:solidFill>
          <a:ln w="24384">
            <a:solidFill>
              <a:srgbClr val="88A3A7"/>
            </a:solidFill>
          </a:ln>
        </p:spPr>
        <p:txBody>
          <a:bodyPr vert="horz" wrap="square" lIns="0" tIns="209550" rIns="0" bIns="0" rtlCol="0">
            <a:spAutoFit/>
          </a:bodyPr>
          <a:lstStyle/>
          <a:p>
            <a:pPr marL="167005">
              <a:lnSpc>
                <a:spcPct val="100000"/>
              </a:lnSpc>
              <a:spcBef>
                <a:spcPts val="1650"/>
              </a:spcBef>
            </a:pPr>
            <a:r>
              <a:rPr sz="2400" dirty="0">
                <a:latin typeface="宋体"/>
                <a:cs typeface="宋体"/>
              </a:rPr>
              <a:t>信号图像处理</a:t>
            </a:r>
            <a:endParaRPr sz="2400">
              <a:latin typeface="宋体"/>
              <a:cs typeface="宋体"/>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80150" y="4476750"/>
            <a:ext cx="2318384" cy="18696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8082915" cy="1739264"/>
          </a:xfrm>
          <a:prstGeom prst="rect">
            <a:avLst/>
          </a:prstGeom>
        </p:spPr>
        <p:txBody>
          <a:bodyPr vert="horz" wrap="square" lIns="0" tIns="13335" rIns="0" bIns="0" rtlCol="0">
            <a:spAutoFit/>
          </a:bodyPr>
          <a:lstStyle/>
          <a:p>
            <a:pPr marL="12700">
              <a:lnSpc>
                <a:spcPct val="100000"/>
              </a:lnSpc>
              <a:spcBef>
                <a:spcPts val="105"/>
              </a:spcBef>
            </a:pPr>
            <a:r>
              <a:rPr sz="2800" b="1" spc="20" dirty="0">
                <a:solidFill>
                  <a:srgbClr val="333399"/>
                </a:solidFill>
                <a:latin typeface="宋体"/>
                <a:cs typeface="宋体"/>
              </a:rPr>
              <a:t>使</a:t>
            </a:r>
            <a:r>
              <a:rPr sz="2800" b="1" spc="15" dirty="0">
                <a:solidFill>
                  <a:srgbClr val="333399"/>
                </a:solidFill>
                <a:latin typeface="宋体"/>
                <a:cs typeface="宋体"/>
              </a:rPr>
              <a:t>用</a:t>
            </a:r>
            <a:r>
              <a:rPr sz="2800" b="1" spc="-50" dirty="0">
                <a:solidFill>
                  <a:srgbClr val="333399"/>
                </a:solidFill>
                <a:latin typeface="Times New Roman"/>
                <a:cs typeface="Times New Roman"/>
              </a:rPr>
              <a:t>MuPAD</a:t>
            </a:r>
            <a:r>
              <a:rPr sz="2800" b="1" spc="20" dirty="0">
                <a:solidFill>
                  <a:srgbClr val="333399"/>
                </a:solidFill>
                <a:latin typeface="宋体"/>
                <a:cs typeface="宋体"/>
              </a:rPr>
              <a:t>记事本</a:t>
            </a:r>
            <a:endParaRPr sz="2800">
              <a:latin typeface="宋体"/>
              <a:cs typeface="宋体"/>
            </a:endParaRPr>
          </a:p>
          <a:p>
            <a:pPr marL="12700">
              <a:lnSpc>
                <a:spcPct val="100000"/>
              </a:lnSpc>
              <a:spcBef>
                <a:spcPts val="1485"/>
              </a:spcBef>
            </a:pPr>
            <a:r>
              <a:rPr sz="1800" spc="-35" dirty="0">
                <a:latin typeface="Arial"/>
                <a:cs typeface="Arial"/>
              </a:rPr>
              <a:t>MATLAB</a:t>
            </a:r>
            <a:r>
              <a:rPr sz="1800" dirty="0">
                <a:latin typeface="宋体"/>
                <a:cs typeface="宋体"/>
              </a:rPr>
              <a:t>提供了一种更强的符号计算工</a:t>
            </a:r>
            <a:r>
              <a:rPr sz="1800" spc="10" dirty="0">
                <a:latin typeface="宋体"/>
                <a:cs typeface="宋体"/>
              </a:rPr>
              <a:t>具</a:t>
            </a:r>
            <a:r>
              <a:rPr sz="1800" spc="-30" dirty="0">
                <a:latin typeface="Arial"/>
                <a:cs typeface="Arial"/>
              </a:rPr>
              <a:t>——MuPAD</a:t>
            </a:r>
            <a:r>
              <a:rPr sz="1800" dirty="0">
                <a:latin typeface="宋体"/>
                <a:cs typeface="宋体"/>
              </a:rPr>
              <a:t>记事本</a:t>
            </a:r>
            <a:endParaRPr sz="1800">
              <a:latin typeface="宋体"/>
              <a:cs typeface="宋体"/>
            </a:endParaRPr>
          </a:p>
          <a:p>
            <a:pPr>
              <a:lnSpc>
                <a:spcPct val="100000"/>
              </a:lnSpc>
              <a:spcBef>
                <a:spcPts val="30"/>
              </a:spcBef>
            </a:pPr>
            <a:endParaRPr sz="1850">
              <a:latin typeface="Times New Roman"/>
              <a:cs typeface="Times New Roman"/>
            </a:endParaRPr>
          </a:p>
          <a:p>
            <a:pPr marL="12700">
              <a:lnSpc>
                <a:spcPct val="100000"/>
              </a:lnSpc>
            </a:pPr>
            <a:r>
              <a:rPr sz="1800" spc="-40" dirty="0">
                <a:latin typeface="Arial"/>
                <a:cs typeface="Arial"/>
              </a:rPr>
              <a:t>MuPAD</a:t>
            </a:r>
            <a:r>
              <a:rPr sz="1800" spc="-5" dirty="0">
                <a:latin typeface="宋体"/>
                <a:cs typeface="宋体"/>
              </a:rPr>
              <a:t>记事本的工具条按钮可以</a:t>
            </a:r>
            <a:r>
              <a:rPr sz="1800" dirty="0">
                <a:latin typeface="宋体"/>
                <a:cs typeface="宋体"/>
              </a:rPr>
              <a:t>在</a:t>
            </a:r>
            <a:r>
              <a:rPr sz="1800" spc="-35" dirty="0">
                <a:latin typeface="Arial"/>
                <a:cs typeface="Arial"/>
              </a:rPr>
              <a:t>MATLAB</a:t>
            </a:r>
            <a:r>
              <a:rPr sz="1800" spc="-5" dirty="0">
                <a:latin typeface="宋体"/>
                <a:cs typeface="宋体"/>
              </a:rPr>
              <a:t>主窗口的应用程序标签页中找到。单</a:t>
            </a:r>
            <a:endParaRPr sz="1800">
              <a:latin typeface="宋体"/>
              <a:cs typeface="宋体"/>
            </a:endParaRPr>
          </a:p>
          <a:p>
            <a:pPr marL="12700">
              <a:lnSpc>
                <a:spcPct val="100000"/>
              </a:lnSpc>
              <a:spcBef>
                <a:spcPts val="5"/>
              </a:spcBef>
            </a:pPr>
            <a:r>
              <a:rPr sz="1800" dirty="0">
                <a:latin typeface="宋体"/>
                <a:cs typeface="宋体"/>
              </a:rPr>
              <a:t>击这个工具条按钮，启</a:t>
            </a:r>
            <a:r>
              <a:rPr sz="1800" spc="5" dirty="0">
                <a:latin typeface="宋体"/>
                <a:cs typeface="宋体"/>
              </a:rPr>
              <a:t>动</a:t>
            </a:r>
            <a:r>
              <a:rPr sz="1800" spc="-40" dirty="0">
                <a:latin typeface="Arial"/>
                <a:cs typeface="Arial"/>
              </a:rPr>
              <a:t>MuPAD</a:t>
            </a:r>
            <a:r>
              <a:rPr sz="1800" dirty="0">
                <a:latin typeface="宋体"/>
                <a:cs typeface="宋体"/>
              </a:rPr>
              <a:t>界面</a:t>
            </a:r>
            <a:endParaRPr sz="1800">
              <a:latin typeface="宋体"/>
              <a:cs typeface="宋体"/>
            </a:endParaRPr>
          </a:p>
        </p:txBody>
      </p:sp>
      <p:sp>
        <p:nvSpPr>
          <p:cNvPr id="5" name="object 5"/>
          <p:cNvSpPr/>
          <p:nvPr/>
        </p:nvSpPr>
        <p:spPr>
          <a:xfrm>
            <a:off x="323088" y="4517135"/>
            <a:ext cx="4745736" cy="10668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291328" y="3572255"/>
            <a:ext cx="3602735" cy="29535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3067" y="1150112"/>
            <a:ext cx="8101965" cy="4744085"/>
          </a:xfrm>
          <a:prstGeom prst="rect">
            <a:avLst/>
          </a:prstGeom>
        </p:spPr>
        <p:txBody>
          <a:bodyPr vert="horz" wrap="square" lIns="0" tIns="13335" rIns="0" bIns="0" rtlCol="0">
            <a:spAutoFit/>
          </a:bodyPr>
          <a:lstStyle/>
          <a:p>
            <a:pPr marL="1270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语法基础</a:t>
            </a:r>
            <a:endParaRPr sz="2800">
              <a:latin typeface="宋体"/>
              <a:cs typeface="宋体"/>
            </a:endParaRPr>
          </a:p>
          <a:p>
            <a:pPr marL="12700" marR="1424940">
              <a:lnSpc>
                <a:spcPts val="2140"/>
              </a:lnSpc>
              <a:spcBef>
                <a:spcPts val="1570"/>
              </a:spcBef>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的语法与</a:t>
            </a:r>
            <a:r>
              <a:rPr sz="1800" spc="-40" dirty="0">
                <a:latin typeface="Arial"/>
                <a:cs typeface="Arial"/>
              </a:rPr>
              <a:t>M</a:t>
            </a:r>
            <a:r>
              <a:rPr sz="1800" spc="-145" dirty="0">
                <a:latin typeface="Arial"/>
                <a:cs typeface="Arial"/>
              </a:rPr>
              <a:t>A</a:t>
            </a:r>
            <a:r>
              <a:rPr sz="1800" spc="-20" dirty="0">
                <a:latin typeface="Arial"/>
                <a:cs typeface="Arial"/>
              </a:rPr>
              <a:t>T</a:t>
            </a:r>
            <a:r>
              <a:rPr sz="1800" dirty="0">
                <a:latin typeface="Arial"/>
                <a:cs typeface="Arial"/>
              </a:rPr>
              <a:t>LAB</a:t>
            </a:r>
            <a:r>
              <a:rPr sz="1800" dirty="0">
                <a:latin typeface="宋体"/>
                <a:cs typeface="宋体"/>
              </a:rPr>
              <a:t>有较大差异。变量赋值符号</a:t>
            </a:r>
            <a:r>
              <a:rPr sz="1800" spc="5" dirty="0">
                <a:latin typeface="宋体"/>
                <a:cs typeface="宋体"/>
              </a:rPr>
              <a:t>为</a:t>
            </a:r>
            <a:r>
              <a:rPr sz="1800" dirty="0">
                <a:latin typeface="Arial"/>
                <a:cs typeface="Arial"/>
              </a:rPr>
              <a:t>:=</a:t>
            </a:r>
            <a:r>
              <a:rPr sz="1800" dirty="0">
                <a:latin typeface="宋体"/>
                <a:cs typeface="宋体"/>
              </a:rPr>
              <a:t>，例如：  </a:t>
            </a:r>
            <a:r>
              <a:rPr sz="1800" spc="-5" dirty="0">
                <a:latin typeface="Arial"/>
                <a:cs typeface="Arial"/>
              </a:rPr>
              <a:t>a </a:t>
            </a:r>
            <a:r>
              <a:rPr sz="1800" dirty="0">
                <a:latin typeface="Arial"/>
                <a:cs typeface="Arial"/>
              </a:rPr>
              <a:t>:=</a:t>
            </a:r>
            <a:r>
              <a:rPr sz="1800" spc="-15" dirty="0">
                <a:latin typeface="Arial"/>
                <a:cs typeface="Arial"/>
              </a:rPr>
              <a:t> </a:t>
            </a:r>
            <a:r>
              <a:rPr sz="1800" spc="-5" dirty="0">
                <a:latin typeface="Arial"/>
                <a:cs typeface="Arial"/>
              </a:rPr>
              <a:t>1</a:t>
            </a:r>
            <a:endParaRPr sz="1800">
              <a:latin typeface="Arial"/>
              <a:cs typeface="Arial"/>
            </a:endParaRPr>
          </a:p>
          <a:p>
            <a:pPr marL="12700">
              <a:lnSpc>
                <a:spcPts val="2100"/>
              </a:lnSpc>
            </a:pPr>
            <a:r>
              <a:rPr sz="1800" spc="-5" dirty="0">
                <a:latin typeface="宋体"/>
                <a:cs typeface="宋体"/>
              </a:rPr>
              <a:t>当不需要输出结果时，在语句后面加上冒</a:t>
            </a:r>
            <a:r>
              <a:rPr sz="1800" spc="10" dirty="0">
                <a:latin typeface="宋体"/>
                <a:cs typeface="宋体"/>
              </a:rPr>
              <a:t>号</a:t>
            </a:r>
            <a:r>
              <a:rPr sz="1800" spc="-5" dirty="0">
                <a:latin typeface="Arial"/>
                <a:cs typeface="Arial"/>
              </a:rPr>
              <a:t>:</a:t>
            </a:r>
            <a:r>
              <a:rPr sz="1800" spc="-5" dirty="0">
                <a:latin typeface="宋体"/>
                <a:cs typeface="宋体"/>
              </a:rPr>
              <a:t>，而不是分号，例如：</a:t>
            </a:r>
            <a:endParaRPr sz="1800">
              <a:latin typeface="宋体"/>
              <a:cs typeface="宋体"/>
            </a:endParaRPr>
          </a:p>
          <a:p>
            <a:pPr marL="12700">
              <a:lnSpc>
                <a:spcPts val="2150"/>
              </a:lnSpc>
            </a:pPr>
            <a:r>
              <a:rPr sz="1800" spc="-5" dirty="0">
                <a:latin typeface="Arial"/>
                <a:cs typeface="Arial"/>
              </a:rPr>
              <a:t>a </a:t>
            </a:r>
            <a:r>
              <a:rPr sz="1800" dirty="0">
                <a:latin typeface="Arial"/>
                <a:cs typeface="Arial"/>
              </a:rPr>
              <a:t>:=</a:t>
            </a:r>
            <a:r>
              <a:rPr sz="1800" spc="-15" dirty="0">
                <a:latin typeface="Arial"/>
                <a:cs typeface="Arial"/>
              </a:rPr>
              <a:t> </a:t>
            </a:r>
            <a:r>
              <a:rPr sz="1800" dirty="0">
                <a:latin typeface="Arial"/>
                <a:cs typeface="Arial"/>
              </a:rPr>
              <a:t>1:</a:t>
            </a:r>
            <a:endParaRPr sz="1800">
              <a:latin typeface="Arial"/>
              <a:cs typeface="Arial"/>
            </a:endParaRPr>
          </a:p>
          <a:p>
            <a:pPr marL="12700">
              <a:lnSpc>
                <a:spcPts val="2150"/>
              </a:lnSpc>
              <a:spcBef>
                <a:spcPts val="25"/>
              </a:spcBef>
            </a:pPr>
            <a:r>
              <a:rPr sz="1800" dirty="0">
                <a:latin typeface="宋体"/>
                <a:cs typeface="宋体"/>
              </a:rPr>
              <a:t>若变量赋值后再取消赋值，可以采</a:t>
            </a:r>
            <a:r>
              <a:rPr sz="1800" spc="5" dirty="0">
                <a:latin typeface="宋体"/>
                <a:cs typeface="宋体"/>
              </a:rPr>
              <a:t>用</a:t>
            </a:r>
            <a:r>
              <a:rPr sz="1800" spc="5" dirty="0">
                <a:latin typeface="Arial"/>
                <a:cs typeface="Arial"/>
              </a:rPr>
              <a:t>delete</a:t>
            </a:r>
            <a:r>
              <a:rPr sz="1800" dirty="0">
                <a:latin typeface="宋体"/>
                <a:cs typeface="宋体"/>
              </a:rPr>
              <a:t>命令，例如：</a:t>
            </a:r>
            <a:endParaRPr sz="1800">
              <a:latin typeface="宋体"/>
              <a:cs typeface="宋体"/>
            </a:endParaRPr>
          </a:p>
          <a:p>
            <a:pPr marL="12700">
              <a:lnSpc>
                <a:spcPts val="2150"/>
              </a:lnSpc>
            </a:pPr>
            <a:r>
              <a:rPr sz="1800" dirty="0">
                <a:latin typeface="Arial"/>
                <a:cs typeface="Arial"/>
              </a:rPr>
              <a:t>delete</a:t>
            </a:r>
            <a:r>
              <a:rPr sz="1800" spc="-45" dirty="0">
                <a:latin typeface="Arial"/>
                <a:cs typeface="Arial"/>
              </a:rPr>
              <a:t> </a:t>
            </a:r>
            <a:r>
              <a:rPr sz="1800" dirty="0">
                <a:latin typeface="Arial"/>
                <a:cs typeface="Arial"/>
              </a:rPr>
              <a:t>a</a:t>
            </a:r>
            <a:endParaRPr sz="1800">
              <a:latin typeface="Arial"/>
              <a:cs typeface="Arial"/>
            </a:endParaRPr>
          </a:p>
          <a:p>
            <a:pPr>
              <a:lnSpc>
                <a:spcPct val="100000"/>
              </a:lnSpc>
              <a:spcBef>
                <a:spcPts val="35"/>
              </a:spcBef>
            </a:pPr>
            <a:endParaRPr sz="1800">
              <a:latin typeface="Times New Roman"/>
              <a:cs typeface="Times New Roman"/>
            </a:endParaRPr>
          </a:p>
          <a:p>
            <a:pPr marL="21590" marR="5080">
              <a:lnSpc>
                <a:spcPct val="100000"/>
              </a:lnSpc>
            </a:pPr>
            <a:r>
              <a:rPr sz="1800" dirty="0">
                <a:latin typeface="宋体"/>
                <a:cs typeface="宋体"/>
              </a:rPr>
              <a:t>当几条语句写在同一行时，语句之间加分</a:t>
            </a:r>
            <a:r>
              <a:rPr sz="1800" spc="-35" dirty="0">
                <a:latin typeface="宋体"/>
                <a:cs typeface="宋体"/>
              </a:rPr>
              <a:t>号</a:t>
            </a:r>
            <a:r>
              <a:rPr sz="1800" dirty="0">
                <a:latin typeface="Arial"/>
                <a:cs typeface="Arial"/>
              </a:rPr>
              <a:t>;</a:t>
            </a:r>
            <a:r>
              <a:rPr sz="1800" dirty="0">
                <a:latin typeface="宋体"/>
                <a:cs typeface="宋体"/>
              </a:rPr>
              <a:t>，若不需要输出结果，则语句之间加 冒号</a:t>
            </a:r>
            <a:r>
              <a:rPr sz="1800" dirty="0">
                <a:latin typeface="Arial"/>
                <a:cs typeface="Arial"/>
              </a:rPr>
              <a:t>:</a:t>
            </a:r>
            <a:r>
              <a:rPr sz="1800" dirty="0">
                <a:latin typeface="宋体"/>
                <a:cs typeface="宋体"/>
              </a:rPr>
              <a:t>，例如：</a:t>
            </a:r>
            <a:endParaRPr sz="1800">
              <a:latin typeface="宋体"/>
              <a:cs typeface="宋体"/>
            </a:endParaRPr>
          </a:p>
          <a:p>
            <a:pPr marL="21590">
              <a:lnSpc>
                <a:spcPts val="2140"/>
              </a:lnSpc>
            </a:pPr>
            <a:r>
              <a:rPr sz="1800" dirty="0">
                <a:latin typeface="Arial"/>
                <a:cs typeface="Arial"/>
              </a:rPr>
              <a:t>b:= </a:t>
            </a:r>
            <a:r>
              <a:rPr sz="1800" spc="-5" dirty="0">
                <a:latin typeface="Arial"/>
                <a:cs typeface="Arial"/>
              </a:rPr>
              <a:t>2 </a:t>
            </a:r>
            <a:r>
              <a:rPr sz="1800" dirty="0">
                <a:latin typeface="Arial"/>
                <a:cs typeface="Arial"/>
              </a:rPr>
              <a:t>; c:=</a:t>
            </a:r>
            <a:r>
              <a:rPr sz="1800" spc="-35" dirty="0">
                <a:latin typeface="Arial"/>
                <a:cs typeface="Arial"/>
              </a:rPr>
              <a:t> </a:t>
            </a:r>
            <a:r>
              <a:rPr sz="1800" spc="-5" dirty="0">
                <a:latin typeface="Arial"/>
                <a:cs typeface="Arial"/>
              </a:rPr>
              <a:t>3</a:t>
            </a:r>
            <a:endParaRPr sz="1800">
              <a:latin typeface="Arial"/>
              <a:cs typeface="Arial"/>
            </a:endParaRPr>
          </a:p>
          <a:p>
            <a:pPr marL="21590">
              <a:lnSpc>
                <a:spcPct val="100000"/>
              </a:lnSpc>
            </a:pPr>
            <a:r>
              <a:rPr sz="1800" dirty="0">
                <a:latin typeface="Arial"/>
                <a:cs typeface="Arial"/>
              </a:rPr>
              <a:t>b:=2 : c:= </a:t>
            </a:r>
            <a:r>
              <a:rPr sz="1800" spc="-5" dirty="0">
                <a:latin typeface="Arial"/>
                <a:cs typeface="Arial"/>
              </a:rPr>
              <a:t>3</a:t>
            </a:r>
            <a:r>
              <a:rPr sz="1800" spc="-40" dirty="0">
                <a:latin typeface="Arial"/>
                <a:cs typeface="Arial"/>
              </a:rPr>
              <a:t> </a:t>
            </a:r>
            <a:r>
              <a:rPr sz="1800" dirty="0">
                <a:latin typeface="Arial"/>
                <a:cs typeface="Arial"/>
              </a:rPr>
              <a:t>:</a:t>
            </a:r>
            <a:endParaRPr sz="1800">
              <a:latin typeface="Arial"/>
              <a:cs typeface="Arial"/>
            </a:endParaRPr>
          </a:p>
          <a:p>
            <a:pPr marL="21590">
              <a:lnSpc>
                <a:spcPct val="100000"/>
              </a:lnSpc>
              <a:spcBef>
                <a:spcPts val="25"/>
              </a:spcBef>
            </a:pPr>
            <a:r>
              <a:rPr sz="1800" dirty="0">
                <a:latin typeface="宋体"/>
                <a:cs typeface="宋体"/>
              </a:rPr>
              <a:t>若只是换行，但不想立即输出结果，则同时按键</a:t>
            </a:r>
            <a:r>
              <a:rPr sz="1800" spc="-40" dirty="0">
                <a:latin typeface="宋体"/>
                <a:cs typeface="宋体"/>
              </a:rPr>
              <a:t>盘</a:t>
            </a:r>
            <a:r>
              <a:rPr sz="1800" dirty="0">
                <a:latin typeface="Arial"/>
                <a:cs typeface="Arial"/>
              </a:rPr>
              <a:t>Shift</a:t>
            </a:r>
            <a:r>
              <a:rPr sz="1800" spc="-5" dirty="0">
                <a:latin typeface="宋体"/>
                <a:cs typeface="宋体"/>
              </a:rPr>
              <a:t>键和回车键。需要注意，</a:t>
            </a:r>
            <a:endParaRPr sz="1800">
              <a:latin typeface="宋体"/>
              <a:cs typeface="宋体"/>
            </a:endParaRPr>
          </a:p>
          <a:p>
            <a:pPr marL="21590">
              <a:lnSpc>
                <a:spcPct val="100000"/>
              </a:lnSpc>
            </a:pPr>
            <a:r>
              <a:rPr sz="1800" dirty="0">
                <a:latin typeface="宋体"/>
                <a:cs typeface="宋体"/>
              </a:rPr>
              <a:t>此时多条语句中间每条语句后面都要加上分号或冒号。</a:t>
            </a:r>
            <a:endParaRPr sz="1800">
              <a:latin typeface="宋体"/>
              <a:cs typeface="宋体"/>
            </a:endParaRPr>
          </a:p>
          <a:p>
            <a:pPr marL="21590">
              <a:lnSpc>
                <a:spcPts val="2150"/>
              </a:lnSpc>
            </a:pPr>
            <a:r>
              <a:rPr sz="1800" spc="-40" dirty="0">
                <a:latin typeface="Arial"/>
                <a:cs typeface="Arial"/>
              </a:rPr>
              <a:t>MuPAD</a:t>
            </a:r>
            <a:r>
              <a:rPr sz="1800" dirty="0">
                <a:latin typeface="宋体"/>
                <a:cs typeface="宋体"/>
              </a:rPr>
              <a:t>的所有变量不需要事先声明，都是符号变量，例如：</a:t>
            </a:r>
            <a:endParaRPr sz="1800">
              <a:latin typeface="宋体"/>
              <a:cs typeface="宋体"/>
            </a:endParaRPr>
          </a:p>
          <a:p>
            <a:pPr marL="21590">
              <a:lnSpc>
                <a:spcPts val="2150"/>
              </a:lnSpc>
            </a:pPr>
            <a:r>
              <a:rPr sz="1800" dirty="0">
                <a:latin typeface="Arial"/>
                <a:cs typeface="Arial"/>
              </a:rPr>
              <a:t>y :=</a:t>
            </a:r>
            <a:r>
              <a:rPr sz="1800" spc="-15" dirty="0">
                <a:latin typeface="Arial"/>
                <a:cs typeface="Arial"/>
              </a:rPr>
              <a:t> </a:t>
            </a:r>
            <a:r>
              <a:rPr sz="1800" spc="-10" dirty="0">
                <a:latin typeface="Arial"/>
                <a:cs typeface="Arial"/>
              </a:rPr>
              <a:t>exp(2*x)</a:t>
            </a:r>
            <a:endParaRPr sz="180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3067" y="1150112"/>
            <a:ext cx="6620509" cy="2559685"/>
          </a:xfrm>
          <a:prstGeom prst="rect">
            <a:avLst/>
          </a:prstGeom>
        </p:spPr>
        <p:txBody>
          <a:bodyPr vert="horz" wrap="square" lIns="0" tIns="13335" rIns="0" bIns="0" rtlCol="0">
            <a:spAutoFit/>
          </a:bodyPr>
          <a:lstStyle/>
          <a:p>
            <a:pPr marL="1270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语法基础</a:t>
            </a:r>
            <a:endParaRPr sz="2800">
              <a:latin typeface="宋体"/>
              <a:cs typeface="宋体"/>
            </a:endParaRPr>
          </a:p>
          <a:p>
            <a:pPr marL="12700">
              <a:lnSpc>
                <a:spcPts val="2150"/>
              </a:lnSpc>
              <a:spcBef>
                <a:spcPts val="1485"/>
              </a:spcBef>
            </a:pPr>
            <a:r>
              <a:rPr sz="1800" dirty="0">
                <a:latin typeface="宋体"/>
                <a:cs typeface="宋体"/>
              </a:rPr>
              <a:t>创建数组需要用</a:t>
            </a:r>
            <a:r>
              <a:rPr sz="1800" spc="-5" dirty="0">
                <a:latin typeface="Arial"/>
                <a:cs typeface="Arial"/>
              </a:rPr>
              <a:t>matrix</a:t>
            </a:r>
            <a:r>
              <a:rPr sz="1800" dirty="0">
                <a:latin typeface="宋体"/>
                <a:cs typeface="宋体"/>
              </a:rPr>
              <a:t>命令，比如以下语句创</a:t>
            </a:r>
            <a:r>
              <a:rPr sz="1800" spc="5" dirty="0">
                <a:latin typeface="宋体"/>
                <a:cs typeface="宋体"/>
              </a:rPr>
              <a:t>建</a:t>
            </a:r>
            <a:r>
              <a:rPr sz="1800" dirty="0">
                <a:latin typeface="Arial"/>
                <a:cs typeface="Arial"/>
              </a:rPr>
              <a:t>3</a:t>
            </a:r>
            <a:r>
              <a:rPr sz="1800" dirty="0">
                <a:latin typeface="宋体"/>
                <a:cs typeface="宋体"/>
              </a:rPr>
              <a:t>行</a:t>
            </a:r>
            <a:r>
              <a:rPr sz="1800" dirty="0">
                <a:latin typeface="Arial"/>
                <a:cs typeface="Arial"/>
              </a:rPr>
              <a:t>1</a:t>
            </a:r>
            <a:r>
              <a:rPr sz="1800" dirty="0">
                <a:latin typeface="宋体"/>
                <a:cs typeface="宋体"/>
              </a:rPr>
              <a:t>列的列向量：</a:t>
            </a:r>
            <a:endParaRPr sz="1800">
              <a:latin typeface="宋体"/>
              <a:cs typeface="宋体"/>
            </a:endParaRPr>
          </a:p>
          <a:p>
            <a:pPr marL="12700">
              <a:lnSpc>
                <a:spcPts val="2150"/>
              </a:lnSpc>
            </a:pPr>
            <a:r>
              <a:rPr sz="1800" dirty="0">
                <a:latin typeface="Arial"/>
                <a:cs typeface="Arial"/>
              </a:rPr>
              <a:t>A := </a:t>
            </a:r>
            <a:r>
              <a:rPr sz="1800" spc="-5" dirty="0">
                <a:latin typeface="Arial"/>
                <a:cs typeface="Arial"/>
              </a:rPr>
              <a:t>matrix([1, </a:t>
            </a:r>
            <a:r>
              <a:rPr sz="1800" dirty="0">
                <a:latin typeface="Arial"/>
                <a:cs typeface="Arial"/>
              </a:rPr>
              <a:t>2,</a:t>
            </a:r>
            <a:r>
              <a:rPr sz="1800" spc="-135" dirty="0">
                <a:latin typeface="Arial"/>
                <a:cs typeface="Arial"/>
              </a:rPr>
              <a:t> </a:t>
            </a:r>
            <a:r>
              <a:rPr sz="1800" dirty="0">
                <a:latin typeface="Arial"/>
                <a:cs typeface="Arial"/>
              </a:rPr>
              <a:t>3])</a:t>
            </a:r>
            <a:endParaRPr sz="1800">
              <a:latin typeface="Arial"/>
              <a:cs typeface="Arial"/>
            </a:endParaRPr>
          </a:p>
          <a:p>
            <a:pPr marL="12700">
              <a:lnSpc>
                <a:spcPts val="2150"/>
              </a:lnSpc>
              <a:spcBef>
                <a:spcPts val="20"/>
              </a:spcBef>
            </a:pPr>
            <a:r>
              <a:rPr sz="1800" spc="-5" dirty="0">
                <a:latin typeface="宋体"/>
                <a:cs typeface="宋体"/>
              </a:rPr>
              <a:t>以下两条语句等价，都是创</a:t>
            </a:r>
            <a:r>
              <a:rPr sz="1800" spc="5" dirty="0">
                <a:latin typeface="宋体"/>
                <a:cs typeface="宋体"/>
              </a:rPr>
              <a:t>建</a:t>
            </a:r>
            <a:r>
              <a:rPr sz="1800" spc="5" dirty="0">
                <a:latin typeface="Arial"/>
                <a:cs typeface="Arial"/>
              </a:rPr>
              <a:t>1</a:t>
            </a:r>
            <a:r>
              <a:rPr sz="1800" spc="-5" dirty="0">
                <a:latin typeface="宋体"/>
                <a:cs typeface="宋体"/>
              </a:rPr>
              <a:t>行</a:t>
            </a:r>
            <a:r>
              <a:rPr sz="1800" spc="5" dirty="0">
                <a:latin typeface="Arial"/>
                <a:cs typeface="Arial"/>
              </a:rPr>
              <a:t>3</a:t>
            </a:r>
            <a:r>
              <a:rPr sz="1800" spc="-5" dirty="0">
                <a:latin typeface="宋体"/>
                <a:cs typeface="宋体"/>
              </a:rPr>
              <a:t>列的行向量：</a:t>
            </a:r>
            <a:endParaRPr sz="1800">
              <a:latin typeface="宋体"/>
              <a:cs typeface="宋体"/>
            </a:endParaRPr>
          </a:p>
          <a:p>
            <a:pPr marL="12700">
              <a:lnSpc>
                <a:spcPts val="2150"/>
              </a:lnSpc>
            </a:pPr>
            <a:r>
              <a:rPr sz="1800" dirty="0">
                <a:latin typeface="Arial"/>
                <a:cs typeface="Arial"/>
              </a:rPr>
              <a:t>B := </a:t>
            </a:r>
            <a:r>
              <a:rPr sz="1800" spc="-5" dirty="0">
                <a:latin typeface="Arial"/>
                <a:cs typeface="Arial"/>
              </a:rPr>
              <a:t>matrix(1, </a:t>
            </a:r>
            <a:r>
              <a:rPr sz="1800" dirty="0">
                <a:latin typeface="Arial"/>
                <a:cs typeface="Arial"/>
              </a:rPr>
              <a:t>3, [1, 2,</a:t>
            </a:r>
            <a:r>
              <a:rPr sz="1800" spc="-50" dirty="0">
                <a:latin typeface="Arial"/>
                <a:cs typeface="Arial"/>
              </a:rPr>
              <a:t> </a:t>
            </a:r>
            <a:r>
              <a:rPr sz="1800" dirty="0">
                <a:latin typeface="Arial"/>
                <a:cs typeface="Arial"/>
              </a:rPr>
              <a:t>3])</a:t>
            </a:r>
            <a:endParaRPr sz="1800">
              <a:latin typeface="Arial"/>
              <a:cs typeface="Arial"/>
            </a:endParaRPr>
          </a:p>
          <a:p>
            <a:pPr marL="12700">
              <a:lnSpc>
                <a:spcPct val="100000"/>
              </a:lnSpc>
            </a:pPr>
            <a:r>
              <a:rPr sz="1800" dirty="0">
                <a:latin typeface="Arial"/>
                <a:cs typeface="Arial"/>
              </a:rPr>
              <a:t>B := </a:t>
            </a:r>
            <a:r>
              <a:rPr sz="1800" spc="-5" dirty="0">
                <a:latin typeface="Arial"/>
                <a:cs typeface="Arial"/>
              </a:rPr>
              <a:t>matrix([[1, </a:t>
            </a:r>
            <a:r>
              <a:rPr sz="1800" dirty="0">
                <a:latin typeface="Arial"/>
                <a:cs typeface="Arial"/>
              </a:rPr>
              <a:t>2,</a:t>
            </a:r>
            <a:r>
              <a:rPr sz="1800" spc="-35" dirty="0">
                <a:latin typeface="Arial"/>
                <a:cs typeface="Arial"/>
              </a:rPr>
              <a:t> </a:t>
            </a:r>
            <a:r>
              <a:rPr sz="1800" dirty="0">
                <a:latin typeface="Arial"/>
                <a:cs typeface="Arial"/>
              </a:rPr>
              <a:t>3]])</a:t>
            </a:r>
            <a:endParaRPr sz="1800">
              <a:latin typeface="Arial"/>
              <a:cs typeface="Arial"/>
            </a:endParaRPr>
          </a:p>
          <a:p>
            <a:pPr marL="12700">
              <a:lnSpc>
                <a:spcPts val="2150"/>
              </a:lnSpc>
              <a:spcBef>
                <a:spcPts val="25"/>
              </a:spcBef>
            </a:pPr>
            <a:r>
              <a:rPr sz="1800" spc="-5" dirty="0">
                <a:latin typeface="宋体"/>
                <a:cs typeface="宋体"/>
              </a:rPr>
              <a:t>以下语句创</a:t>
            </a:r>
            <a:r>
              <a:rPr sz="1800" dirty="0">
                <a:latin typeface="宋体"/>
                <a:cs typeface="宋体"/>
              </a:rPr>
              <a:t>建</a:t>
            </a:r>
            <a:r>
              <a:rPr sz="1800" spc="5" dirty="0">
                <a:latin typeface="Arial"/>
                <a:cs typeface="Arial"/>
              </a:rPr>
              <a:t>3</a:t>
            </a:r>
            <a:r>
              <a:rPr sz="1800" spc="-5" dirty="0">
                <a:latin typeface="宋体"/>
                <a:cs typeface="宋体"/>
              </a:rPr>
              <a:t>行</a:t>
            </a:r>
            <a:r>
              <a:rPr sz="1800" spc="5" dirty="0">
                <a:latin typeface="Arial"/>
                <a:cs typeface="Arial"/>
              </a:rPr>
              <a:t>2</a:t>
            </a:r>
            <a:r>
              <a:rPr sz="1800" spc="-5" dirty="0">
                <a:latin typeface="宋体"/>
                <a:cs typeface="宋体"/>
              </a:rPr>
              <a:t>列的数组：</a:t>
            </a:r>
            <a:endParaRPr sz="1800">
              <a:latin typeface="宋体"/>
              <a:cs typeface="宋体"/>
            </a:endParaRPr>
          </a:p>
          <a:p>
            <a:pPr marL="12700">
              <a:lnSpc>
                <a:spcPts val="2150"/>
              </a:lnSpc>
            </a:pPr>
            <a:r>
              <a:rPr sz="1800" spc="-5" dirty="0">
                <a:latin typeface="Arial"/>
                <a:cs typeface="Arial"/>
              </a:rPr>
              <a:t>C </a:t>
            </a:r>
            <a:r>
              <a:rPr sz="1800" dirty="0">
                <a:latin typeface="Arial"/>
                <a:cs typeface="Arial"/>
              </a:rPr>
              <a:t>:= </a:t>
            </a:r>
            <a:r>
              <a:rPr sz="1800" spc="-5" dirty="0">
                <a:latin typeface="Arial"/>
                <a:cs typeface="Arial"/>
              </a:rPr>
              <a:t>matrix( </a:t>
            </a:r>
            <a:r>
              <a:rPr sz="1800" dirty="0">
                <a:latin typeface="Arial"/>
                <a:cs typeface="Arial"/>
              </a:rPr>
              <a:t>[[1, 2], [3, 4], [5, 6]]</a:t>
            </a:r>
            <a:r>
              <a:rPr sz="1800" spc="-95" dirty="0">
                <a:latin typeface="Arial"/>
                <a:cs typeface="Arial"/>
              </a:rPr>
              <a:t> </a:t>
            </a:r>
            <a:r>
              <a:rPr sz="1800" dirty="0">
                <a:latin typeface="Arial"/>
                <a:cs typeface="Arial"/>
              </a:rPr>
              <a:t>);</a:t>
            </a:r>
            <a:endParaRPr sz="180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1543" y="1150112"/>
            <a:ext cx="8025765" cy="5283200"/>
          </a:xfrm>
          <a:prstGeom prst="rect">
            <a:avLst/>
          </a:prstGeom>
        </p:spPr>
        <p:txBody>
          <a:bodyPr vert="horz" wrap="square" lIns="0" tIns="13335" rIns="0" bIns="0" rtlCol="0">
            <a:spAutoFit/>
          </a:bodyPr>
          <a:lstStyle/>
          <a:p>
            <a:pPr marL="1397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语法基础</a:t>
            </a:r>
            <a:endParaRPr sz="2800">
              <a:latin typeface="宋体"/>
              <a:cs typeface="宋体"/>
            </a:endParaRPr>
          </a:p>
          <a:p>
            <a:pPr marL="12700">
              <a:lnSpc>
                <a:spcPct val="100000"/>
              </a:lnSpc>
              <a:spcBef>
                <a:spcPts val="1320"/>
              </a:spcBef>
              <a:tabLst>
                <a:tab pos="3081655" algn="l"/>
              </a:tabLst>
            </a:pPr>
            <a:r>
              <a:rPr sz="1800" spc="-40" dirty="0">
                <a:latin typeface="Arial"/>
                <a:cs typeface="Arial"/>
              </a:rPr>
              <a:t>MuPAD</a:t>
            </a:r>
            <a:r>
              <a:rPr sz="1800" dirty="0">
                <a:latin typeface="宋体"/>
                <a:cs typeface="宋体"/>
              </a:rPr>
              <a:t>中分支判断语句采</a:t>
            </a:r>
            <a:r>
              <a:rPr sz="1800" spc="5" dirty="0">
                <a:latin typeface="宋体"/>
                <a:cs typeface="宋体"/>
              </a:rPr>
              <a:t>用</a:t>
            </a:r>
            <a:r>
              <a:rPr sz="1800" dirty="0">
                <a:latin typeface="Arial"/>
                <a:cs typeface="Arial"/>
              </a:rPr>
              <a:t>if	elif</a:t>
            </a:r>
            <a:r>
              <a:rPr sz="1800" spc="459" dirty="0">
                <a:latin typeface="Arial"/>
                <a:cs typeface="Arial"/>
              </a:rPr>
              <a:t> </a:t>
            </a:r>
            <a:r>
              <a:rPr sz="1800" dirty="0">
                <a:latin typeface="Arial"/>
                <a:cs typeface="Arial"/>
              </a:rPr>
              <a:t>else</a:t>
            </a:r>
            <a:r>
              <a:rPr sz="1800" spc="440" dirty="0">
                <a:latin typeface="Arial"/>
                <a:cs typeface="Arial"/>
              </a:rPr>
              <a:t> </a:t>
            </a:r>
            <a:r>
              <a:rPr sz="1800" spc="5" dirty="0">
                <a:latin typeface="Arial"/>
                <a:cs typeface="Arial"/>
              </a:rPr>
              <a:t>end_if</a:t>
            </a:r>
            <a:r>
              <a:rPr sz="1800" dirty="0">
                <a:latin typeface="宋体"/>
                <a:cs typeface="宋体"/>
              </a:rPr>
              <a:t>的格式，注意条件语句中等号</a:t>
            </a:r>
            <a:r>
              <a:rPr sz="1800" spc="5" dirty="0">
                <a:latin typeface="宋体"/>
                <a:cs typeface="宋体"/>
              </a:rPr>
              <a:t>用</a:t>
            </a:r>
            <a:r>
              <a:rPr sz="1800" dirty="0">
                <a:latin typeface="Arial"/>
                <a:cs typeface="Arial"/>
              </a:rPr>
              <a:t>=</a:t>
            </a:r>
            <a:endParaRPr sz="1800">
              <a:latin typeface="Arial"/>
              <a:cs typeface="Arial"/>
            </a:endParaRPr>
          </a:p>
          <a:p>
            <a:pPr marL="12700">
              <a:lnSpc>
                <a:spcPts val="2150"/>
              </a:lnSpc>
            </a:pPr>
            <a:r>
              <a:rPr sz="1800" dirty="0">
                <a:latin typeface="宋体"/>
                <a:cs typeface="宋体"/>
              </a:rPr>
              <a:t>符号，而不是</a:t>
            </a:r>
            <a:r>
              <a:rPr sz="1800" dirty="0">
                <a:latin typeface="Arial"/>
                <a:cs typeface="Arial"/>
              </a:rPr>
              <a:t>==</a:t>
            </a:r>
            <a:r>
              <a:rPr sz="1800" dirty="0">
                <a:latin typeface="宋体"/>
                <a:cs typeface="宋体"/>
              </a:rPr>
              <a:t>符号，例如：</a:t>
            </a:r>
            <a:endParaRPr sz="1800">
              <a:latin typeface="宋体"/>
              <a:cs typeface="宋体"/>
            </a:endParaRPr>
          </a:p>
          <a:p>
            <a:pPr marL="12700">
              <a:lnSpc>
                <a:spcPts val="2150"/>
              </a:lnSpc>
            </a:pPr>
            <a:r>
              <a:rPr sz="1800" spc="-10" dirty="0">
                <a:latin typeface="Arial"/>
                <a:cs typeface="Arial"/>
              </a:rPr>
              <a:t>x:=2:</a:t>
            </a:r>
            <a:endParaRPr sz="1800">
              <a:latin typeface="Arial"/>
              <a:cs typeface="Arial"/>
            </a:endParaRPr>
          </a:p>
          <a:p>
            <a:pPr marL="12700">
              <a:lnSpc>
                <a:spcPct val="100000"/>
              </a:lnSpc>
            </a:pPr>
            <a:r>
              <a:rPr sz="1800" spc="-5" dirty="0">
                <a:latin typeface="Arial"/>
                <a:cs typeface="Arial"/>
              </a:rPr>
              <a:t>y:=1:</a:t>
            </a:r>
            <a:endParaRPr sz="1800">
              <a:latin typeface="Arial"/>
              <a:cs typeface="Arial"/>
            </a:endParaRPr>
          </a:p>
          <a:p>
            <a:pPr marL="12700">
              <a:lnSpc>
                <a:spcPct val="100000"/>
              </a:lnSpc>
            </a:pPr>
            <a:r>
              <a:rPr sz="1800" dirty="0">
                <a:latin typeface="Arial"/>
                <a:cs typeface="Arial"/>
              </a:rPr>
              <a:t>if </a:t>
            </a:r>
            <a:r>
              <a:rPr sz="1800" spc="-15" dirty="0">
                <a:latin typeface="Arial"/>
                <a:cs typeface="Arial"/>
              </a:rPr>
              <a:t>x&lt;0 </a:t>
            </a:r>
            <a:r>
              <a:rPr sz="1800" dirty="0">
                <a:latin typeface="Arial"/>
                <a:cs typeface="Arial"/>
              </a:rPr>
              <a:t>or </a:t>
            </a:r>
            <a:r>
              <a:rPr sz="1800" spc="-5" dirty="0">
                <a:latin typeface="Arial"/>
                <a:cs typeface="Arial"/>
              </a:rPr>
              <a:t>y&lt;0</a:t>
            </a:r>
            <a:r>
              <a:rPr sz="1800" spc="5" dirty="0">
                <a:latin typeface="Arial"/>
                <a:cs typeface="Arial"/>
              </a:rPr>
              <a:t> </a:t>
            </a:r>
            <a:r>
              <a:rPr sz="1800" dirty="0">
                <a:latin typeface="Arial"/>
                <a:cs typeface="Arial"/>
              </a:rPr>
              <a:t>then</a:t>
            </a:r>
            <a:endParaRPr sz="1800">
              <a:latin typeface="Arial"/>
              <a:cs typeface="Arial"/>
            </a:endParaRPr>
          </a:p>
          <a:p>
            <a:pPr marL="140335">
              <a:lnSpc>
                <a:spcPct val="100000"/>
              </a:lnSpc>
            </a:pPr>
            <a:r>
              <a:rPr sz="1800" spc="-5" dirty="0">
                <a:latin typeface="Arial"/>
                <a:cs typeface="Arial"/>
              </a:rPr>
              <a:t>y:=y-1;</a:t>
            </a:r>
            <a:endParaRPr sz="1800">
              <a:latin typeface="Arial"/>
              <a:cs typeface="Arial"/>
            </a:endParaRPr>
          </a:p>
          <a:p>
            <a:pPr marL="140335">
              <a:lnSpc>
                <a:spcPct val="100000"/>
              </a:lnSpc>
            </a:pPr>
            <a:r>
              <a:rPr sz="1800" spc="-10" dirty="0">
                <a:latin typeface="Arial"/>
                <a:cs typeface="Arial"/>
              </a:rPr>
              <a:t>x:=x-1;</a:t>
            </a:r>
            <a:endParaRPr sz="1800">
              <a:latin typeface="Arial"/>
              <a:cs typeface="Arial"/>
            </a:endParaRPr>
          </a:p>
          <a:p>
            <a:pPr marL="140335">
              <a:lnSpc>
                <a:spcPct val="100000"/>
              </a:lnSpc>
            </a:pPr>
            <a:r>
              <a:rPr sz="1800" spc="-5" dirty="0">
                <a:latin typeface="Arial"/>
                <a:cs typeface="Arial"/>
              </a:rPr>
              <a:t>print(x,y)</a:t>
            </a:r>
            <a:endParaRPr sz="1800">
              <a:latin typeface="Arial"/>
              <a:cs typeface="Arial"/>
            </a:endParaRPr>
          </a:p>
          <a:p>
            <a:pPr marL="12700">
              <a:lnSpc>
                <a:spcPct val="100000"/>
              </a:lnSpc>
              <a:spcBef>
                <a:spcPts val="5"/>
              </a:spcBef>
            </a:pPr>
            <a:r>
              <a:rPr sz="1800" dirty="0">
                <a:latin typeface="Arial"/>
                <a:cs typeface="Arial"/>
              </a:rPr>
              <a:t>elif </a:t>
            </a:r>
            <a:r>
              <a:rPr sz="1800" spc="-15" dirty="0">
                <a:latin typeface="Arial"/>
                <a:cs typeface="Arial"/>
              </a:rPr>
              <a:t>x=0 </a:t>
            </a:r>
            <a:r>
              <a:rPr sz="1800" dirty="0">
                <a:latin typeface="Arial"/>
                <a:cs typeface="Arial"/>
              </a:rPr>
              <a:t>and </a:t>
            </a:r>
            <a:r>
              <a:rPr sz="1800" spc="-10" dirty="0">
                <a:latin typeface="Arial"/>
                <a:cs typeface="Arial"/>
              </a:rPr>
              <a:t>y=0</a:t>
            </a:r>
            <a:r>
              <a:rPr sz="1800" spc="-5" dirty="0">
                <a:latin typeface="Arial"/>
                <a:cs typeface="Arial"/>
              </a:rPr>
              <a:t> </a:t>
            </a:r>
            <a:r>
              <a:rPr sz="1800" dirty="0">
                <a:latin typeface="Arial"/>
                <a:cs typeface="Arial"/>
              </a:rPr>
              <a:t>then</a:t>
            </a:r>
            <a:endParaRPr sz="1800">
              <a:latin typeface="Arial"/>
              <a:cs typeface="Arial"/>
            </a:endParaRPr>
          </a:p>
          <a:p>
            <a:pPr marL="140335">
              <a:lnSpc>
                <a:spcPct val="100000"/>
              </a:lnSpc>
            </a:pPr>
            <a:r>
              <a:rPr sz="1800" spc="-5" dirty="0">
                <a:latin typeface="Arial"/>
                <a:cs typeface="Arial"/>
              </a:rPr>
              <a:t>y:=1;</a:t>
            </a:r>
            <a:endParaRPr sz="1800">
              <a:latin typeface="Arial"/>
              <a:cs typeface="Arial"/>
            </a:endParaRPr>
          </a:p>
          <a:p>
            <a:pPr marL="140335">
              <a:lnSpc>
                <a:spcPct val="100000"/>
              </a:lnSpc>
            </a:pPr>
            <a:r>
              <a:rPr sz="1800" spc="-10" dirty="0">
                <a:latin typeface="Arial"/>
                <a:cs typeface="Arial"/>
              </a:rPr>
              <a:t>x:=1;</a:t>
            </a:r>
            <a:endParaRPr sz="1800">
              <a:latin typeface="Arial"/>
              <a:cs typeface="Arial"/>
            </a:endParaRPr>
          </a:p>
          <a:p>
            <a:pPr marL="140335">
              <a:lnSpc>
                <a:spcPct val="100000"/>
              </a:lnSpc>
            </a:pPr>
            <a:r>
              <a:rPr sz="1800" spc="-5" dirty="0">
                <a:latin typeface="Arial"/>
                <a:cs typeface="Arial"/>
              </a:rPr>
              <a:t>print(x,y)</a:t>
            </a:r>
            <a:endParaRPr sz="1800">
              <a:latin typeface="Arial"/>
              <a:cs typeface="Arial"/>
            </a:endParaRPr>
          </a:p>
          <a:p>
            <a:pPr marL="12700">
              <a:lnSpc>
                <a:spcPct val="100000"/>
              </a:lnSpc>
            </a:pPr>
            <a:r>
              <a:rPr sz="1800" dirty="0">
                <a:latin typeface="Arial"/>
                <a:cs typeface="Arial"/>
              </a:rPr>
              <a:t>else</a:t>
            </a:r>
            <a:endParaRPr sz="1800">
              <a:latin typeface="Arial"/>
              <a:cs typeface="Arial"/>
            </a:endParaRPr>
          </a:p>
          <a:p>
            <a:pPr marL="140335" marR="7127875">
              <a:lnSpc>
                <a:spcPct val="100000"/>
              </a:lnSpc>
              <a:spcBef>
                <a:spcPts val="5"/>
              </a:spcBef>
            </a:pPr>
            <a:r>
              <a:rPr sz="1800" spc="-15" dirty="0">
                <a:latin typeface="Arial"/>
                <a:cs typeface="Arial"/>
              </a:rPr>
              <a:t>y</a:t>
            </a:r>
            <a:r>
              <a:rPr sz="1800" dirty="0">
                <a:latin typeface="Arial"/>
                <a:cs typeface="Arial"/>
              </a:rPr>
              <a:t>:</a:t>
            </a:r>
            <a:r>
              <a:rPr sz="1800" spc="5" dirty="0">
                <a:latin typeface="Arial"/>
                <a:cs typeface="Arial"/>
              </a:rPr>
              <a:t>=</a:t>
            </a:r>
            <a:r>
              <a:rPr sz="1800" spc="-15" dirty="0">
                <a:latin typeface="Arial"/>
                <a:cs typeface="Arial"/>
              </a:rPr>
              <a:t>y</a:t>
            </a:r>
            <a:r>
              <a:rPr sz="1800" spc="-5" dirty="0">
                <a:latin typeface="Arial"/>
                <a:cs typeface="Arial"/>
              </a:rPr>
              <a:t>+</a:t>
            </a:r>
            <a:r>
              <a:rPr sz="1800" spc="5" dirty="0">
                <a:latin typeface="Arial"/>
                <a:cs typeface="Arial"/>
              </a:rPr>
              <a:t>1</a:t>
            </a:r>
            <a:r>
              <a:rPr sz="1800" dirty="0">
                <a:latin typeface="Arial"/>
                <a:cs typeface="Arial"/>
              </a:rPr>
              <a:t>;  </a:t>
            </a:r>
            <a:r>
              <a:rPr sz="1800" spc="-40" dirty="0">
                <a:latin typeface="Arial"/>
                <a:cs typeface="Arial"/>
              </a:rPr>
              <a:t>x</a:t>
            </a:r>
            <a:r>
              <a:rPr sz="1800" dirty="0">
                <a:latin typeface="Arial"/>
                <a:cs typeface="Arial"/>
              </a:rPr>
              <a:t>:</a:t>
            </a:r>
            <a:r>
              <a:rPr sz="1800" spc="5" dirty="0">
                <a:latin typeface="Arial"/>
                <a:cs typeface="Arial"/>
              </a:rPr>
              <a:t>=</a:t>
            </a:r>
            <a:r>
              <a:rPr sz="1800" spc="-40" dirty="0">
                <a:latin typeface="Arial"/>
                <a:cs typeface="Arial"/>
              </a:rPr>
              <a:t>x</a:t>
            </a:r>
            <a:r>
              <a:rPr sz="1800" spc="-5" dirty="0">
                <a:latin typeface="Arial"/>
                <a:cs typeface="Arial"/>
              </a:rPr>
              <a:t>+</a:t>
            </a:r>
            <a:r>
              <a:rPr sz="1800" spc="5" dirty="0">
                <a:latin typeface="Arial"/>
                <a:cs typeface="Arial"/>
              </a:rPr>
              <a:t>1</a:t>
            </a:r>
            <a:r>
              <a:rPr sz="1800" dirty="0">
                <a:latin typeface="Arial"/>
                <a:cs typeface="Arial"/>
              </a:rPr>
              <a:t>;</a:t>
            </a:r>
            <a:endParaRPr sz="1800">
              <a:latin typeface="Arial"/>
              <a:cs typeface="Arial"/>
            </a:endParaRPr>
          </a:p>
          <a:p>
            <a:pPr marL="140335">
              <a:lnSpc>
                <a:spcPct val="100000"/>
              </a:lnSpc>
            </a:pPr>
            <a:r>
              <a:rPr sz="1800" spc="-5" dirty="0">
                <a:latin typeface="Arial"/>
                <a:cs typeface="Arial"/>
              </a:rPr>
              <a:t>print(x,y)</a:t>
            </a:r>
            <a:endParaRPr sz="1800">
              <a:latin typeface="Arial"/>
              <a:cs typeface="Arial"/>
            </a:endParaRPr>
          </a:p>
          <a:p>
            <a:pPr marL="12700">
              <a:lnSpc>
                <a:spcPct val="100000"/>
              </a:lnSpc>
            </a:pPr>
            <a:r>
              <a:rPr sz="1800" dirty="0">
                <a:latin typeface="Arial"/>
                <a:cs typeface="Arial"/>
              </a:rPr>
              <a:t>end_if</a:t>
            </a:r>
            <a:endParaRPr sz="180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1543" y="1150112"/>
            <a:ext cx="5568315" cy="5283200"/>
          </a:xfrm>
          <a:prstGeom prst="rect">
            <a:avLst/>
          </a:prstGeom>
        </p:spPr>
        <p:txBody>
          <a:bodyPr vert="horz" wrap="square" lIns="0" tIns="13335" rIns="0" bIns="0" rtlCol="0">
            <a:spAutoFit/>
          </a:bodyPr>
          <a:lstStyle/>
          <a:p>
            <a:pPr marL="1397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语法基础</a:t>
            </a:r>
            <a:endParaRPr sz="2800">
              <a:latin typeface="宋体"/>
              <a:cs typeface="宋体"/>
            </a:endParaRPr>
          </a:p>
          <a:p>
            <a:pPr marL="12700" marR="1315720">
              <a:lnSpc>
                <a:spcPts val="2140"/>
              </a:lnSpc>
              <a:spcBef>
                <a:spcPts val="1410"/>
              </a:spcBef>
              <a:tabLst>
                <a:tab pos="1633220" algn="l"/>
              </a:tabLst>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采用</a:t>
            </a:r>
            <a:r>
              <a:rPr sz="1800" dirty="0">
                <a:latin typeface="Arial"/>
                <a:cs typeface="Arial"/>
              </a:rPr>
              <a:t>f</a:t>
            </a:r>
            <a:r>
              <a:rPr sz="1800" spc="5" dirty="0">
                <a:latin typeface="Arial"/>
                <a:cs typeface="Arial"/>
              </a:rPr>
              <a:t>o</a:t>
            </a:r>
            <a:r>
              <a:rPr sz="1800" dirty="0">
                <a:latin typeface="Arial"/>
                <a:cs typeface="Arial"/>
              </a:rPr>
              <a:t>r	end_f</a:t>
            </a:r>
            <a:r>
              <a:rPr sz="1800" spc="5" dirty="0">
                <a:latin typeface="Arial"/>
                <a:cs typeface="Arial"/>
              </a:rPr>
              <a:t>o</a:t>
            </a:r>
            <a:r>
              <a:rPr sz="1800" spc="15" dirty="0">
                <a:latin typeface="Arial"/>
                <a:cs typeface="Arial"/>
              </a:rPr>
              <a:t>r</a:t>
            </a:r>
            <a:r>
              <a:rPr sz="1800" dirty="0">
                <a:latin typeface="宋体"/>
                <a:cs typeface="宋体"/>
              </a:rPr>
              <a:t>循环语句，例如：  </a:t>
            </a:r>
            <a:r>
              <a:rPr sz="1800" spc="-10" dirty="0">
                <a:latin typeface="Arial"/>
                <a:cs typeface="Arial"/>
              </a:rPr>
              <a:t>x:=1:</a:t>
            </a:r>
            <a:endParaRPr sz="1800">
              <a:latin typeface="Arial"/>
              <a:cs typeface="Arial"/>
            </a:endParaRPr>
          </a:p>
          <a:p>
            <a:pPr marL="140335" marR="3693795" indent="-128270">
              <a:lnSpc>
                <a:spcPts val="2160"/>
              </a:lnSpc>
            </a:pPr>
            <a:r>
              <a:rPr sz="1800" dirty="0">
                <a:latin typeface="Arial"/>
                <a:cs typeface="Arial"/>
              </a:rPr>
              <a:t>for </a:t>
            </a:r>
            <a:r>
              <a:rPr sz="1800" spc="-5" dirty="0">
                <a:latin typeface="Arial"/>
                <a:cs typeface="Arial"/>
              </a:rPr>
              <a:t>i </a:t>
            </a:r>
            <a:r>
              <a:rPr sz="1800" dirty="0">
                <a:latin typeface="Arial"/>
                <a:cs typeface="Arial"/>
              </a:rPr>
              <a:t>from </a:t>
            </a:r>
            <a:r>
              <a:rPr sz="1800" spc="-5" dirty="0">
                <a:latin typeface="Arial"/>
                <a:cs typeface="Arial"/>
              </a:rPr>
              <a:t>1 </a:t>
            </a:r>
            <a:r>
              <a:rPr sz="1800" dirty="0">
                <a:latin typeface="Arial"/>
                <a:cs typeface="Arial"/>
              </a:rPr>
              <a:t>to </a:t>
            </a:r>
            <a:r>
              <a:rPr sz="1800" spc="-5" dirty="0">
                <a:latin typeface="Arial"/>
                <a:cs typeface="Arial"/>
              </a:rPr>
              <a:t>5</a:t>
            </a:r>
            <a:r>
              <a:rPr sz="1800" spc="-110" dirty="0">
                <a:latin typeface="Arial"/>
                <a:cs typeface="Arial"/>
              </a:rPr>
              <a:t> </a:t>
            </a:r>
            <a:r>
              <a:rPr sz="1800" dirty="0">
                <a:latin typeface="Arial"/>
                <a:cs typeface="Arial"/>
              </a:rPr>
              <a:t>do  </a:t>
            </a:r>
            <a:r>
              <a:rPr sz="1800" spc="-15" dirty="0">
                <a:latin typeface="Arial"/>
                <a:cs typeface="Arial"/>
              </a:rPr>
              <a:t>x:=x*i;</a:t>
            </a:r>
            <a:endParaRPr sz="1800">
              <a:latin typeface="Arial"/>
              <a:cs typeface="Arial"/>
            </a:endParaRPr>
          </a:p>
          <a:p>
            <a:pPr marL="12700">
              <a:lnSpc>
                <a:spcPts val="2090"/>
              </a:lnSpc>
            </a:pPr>
            <a:r>
              <a:rPr sz="1800" dirty="0">
                <a:latin typeface="Arial"/>
                <a:cs typeface="Arial"/>
              </a:rPr>
              <a:t>end_for</a:t>
            </a:r>
            <a:endParaRPr sz="1800">
              <a:latin typeface="Arial"/>
              <a:cs typeface="Arial"/>
            </a:endParaRPr>
          </a:p>
          <a:p>
            <a:pPr marL="12700" marR="809625">
              <a:lnSpc>
                <a:spcPts val="2140"/>
              </a:lnSpc>
              <a:spcBef>
                <a:spcPts val="114"/>
              </a:spcBef>
              <a:tabLst>
                <a:tab pos="1885950" algn="l"/>
              </a:tabLst>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采用</a:t>
            </a:r>
            <a:r>
              <a:rPr sz="1800" spc="-35" dirty="0">
                <a:latin typeface="Arial"/>
                <a:cs typeface="Arial"/>
              </a:rPr>
              <a:t>w</a:t>
            </a:r>
            <a:r>
              <a:rPr sz="1800" dirty="0">
                <a:latin typeface="Arial"/>
                <a:cs typeface="Arial"/>
              </a:rPr>
              <a:t>hil</a:t>
            </a:r>
            <a:r>
              <a:rPr sz="1800" spc="-5" dirty="0">
                <a:latin typeface="Arial"/>
                <a:cs typeface="Arial"/>
              </a:rPr>
              <a:t>e</a:t>
            </a:r>
            <a:r>
              <a:rPr sz="1800" dirty="0">
                <a:latin typeface="Arial"/>
                <a:cs typeface="Arial"/>
              </a:rPr>
              <a:t>	end_</a:t>
            </a:r>
            <a:r>
              <a:rPr sz="1800" spc="-35" dirty="0">
                <a:latin typeface="Arial"/>
                <a:cs typeface="Arial"/>
              </a:rPr>
              <a:t>w</a:t>
            </a:r>
            <a:r>
              <a:rPr sz="1800" dirty="0">
                <a:latin typeface="Arial"/>
                <a:cs typeface="Arial"/>
              </a:rPr>
              <a:t>hil</a:t>
            </a:r>
            <a:r>
              <a:rPr sz="1800" spc="25" dirty="0">
                <a:latin typeface="Arial"/>
                <a:cs typeface="Arial"/>
              </a:rPr>
              <a:t>e</a:t>
            </a:r>
            <a:r>
              <a:rPr sz="1800" dirty="0">
                <a:latin typeface="宋体"/>
                <a:cs typeface="宋体"/>
              </a:rPr>
              <a:t>循环语句，例如：  </a:t>
            </a:r>
            <a:r>
              <a:rPr sz="1800" dirty="0">
                <a:latin typeface="Arial"/>
                <a:cs typeface="Arial"/>
              </a:rPr>
              <a:t>i:=2;</a:t>
            </a:r>
            <a:endParaRPr sz="1800">
              <a:latin typeface="Arial"/>
              <a:cs typeface="Arial"/>
            </a:endParaRPr>
          </a:p>
          <a:p>
            <a:pPr marL="140335" marR="4208780" indent="-128270">
              <a:lnSpc>
                <a:spcPts val="2160"/>
              </a:lnSpc>
            </a:pPr>
            <a:r>
              <a:rPr sz="1800" spc="-5" dirty="0">
                <a:latin typeface="Arial"/>
                <a:cs typeface="Arial"/>
              </a:rPr>
              <a:t>while </a:t>
            </a:r>
            <a:r>
              <a:rPr sz="1800" dirty="0">
                <a:latin typeface="Arial"/>
                <a:cs typeface="Arial"/>
              </a:rPr>
              <a:t>i&lt;16</a:t>
            </a:r>
            <a:r>
              <a:rPr sz="1800" spc="-114" dirty="0">
                <a:latin typeface="Arial"/>
                <a:cs typeface="Arial"/>
              </a:rPr>
              <a:t> </a:t>
            </a:r>
            <a:r>
              <a:rPr sz="1800" dirty="0">
                <a:latin typeface="Arial"/>
                <a:cs typeface="Arial"/>
              </a:rPr>
              <a:t>do  </a:t>
            </a:r>
            <a:r>
              <a:rPr sz="1800" spc="-5" dirty="0">
                <a:latin typeface="Arial"/>
                <a:cs typeface="Arial"/>
              </a:rPr>
              <a:t>i:=i^2;  </a:t>
            </a:r>
            <a:r>
              <a:rPr sz="1800" dirty="0">
                <a:latin typeface="Arial"/>
                <a:cs typeface="Arial"/>
              </a:rPr>
              <a:t>print(i);</a:t>
            </a:r>
            <a:endParaRPr sz="1800">
              <a:latin typeface="Arial"/>
              <a:cs typeface="Arial"/>
            </a:endParaRPr>
          </a:p>
          <a:p>
            <a:pPr marL="12700">
              <a:lnSpc>
                <a:spcPts val="2095"/>
              </a:lnSpc>
            </a:pPr>
            <a:r>
              <a:rPr sz="1800" dirty="0">
                <a:latin typeface="Arial"/>
                <a:cs typeface="Arial"/>
              </a:rPr>
              <a:t>end_while</a:t>
            </a:r>
            <a:endParaRPr sz="1800">
              <a:latin typeface="Arial"/>
              <a:cs typeface="Arial"/>
            </a:endParaRPr>
          </a:p>
          <a:p>
            <a:pPr marL="12700">
              <a:lnSpc>
                <a:spcPts val="2150"/>
              </a:lnSpc>
              <a:spcBef>
                <a:spcPts val="25"/>
              </a:spcBef>
              <a:tabLst>
                <a:tab pos="2013585" algn="l"/>
              </a:tabLst>
            </a:pPr>
            <a:r>
              <a:rPr sz="1800" spc="-40" dirty="0">
                <a:latin typeface="Arial"/>
                <a:cs typeface="Arial"/>
              </a:rPr>
              <a:t>MuPAD</a:t>
            </a:r>
            <a:r>
              <a:rPr sz="1800" dirty="0">
                <a:latin typeface="宋体"/>
                <a:cs typeface="宋体"/>
              </a:rPr>
              <a:t>采用</a:t>
            </a:r>
            <a:r>
              <a:rPr sz="1800" dirty="0">
                <a:latin typeface="Arial"/>
                <a:cs typeface="Arial"/>
              </a:rPr>
              <a:t>repeat	until</a:t>
            </a:r>
            <a:r>
              <a:rPr sz="1800" spc="409" dirty="0">
                <a:latin typeface="Arial"/>
                <a:cs typeface="Arial"/>
              </a:rPr>
              <a:t> </a:t>
            </a:r>
            <a:r>
              <a:rPr sz="1800" spc="5" dirty="0">
                <a:latin typeface="Arial"/>
                <a:cs typeface="Arial"/>
              </a:rPr>
              <a:t>end_repeat</a:t>
            </a:r>
            <a:r>
              <a:rPr sz="1800" dirty="0">
                <a:latin typeface="宋体"/>
                <a:cs typeface="宋体"/>
              </a:rPr>
              <a:t>循环语句，例如：</a:t>
            </a:r>
            <a:endParaRPr sz="1800">
              <a:latin typeface="宋体"/>
              <a:cs typeface="宋体"/>
            </a:endParaRPr>
          </a:p>
          <a:p>
            <a:pPr marL="12700">
              <a:lnSpc>
                <a:spcPts val="2150"/>
              </a:lnSpc>
            </a:pPr>
            <a:r>
              <a:rPr sz="1800" dirty="0">
                <a:latin typeface="Arial"/>
                <a:cs typeface="Arial"/>
              </a:rPr>
              <a:t>i:=2;</a:t>
            </a:r>
            <a:endParaRPr sz="1800">
              <a:latin typeface="Arial"/>
              <a:cs typeface="Arial"/>
            </a:endParaRPr>
          </a:p>
          <a:p>
            <a:pPr marL="140335" marR="4704080" indent="-128270">
              <a:lnSpc>
                <a:spcPct val="100000"/>
              </a:lnSpc>
            </a:pPr>
            <a:r>
              <a:rPr sz="1800" dirty="0">
                <a:latin typeface="Arial"/>
                <a:cs typeface="Arial"/>
              </a:rPr>
              <a:t>repeat  </a:t>
            </a:r>
            <a:r>
              <a:rPr sz="1800" spc="-5" dirty="0">
                <a:latin typeface="Arial"/>
                <a:cs typeface="Arial"/>
              </a:rPr>
              <a:t>i:=i^2;  </a:t>
            </a:r>
            <a:r>
              <a:rPr sz="1800" dirty="0">
                <a:latin typeface="Arial"/>
                <a:cs typeface="Arial"/>
              </a:rPr>
              <a:t>pr</a:t>
            </a:r>
            <a:r>
              <a:rPr sz="1800" spc="5" dirty="0">
                <a:latin typeface="Arial"/>
                <a:cs typeface="Arial"/>
              </a:rPr>
              <a:t>i</a:t>
            </a:r>
            <a:r>
              <a:rPr sz="1800" dirty="0">
                <a:latin typeface="Arial"/>
                <a:cs typeface="Arial"/>
              </a:rPr>
              <a:t>nt(</a:t>
            </a:r>
            <a:r>
              <a:rPr sz="1800" spc="5" dirty="0">
                <a:latin typeface="Arial"/>
                <a:cs typeface="Arial"/>
              </a:rPr>
              <a:t>i</a:t>
            </a:r>
            <a:r>
              <a:rPr sz="1800" dirty="0">
                <a:latin typeface="Arial"/>
                <a:cs typeface="Arial"/>
              </a:rPr>
              <a:t>);</a:t>
            </a:r>
            <a:endParaRPr sz="1800">
              <a:latin typeface="Arial"/>
              <a:cs typeface="Arial"/>
            </a:endParaRPr>
          </a:p>
          <a:p>
            <a:pPr marL="12700">
              <a:lnSpc>
                <a:spcPct val="100000"/>
              </a:lnSpc>
              <a:spcBef>
                <a:spcPts val="5"/>
              </a:spcBef>
            </a:pPr>
            <a:r>
              <a:rPr sz="1800" dirty="0">
                <a:latin typeface="Arial"/>
                <a:cs typeface="Arial"/>
              </a:rPr>
              <a:t>until i&gt;=16</a:t>
            </a:r>
            <a:r>
              <a:rPr sz="1800" spc="-60" dirty="0">
                <a:latin typeface="Arial"/>
                <a:cs typeface="Arial"/>
              </a:rPr>
              <a:t> </a:t>
            </a:r>
            <a:r>
              <a:rPr sz="1800" dirty="0">
                <a:latin typeface="Arial"/>
                <a:cs typeface="Arial"/>
              </a:rPr>
              <a:t>end_repeat</a:t>
            </a:r>
            <a:endParaRPr sz="1800">
              <a:latin typeface="Arial"/>
              <a:cs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37768" y="1150112"/>
            <a:ext cx="8154034" cy="5048250"/>
          </a:xfrm>
          <a:prstGeom prst="rect">
            <a:avLst/>
          </a:prstGeom>
        </p:spPr>
        <p:txBody>
          <a:bodyPr vert="horz" wrap="square" lIns="0" tIns="13335" rIns="0" bIns="0" rtlCol="0">
            <a:spAutoFit/>
          </a:bodyPr>
          <a:lstStyle/>
          <a:p>
            <a:pPr marL="37465">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语法基础</a:t>
            </a:r>
            <a:endParaRPr sz="2800">
              <a:latin typeface="宋体"/>
              <a:cs typeface="宋体"/>
            </a:endParaRPr>
          </a:p>
          <a:p>
            <a:pPr marL="36195" marR="2456815">
              <a:lnSpc>
                <a:spcPts val="2140"/>
              </a:lnSpc>
              <a:spcBef>
                <a:spcPts val="1410"/>
              </a:spcBef>
            </a:pPr>
            <a:r>
              <a:rPr sz="1800" spc="-40" dirty="0">
                <a:latin typeface="Arial"/>
                <a:cs typeface="Arial"/>
              </a:rPr>
              <a:t>MuPAD</a:t>
            </a:r>
            <a:r>
              <a:rPr sz="1800" dirty="0">
                <a:latin typeface="宋体"/>
                <a:cs typeface="宋体"/>
              </a:rPr>
              <a:t>采用</a:t>
            </a:r>
            <a:r>
              <a:rPr sz="1800" dirty="0">
                <a:latin typeface="Arial"/>
                <a:cs typeface="Arial"/>
              </a:rPr>
              <a:t>-&gt;</a:t>
            </a:r>
            <a:r>
              <a:rPr sz="1800" dirty="0">
                <a:latin typeface="宋体"/>
                <a:cs typeface="宋体"/>
              </a:rPr>
              <a:t>符号创建函数，例如创</a:t>
            </a:r>
            <a:r>
              <a:rPr sz="1800" spc="-20" dirty="0">
                <a:latin typeface="宋体"/>
                <a:cs typeface="宋体"/>
              </a:rPr>
              <a:t>建</a:t>
            </a:r>
            <a:r>
              <a:rPr sz="1800" spc="-10" dirty="0">
                <a:latin typeface="Arial"/>
                <a:cs typeface="Arial"/>
              </a:rPr>
              <a:t>f(x)</a:t>
            </a:r>
            <a:r>
              <a:rPr sz="1800" spc="35" dirty="0">
                <a:latin typeface="Arial"/>
                <a:cs typeface="Arial"/>
              </a:rPr>
              <a:t> </a:t>
            </a:r>
            <a:r>
              <a:rPr sz="1800" dirty="0">
                <a:latin typeface="Arial"/>
                <a:cs typeface="Arial"/>
              </a:rPr>
              <a:t>=</a:t>
            </a:r>
            <a:r>
              <a:rPr sz="1800" spc="-50" dirty="0">
                <a:latin typeface="Arial"/>
                <a:cs typeface="Arial"/>
              </a:rPr>
              <a:t> </a:t>
            </a:r>
            <a:r>
              <a:rPr sz="1800" spc="-20" dirty="0">
                <a:latin typeface="Arial"/>
                <a:cs typeface="Arial"/>
              </a:rPr>
              <a:t>x</a:t>
            </a:r>
            <a:r>
              <a:rPr sz="1800" spc="-30" baseline="25462" dirty="0">
                <a:latin typeface="Arial"/>
                <a:cs typeface="Arial"/>
              </a:rPr>
              <a:t>2</a:t>
            </a:r>
            <a:r>
              <a:rPr sz="1800" dirty="0">
                <a:latin typeface="宋体"/>
                <a:cs typeface="宋体"/>
              </a:rPr>
              <a:t>的函数：  </a:t>
            </a:r>
            <a:r>
              <a:rPr sz="1800" dirty="0">
                <a:latin typeface="Arial"/>
                <a:cs typeface="Arial"/>
              </a:rPr>
              <a:t>f :=</a:t>
            </a:r>
            <a:r>
              <a:rPr sz="1800" spc="-15" dirty="0">
                <a:latin typeface="Arial"/>
                <a:cs typeface="Arial"/>
              </a:rPr>
              <a:t> </a:t>
            </a:r>
            <a:r>
              <a:rPr sz="1800" spc="-20" dirty="0">
                <a:latin typeface="Arial"/>
                <a:cs typeface="Arial"/>
              </a:rPr>
              <a:t>x-&gt;x^2</a:t>
            </a:r>
            <a:endParaRPr sz="1800">
              <a:latin typeface="Arial"/>
              <a:cs typeface="Arial"/>
            </a:endParaRPr>
          </a:p>
          <a:p>
            <a:pPr marL="36195">
              <a:lnSpc>
                <a:spcPts val="2115"/>
              </a:lnSpc>
            </a:pPr>
            <a:r>
              <a:rPr sz="1800" dirty="0">
                <a:latin typeface="宋体"/>
                <a:cs typeface="宋体"/>
              </a:rPr>
              <a:t>创建函数后就可以调用，例</a:t>
            </a:r>
            <a:r>
              <a:rPr sz="1800" spc="5" dirty="0">
                <a:latin typeface="宋体"/>
                <a:cs typeface="宋体"/>
              </a:rPr>
              <a:t>如</a:t>
            </a:r>
            <a:r>
              <a:rPr sz="1800" spc="-5" dirty="0">
                <a:latin typeface="Arial"/>
                <a:cs typeface="Arial"/>
              </a:rPr>
              <a:t>f(1),f(x),f(sin(x))</a:t>
            </a:r>
            <a:r>
              <a:rPr sz="1800" dirty="0">
                <a:latin typeface="宋体"/>
                <a:cs typeface="宋体"/>
              </a:rPr>
              <a:t>。</a:t>
            </a:r>
            <a:endParaRPr sz="1800">
              <a:latin typeface="宋体"/>
              <a:cs typeface="宋体"/>
            </a:endParaRPr>
          </a:p>
          <a:p>
            <a:pPr marL="36195">
              <a:lnSpc>
                <a:spcPts val="2150"/>
              </a:lnSpc>
            </a:pPr>
            <a:r>
              <a:rPr sz="1800" spc="-40" dirty="0">
                <a:latin typeface="Arial"/>
                <a:cs typeface="Arial"/>
              </a:rPr>
              <a:t>MuPAD</a:t>
            </a:r>
            <a:r>
              <a:rPr sz="1800" dirty="0">
                <a:latin typeface="宋体"/>
                <a:cs typeface="宋体"/>
              </a:rPr>
              <a:t>还可以创建多元函数，例如创</a:t>
            </a:r>
            <a:r>
              <a:rPr sz="1800" spc="5" dirty="0">
                <a:latin typeface="宋体"/>
                <a:cs typeface="宋体"/>
              </a:rPr>
              <a:t>建</a:t>
            </a:r>
            <a:r>
              <a:rPr sz="1800" spc="-10" dirty="0">
                <a:latin typeface="Arial"/>
                <a:cs typeface="Arial"/>
              </a:rPr>
              <a:t>g(x,</a:t>
            </a:r>
            <a:r>
              <a:rPr sz="1800" spc="70" dirty="0">
                <a:latin typeface="Arial"/>
                <a:cs typeface="Arial"/>
              </a:rPr>
              <a:t> </a:t>
            </a:r>
            <a:r>
              <a:rPr sz="1800" spc="-10" dirty="0">
                <a:latin typeface="Arial"/>
                <a:cs typeface="Arial"/>
              </a:rPr>
              <a:t>y)</a:t>
            </a:r>
            <a:r>
              <a:rPr sz="1800" dirty="0">
                <a:latin typeface="Arial"/>
                <a:cs typeface="Arial"/>
              </a:rPr>
              <a:t> = </a:t>
            </a:r>
            <a:r>
              <a:rPr sz="1800" spc="-15" dirty="0">
                <a:latin typeface="Arial"/>
                <a:cs typeface="Arial"/>
              </a:rPr>
              <a:t>x</a:t>
            </a:r>
            <a:r>
              <a:rPr sz="1800" spc="-22" baseline="25462" dirty="0">
                <a:latin typeface="Arial"/>
                <a:cs typeface="Arial"/>
              </a:rPr>
              <a:t>2</a:t>
            </a:r>
            <a:r>
              <a:rPr sz="1800" spc="44" baseline="25462" dirty="0">
                <a:latin typeface="Arial"/>
                <a:cs typeface="Arial"/>
              </a:rPr>
              <a:t> </a:t>
            </a:r>
            <a:r>
              <a:rPr sz="1800" dirty="0">
                <a:latin typeface="Arial"/>
                <a:cs typeface="Arial"/>
              </a:rPr>
              <a:t>+</a:t>
            </a:r>
            <a:r>
              <a:rPr sz="1800" spc="-15" dirty="0">
                <a:latin typeface="Arial"/>
                <a:cs typeface="Arial"/>
              </a:rPr>
              <a:t> </a:t>
            </a:r>
            <a:r>
              <a:rPr sz="1800" spc="-10" dirty="0">
                <a:latin typeface="Arial"/>
                <a:cs typeface="Arial"/>
              </a:rPr>
              <a:t>y</a:t>
            </a:r>
            <a:r>
              <a:rPr sz="1800" spc="-15" baseline="25462" dirty="0">
                <a:latin typeface="Arial"/>
                <a:cs typeface="Arial"/>
              </a:rPr>
              <a:t>3</a:t>
            </a:r>
            <a:r>
              <a:rPr sz="1800" dirty="0">
                <a:latin typeface="宋体"/>
                <a:cs typeface="宋体"/>
              </a:rPr>
              <a:t>的函数：</a:t>
            </a:r>
            <a:endParaRPr sz="1800">
              <a:latin typeface="宋体"/>
              <a:cs typeface="宋体"/>
            </a:endParaRPr>
          </a:p>
          <a:p>
            <a:pPr marL="36195">
              <a:lnSpc>
                <a:spcPts val="2150"/>
              </a:lnSpc>
            </a:pPr>
            <a:r>
              <a:rPr sz="1800" dirty="0">
                <a:latin typeface="Arial"/>
                <a:cs typeface="Arial"/>
              </a:rPr>
              <a:t>g := </a:t>
            </a:r>
            <a:r>
              <a:rPr sz="1800" spc="-10" dirty="0">
                <a:latin typeface="Arial"/>
                <a:cs typeface="Arial"/>
              </a:rPr>
              <a:t>(x,y) </a:t>
            </a:r>
            <a:r>
              <a:rPr sz="1800" spc="-5" dirty="0">
                <a:latin typeface="Arial"/>
                <a:cs typeface="Arial"/>
              </a:rPr>
              <a:t>-&gt; </a:t>
            </a:r>
            <a:r>
              <a:rPr sz="1800" spc="-25" dirty="0">
                <a:latin typeface="Arial"/>
                <a:cs typeface="Arial"/>
              </a:rPr>
              <a:t>x^2 </a:t>
            </a:r>
            <a:r>
              <a:rPr sz="1800" dirty="0">
                <a:latin typeface="Arial"/>
                <a:cs typeface="Arial"/>
              </a:rPr>
              <a:t>+</a:t>
            </a:r>
            <a:r>
              <a:rPr sz="1800" spc="110" dirty="0">
                <a:latin typeface="Arial"/>
                <a:cs typeface="Arial"/>
              </a:rPr>
              <a:t> </a:t>
            </a:r>
            <a:r>
              <a:rPr sz="1800" spc="-15" dirty="0">
                <a:latin typeface="Arial"/>
                <a:cs typeface="Arial"/>
              </a:rPr>
              <a:t>y^3</a:t>
            </a:r>
            <a:endParaRPr sz="1800">
              <a:latin typeface="Arial"/>
              <a:cs typeface="Arial"/>
            </a:endParaRPr>
          </a:p>
          <a:p>
            <a:pPr marL="36195">
              <a:lnSpc>
                <a:spcPct val="100000"/>
              </a:lnSpc>
              <a:spcBef>
                <a:spcPts val="25"/>
              </a:spcBef>
            </a:pPr>
            <a:r>
              <a:rPr sz="1800" dirty="0">
                <a:latin typeface="宋体"/>
                <a:cs typeface="宋体"/>
              </a:rPr>
              <a:t>创建函数后就可以调用，例</a:t>
            </a:r>
            <a:r>
              <a:rPr sz="1800" spc="5" dirty="0">
                <a:latin typeface="宋体"/>
                <a:cs typeface="宋体"/>
              </a:rPr>
              <a:t>如</a:t>
            </a:r>
            <a:r>
              <a:rPr sz="1800" dirty="0">
                <a:latin typeface="Arial"/>
                <a:cs typeface="Arial"/>
              </a:rPr>
              <a:t>g(5,</a:t>
            </a:r>
            <a:r>
              <a:rPr sz="1800" spc="-25" dirty="0">
                <a:latin typeface="Arial"/>
                <a:cs typeface="Arial"/>
              </a:rPr>
              <a:t> </a:t>
            </a:r>
            <a:r>
              <a:rPr sz="1800" dirty="0">
                <a:latin typeface="Arial"/>
                <a:cs typeface="Arial"/>
              </a:rPr>
              <a:t>2),</a:t>
            </a:r>
            <a:r>
              <a:rPr sz="1800" spc="-20" dirty="0">
                <a:latin typeface="Arial"/>
                <a:cs typeface="Arial"/>
              </a:rPr>
              <a:t> </a:t>
            </a:r>
            <a:r>
              <a:rPr sz="1800" spc="-10" dirty="0">
                <a:latin typeface="Arial"/>
                <a:cs typeface="Arial"/>
              </a:rPr>
              <a:t>g(x,</a:t>
            </a:r>
            <a:r>
              <a:rPr sz="1800" spc="25" dirty="0">
                <a:latin typeface="Arial"/>
                <a:cs typeface="Arial"/>
              </a:rPr>
              <a:t> </a:t>
            </a:r>
            <a:r>
              <a:rPr sz="1800" spc="-10" dirty="0">
                <a:latin typeface="Arial"/>
                <a:cs typeface="Arial"/>
              </a:rPr>
              <a:t>2*x),</a:t>
            </a:r>
            <a:r>
              <a:rPr sz="1800" spc="30" dirty="0">
                <a:latin typeface="Arial"/>
                <a:cs typeface="Arial"/>
              </a:rPr>
              <a:t> </a:t>
            </a:r>
            <a:r>
              <a:rPr sz="1800" dirty="0">
                <a:latin typeface="Arial"/>
                <a:cs typeface="Arial"/>
              </a:rPr>
              <a:t>g(a,</a:t>
            </a:r>
            <a:r>
              <a:rPr sz="1800" spc="-25" dirty="0">
                <a:latin typeface="Arial"/>
                <a:cs typeface="Arial"/>
              </a:rPr>
              <a:t> </a:t>
            </a:r>
            <a:r>
              <a:rPr sz="1800" spc="10" dirty="0">
                <a:latin typeface="Arial"/>
                <a:cs typeface="Arial"/>
              </a:rPr>
              <a:t>b)</a:t>
            </a:r>
            <a:r>
              <a:rPr sz="1800" dirty="0">
                <a:latin typeface="宋体"/>
                <a:cs typeface="宋体"/>
              </a:rPr>
              <a:t>。</a:t>
            </a:r>
            <a:endParaRPr sz="1800">
              <a:latin typeface="宋体"/>
              <a:cs typeface="宋体"/>
            </a:endParaRPr>
          </a:p>
          <a:p>
            <a:pPr>
              <a:lnSpc>
                <a:spcPct val="100000"/>
              </a:lnSpc>
              <a:spcBef>
                <a:spcPts val="30"/>
              </a:spcBef>
            </a:pPr>
            <a:endParaRPr sz="2000">
              <a:latin typeface="Times New Roman"/>
              <a:cs typeface="Times New Roman"/>
            </a:endParaRPr>
          </a:p>
          <a:p>
            <a:pPr marL="13970" marR="678815">
              <a:lnSpc>
                <a:spcPts val="2140"/>
              </a:lnSpc>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通过</a:t>
            </a:r>
            <a:r>
              <a:rPr sz="1800" dirty="0">
                <a:latin typeface="Arial"/>
                <a:cs typeface="Arial"/>
              </a:rPr>
              <a:t>--</a:t>
            </a:r>
            <a:r>
              <a:rPr sz="1800" spc="5" dirty="0">
                <a:latin typeface="Arial"/>
                <a:cs typeface="Arial"/>
              </a:rPr>
              <a:t>&gt;</a:t>
            </a:r>
            <a:r>
              <a:rPr sz="1800" dirty="0">
                <a:latin typeface="宋体"/>
                <a:cs typeface="宋体"/>
              </a:rPr>
              <a:t>符号来计算函数中表达式结果，注意以下两条语句的区别：  </a:t>
            </a:r>
            <a:r>
              <a:rPr sz="1800" dirty="0">
                <a:latin typeface="Arial"/>
                <a:cs typeface="Arial"/>
              </a:rPr>
              <a:t>f1 := x -&gt;</a:t>
            </a:r>
            <a:r>
              <a:rPr sz="1800" spc="-10" dirty="0">
                <a:latin typeface="Arial"/>
                <a:cs typeface="Arial"/>
              </a:rPr>
              <a:t> int(x^2,x)</a:t>
            </a:r>
            <a:endParaRPr sz="1800">
              <a:latin typeface="Arial"/>
              <a:cs typeface="Arial"/>
            </a:endParaRPr>
          </a:p>
          <a:p>
            <a:pPr marL="13970">
              <a:lnSpc>
                <a:spcPts val="2090"/>
              </a:lnSpc>
            </a:pPr>
            <a:r>
              <a:rPr sz="1800" dirty="0">
                <a:latin typeface="Arial"/>
                <a:cs typeface="Arial"/>
              </a:rPr>
              <a:t>f2 := x --&gt;</a:t>
            </a:r>
            <a:r>
              <a:rPr sz="1800" spc="-10" dirty="0">
                <a:latin typeface="Arial"/>
                <a:cs typeface="Arial"/>
              </a:rPr>
              <a:t> int(x^2,x)</a:t>
            </a:r>
            <a:endParaRPr sz="1800">
              <a:latin typeface="Arial"/>
              <a:cs typeface="Arial"/>
            </a:endParaRPr>
          </a:p>
          <a:p>
            <a:pPr marL="13970">
              <a:lnSpc>
                <a:spcPts val="2150"/>
              </a:lnSpc>
              <a:spcBef>
                <a:spcPts val="25"/>
              </a:spcBef>
            </a:pPr>
            <a:r>
              <a:rPr sz="1800" spc="-40" dirty="0">
                <a:latin typeface="Arial"/>
                <a:cs typeface="Arial"/>
              </a:rPr>
              <a:t>MuPAD</a:t>
            </a:r>
            <a:r>
              <a:rPr sz="1800" dirty="0">
                <a:latin typeface="宋体"/>
                <a:cs typeface="宋体"/>
              </a:rPr>
              <a:t>函数可以传入参数，例如以下这条函数有参</a:t>
            </a:r>
            <a:r>
              <a:rPr sz="1800" spc="10" dirty="0">
                <a:latin typeface="宋体"/>
                <a:cs typeface="宋体"/>
              </a:rPr>
              <a:t>数</a:t>
            </a:r>
            <a:r>
              <a:rPr sz="1800" dirty="0">
                <a:latin typeface="Arial"/>
                <a:cs typeface="Arial"/>
              </a:rPr>
              <a:t>a</a:t>
            </a:r>
            <a:r>
              <a:rPr sz="1800" dirty="0">
                <a:latin typeface="宋体"/>
                <a:cs typeface="宋体"/>
              </a:rPr>
              <a:t>：</a:t>
            </a:r>
            <a:endParaRPr sz="1800">
              <a:latin typeface="宋体"/>
              <a:cs typeface="宋体"/>
            </a:endParaRPr>
          </a:p>
          <a:p>
            <a:pPr marL="13970">
              <a:lnSpc>
                <a:spcPts val="2150"/>
              </a:lnSpc>
            </a:pPr>
            <a:r>
              <a:rPr sz="1800" dirty="0">
                <a:latin typeface="Arial"/>
                <a:cs typeface="Arial"/>
              </a:rPr>
              <a:t>fa := x -&gt; </a:t>
            </a:r>
            <a:r>
              <a:rPr sz="1800" spc="-25" dirty="0">
                <a:latin typeface="Arial"/>
                <a:cs typeface="Arial"/>
              </a:rPr>
              <a:t>x^2 </a:t>
            </a:r>
            <a:r>
              <a:rPr sz="1800" dirty="0">
                <a:latin typeface="Arial"/>
                <a:cs typeface="Arial"/>
              </a:rPr>
              <a:t>+</a:t>
            </a:r>
            <a:r>
              <a:rPr sz="1800" spc="65" dirty="0">
                <a:latin typeface="Arial"/>
                <a:cs typeface="Arial"/>
              </a:rPr>
              <a:t> </a:t>
            </a:r>
            <a:r>
              <a:rPr sz="1800" dirty="0">
                <a:latin typeface="Arial"/>
                <a:cs typeface="Arial"/>
              </a:rPr>
              <a:t>a</a:t>
            </a:r>
            <a:endParaRPr sz="1800">
              <a:latin typeface="Arial"/>
              <a:cs typeface="Arial"/>
            </a:endParaRPr>
          </a:p>
          <a:p>
            <a:pPr marL="13970">
              <a:lnSpc>
                <a:spcPct val="100000"/>
              </a:lnSpc>
              <a:spcBef>
                <a:spcPts val="25"/>
              </a:spcBef>
            </a:pPr>
            <a:r>
              <a:rPr sz="1800" dirty="0">
                <a:latin typeface="宋体"/>
                <a:cs typeface="宋体"/>
              </a:rPr>
              <a:t>调用这条函数时，若</a:t>
            </a:r>
            <a:r>
              <a:rPr sz="1800" spc="-10" dirty="0">
                <a:latin typeface="Arial"/>
                <a:cs typeface="Arial"/>
              </a:rPr>
              <a:t>x=2</a:t>
            </a:r>
            <a:r>
              <a:rPr sz="1800" spc="-10" dirty="0">
                <a:latin typeface="宋体"/>
                <a:cs typeface="宋体"/>
              </a:rPr>
              <a:t>，</a:t>
            </a:r>
            <a:r>
              <a:rPr sz="1800" dirty="0">
                <a:latin typeface="宋体"/>
                <a:cs typeface="宋体"/>
              </a:rPr>
              <a:t>可以输入</a:t>
            </a:r>
            <a:r>
              <a:rPr sz="1800" dirty="0">
                <a:latin typeface="Arial"/>
                <a:cs typeface="Arial"/>
              </a:rPr>
              <a:t>fa(2)</a:t>
            </a:r>
            <a:r>
              <a:rPr sz="1800" dirty="0">
                <a:latin typeface="宋体"/>
                <a:cs typeface="宋体"/>
              </a:rPr>
              <a:t>，也可以再传递参</a:t>
            </a:r>
            <a:r>
              <a:rPr sz="1800" spc="-15" dirty="0">
                <a:latin typeface="宋体"/>
                <a:cs typeface="宋体"/>
              </a:rPr>
              <a:t>数</a:t>
            </a:r>
            <a:r>
              <a:rPr sz="1800" dirty="0">
                <a:latin typeface="Arial"/>
                <a:cs typeface="Arial"/>
              </a:rPr>
              <a:t>a</a:t>
            </a:r>
            <a:r>
              <a:rPr sz="1800" dirty="0">
                <a:latin typeface="宋体"/>
                <a:cs typeface="宋体"/>
              </a:rPr>
              <a:t>的值</a:t>
            </a:r>
            <a:r>
              <a:rPr sz="1800" dirty="0">
                <a:latin typeface="Arial"/>
                <a:cs typeface="Arial"/>
              </a:rPr>
              <a:t>fa(2)</a:t>
            </a:r>
            <a:r>
              <a:rPr sz="1800" spc="-40" dirty="0">
                <a:latin typeface="Arial"/>
                <a:cs typeface="Arial"/>
              </a:rPr>
              <a:t> </a:t>
            </a:r>
            <a:r>
              <a:rPr sz="1800" dirty="0">
                <a:latin typeface="Arial"/>
                <a:cs typeface="Arial"/>
              </a:rPr>
              <a:t>|</a:t>
            </a:r>
            <a:r>
              <a:rPr sz="1800" spc="-30" dirty="0">
                <a:latin typeface="Arial"/>
                <a:cs typeface="Arial"/>
              </a:rPr>
              <a:t> </a:t>
            </a:r>
            <a:r>
              <a:rPr sz="1800" spc="5" dirty="0">
                <a:latin typeface="Arial"/>
                <a:cs typeface="Arial"/>
              </a:rPr>
              <a:t>a=10</a:t>
            </a:r>
            <a:r>
              <a:rPr sz="1800" dirty="0">
                <a:latin typeface="宋体"/>
                <a:cs typeface="宋体"/>
              </a:rPr>
              <a:t>。</a:t>
            </a:r>
            <a:endParaRPr sz="1800">
              <a:latin typeface="宋体"/>
              <a:cs typeface="宋体"/>
            </a:endParaRPr>
          </a:p>
          <a:p>
            <a:pPr>
              <a:lnSpc>
                <a:spcPct val="100000"/>
              </a:lnSpc>
              <a:spcBef>
                <a:spcPts val="10"/>
              </a:spcBef>
            </a:pPr>
            <a:endParaRPr sz="2050">
              <a:latin typeface="Times New Roman"/>
              <a:cs typeface="Times New Roman"/>
            </a:endParaRPr>
          </a:p>
          <a:p>
            <a:pPr marL="12700">
              <a:lnSpc>
                <a:spcPct val="100000"/>
              </a:lnSpc>
            </a:pPr>
            <a:r>
              <a:rPr sz="1800" spc="-40" dirty="0">
                <a:latin typeface="Arial"/>
                <a:cs typeface="Arial"/>
              </a:rPr>
              <a:t>MuPAD</a:t>
            </a:r>
            <a:r>
              <a:rPr sz="1800" dirty="0">
                <a:latin typeface="宋体"/>
                <a:cs typeface="宋体"/>
              </a:rPr>
              <a:t>的保留变量与</a:t>
            </a:r>
            <a:r>
              <a:rPr sz="1800" spc="-35" dirty="0">
                <a:latin typeface="Arial"/>
                <a:cs typeface="Arial"/>
              </a:rPr>
              <a:t>MATLAB</a:t>
            </a:r>
            <a:r>
              <a:rPr sz="1800" dirty="0">
                <a:latin typeface="宋体"/>
                <a:cs typeface="宋体"/>
              </a:rPr>
              <a:t>的保留变量有区别，例如圆周</a:t>
            </a:r>
            <a:r>
              <a:rPr sz="1800" spc="30" dirty="0">
                <a:latin typeface="宋体"/>
                <a:cs typeface="宋体"/>
              </a:rPr>
              <a:t>率</a:t>
            </a:r>
            <a:r>
              <a:rPr sz="1800" spc="-40" dirty="0">
                <a:latin typeface="Arial"/>
                <a:cs typeface="Arial"/>
              </a:rPr>
              <a:t>MuPAD</a:t>
            </a:r>
            <a:r>
              <a:rPr sz="1800" dirty="0">
                <a:latin typeface="宋体"/>
                <a:cs typeface="宋体"/>
              </a:rPr>
              <a:t>用</a:t>
            </a:r>
            <a:r>
              <a:rPr sz="1800" dirty="0">
                <a:latin typeface="Arial"/>
                <a:cs typeface="Arial"/>
              </a:rPr>
              <a:t>PI</a:t>
            </a:r>
            <a:r>
              <a:rPr sz="1800" dirty="0">
                <a:latin typeface="宋体"/>
                <a:cs typeface="宋体"/>
              </a:rPr>
              <a:t>表示，</a:t>
            </a:r>
            <a:endParaRPr sz="1800">
              <a:latin typeface="宋体"/>
              <a:cs typeface="宋体"/>
            </a:endParaRPr>
          </a:p>
          <a:p>
            <a:pPr marL="12700">
              <a:lnSpc>
                <a:spcPct val="100000"/>
              </a:lnSpc>
            </a:pPr>
            <a:r>
              <a:rPr sz="1800" spc="-35" dirty="0">
                <a:latin typeface="Arial"/>
                <a:cs typeface="Arial"/>
              </a:rPr>
              <a:t>MATLAB</a:t>
            </a:r>
            <a:r>
              <a:rPr sz="1800" spc="-5" dirty="0">
                <a:latin typeface="宋体"/>
                <a:cs typeface="宋体"/>
              </a:rPr>
              <a:t>用</a:t>
            </a:r>
            <a:r>
              <a:rPr sz="1800" spc="5" dirty="0">
                <a:latin typeface="Arial"/>
                <a:cs typeface="Arial"/>
              </a:rPr>
              <a:t>pi</a:t>
            </a:r>
            <a:r>
              <a:rPr sz="1800" spc="-5" dirty="0">
                <a:latin typeface="宋体"/>
                <a:cs typeface="宋体"/>
              </a:rPr>
              <a:t>表示；虚数</a:t>
            </a:r>
            <a:r>
              <a:rPr sz="1800" spc="-40" dirty="0">
                <a:latin typeface="Arial"/>
                <a:cs typeface="Arial"/>
              </a:rPr>
              <a:t>MuPAD</a:t>
            </a:r>
            <a:r>
              <a:rPr sz="1800" spc="-5" dirty="0">
                <a:latin typeface="宋体"/>
                <a:cs typeface="宋体"/>
              </a:rPr>
              <a:t>用</a:t>
            </a:r>
            <a:r>
              <a:rPr sz="1800" dirty="0">
                <a:latin typeface="Arial"/>
                <a:cs typeface="Arial"/>
              </a:rPr>
              <a:t>I</a:t>
            </a:r>
            <a:r>
              <a:rPr sz="1800" spc="-5" dirty="0">
                <a:latin typeface="宋体"/>
                <a:cs typeface="宋体"/>
              </a:rPr>
              <a:t>表示</a:t>
            </a:r>
            <a:r>
              <a:rPr sz="1800" spc="-30" dirty="0">
                <a:latin typeface="宋体"/>
                <a:cs typeface="宋体"/>
              </a:rPr>
              <a:t>，</a:t>
            </a:r>
            <a:r>
              <a:rPr sz="1800" spc="-30" dirty="0">
                <a:latin typeface="Arial"/>
                <a:cs typeface="Arial"/>
              </a:rPr>
              <a:t>MATLAB</a:t>
            </a:r>
            <a:r>
              <a:rPr sz="1800" spc="-5" dirty="0">
                <a:latin typeface="宋体"/>
                <a:cs typeface="宋体"/>
              </a:rPr>
              <a:t>用</a:t>
            </a:r>
            <a:r>
              <a:rPr sz="1800" spc="5" dirty="0">
                <a:latin typeface="Arial"/>
                <a:cs typeface="Arial"/>
              </a:rPr>
              <a:t>i</a:t>
            </a:r>
            <a:r>
              <a:rPr sz="1800" dirty="0">
                <a:latin typeface="宋体"/>
                <a:cs typeface="宋体"/>
              </a:rPr>
              <a:t>或</a:t>
            </a:r>
            <a:r>
              <a:rPr sz="1800" spc="5" dirty="0">
                <a:latin typeface="Arial"/>
                <a:cs typeface="Arial"/>
              </a:rPr>
              <a:t>j</a:t>
            </a:r>
            <a:r>
              <a:rPr sz="1800" spc="-5" dirty="0">
                <a:latin typeface="宋体"/>
                <a:cs typeface="宋体"/>
              </a:rPr>
              <a:t>表示。</a:t>
            </a:r>
            <a:endParaRPr sz="1800">
              <a:latin typeface="宋体"/>
              <a:cs typeface="宋体"/>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39292" y="1150112"/>
            <a:ext cx="4322445" cy="4744085"/>
          </a:xfrm>
          <a:prstGeom prst="rect">
            <a:avLst/>
          </a:prstGeom>
        </p:spPr>
        <p:txBody>
          <a:bodyPr vert="horz" wrap="square" lIns="0" tIns="13335" rIns="0" bIns="0" rtlCol="0">
            <a:spAutoFit/>
          </a:bodyPr>
          <a:lstStyle/>
          <a:p>
            <a:pPr marL="36195">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微积分运算</a:t>
            </a:r>
            <a:endParaRPr sz="2800">
              <a:latin typeface="宋体"/>
              <a:cs typeface="宋体"/>
            </a:endParaRPr>
          </a:p>
          <a:p>
            <a:pPr marL="34925" marR="5080">
              <a:lnSpc>
                <a:spcPts val="2140"/>
              </a:lnSpc>
              <a:spcBef>
                <a:spcPts val="1410"/>
              </a:spcBef>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用</a:t>
            </a:r>
            <a:r>
              <a:rPr sz="1800" dirty="0">
                <a:latin typeface="Arial"/>
                <a:cs typeface="Arial"/>
              </a:rPr>
              <a:t>di</a:t>
            </a:r>
            <a:r>
              <a:rPr sz="1800" spc="-20" dirty="0">
                <a:latin typeface="Arial"/>
                <a:cs typeface="Arial"/>
              </a:rPr>
              <a:t>f</a:t>
            </a:r>
            <a:r>
              <a:rPr sz="1800" spc="5" dirty="0">
                <a:latin typeface="Arial"/>
                <a:cs typeface="Arial"/>
              </a:rPr>
              <a:t>f</a:t>
            </a:r>
            <a:r>
              <a:rPr sz="1800" dirty="0">
                <a:latin typeface="宋体"/>
                <a:cs typeface="宋体"/>
              </a:rPr>
              <a:t>命令微分数学表达式，例如：  </a:t>
            </a:r>
            <a:r>
              <a:rPr sz="1800" dirty="0">
                <a:latin typeface="Arial"/>
                <a:cs typeface="Arial"/>
              </a:rPr>
              <a:t>f := </a:t>
            </a:r>
            <a:r>
              <a:rPr sz="1800" spc="-20" dirty="0">
                <a:latin typeface="Arial"/>
                <a:cs typeface="Arial"/>
              </a:rPr>
              <a:t>y^2 </a:t>
            </a:r>
            <a:r>
              <a:rPr sz="1800" dirty="0">
                <a:latin typeface="Arial"/>
                <a:cs typeface="Arial"/>
              </a:rPr>
              <a:t>+</a:t>
            </a:r>
            <a:r>
              <a:rPr sz="1800" spc="35" dirty="0">
                <a:latin typeface="Arial"/>
                <a:cs typeface="Arial"/>
              </a:rPr>
              <a:t> </a:t>
            </a:r>
            <a:r>
              <a:rPr sz="1800" spc="-10" dirty="0">
                <a:latin typeface="Arial"/>
                <a:cs typeface="Arial"/>
              </a:rPr>
              <a:t>4*x*y</a:t>
            </a:r>
            <a:endParaRPr sz="1800">
              <a:latin typeface="Arial"/>
              <a:cs typeface="Arial"/>
            </a:endParaRPr>
          </a:p>
          <a:p>
            <a:pPr marL="34925">
              <a:lnSpc>
                <a:spcPts val="2090"/>
              </a:lnSpc>
            </a:pPr>
            <a:r>
              <a:rPr sz="1800" spc="-5" dirty="0">
                <a:latin typeface="Arial"/>
                <a:cs typeface="Arial"/>
              </a:rPr>
              <a:t>diff(f,</a:t>
            </a:r>
            <a:r>
              <a:rPr sz="1800" spc="-114" dirty="0">
                <a:latin typeface="Arial"/>
                <a:cs typeface="Arial"/>
              </a:rPr>
              <a:t> </a:t>
            </a:r>
            <a:r>
              <a:rPr sz="1800" spc="-20" dirty="0">
                <a:latin typeface="Arial"/>
                <a:cs typeface="Arial"/>
              </a:rPr>
              <a:t>x)</a:t>
            </a:r>
            <a:endParaRPr sz="1800">
              <a:latin typeface="Arial"/>
              <a:cs typeface="Arial"/>
            </a:endParaRPr>
          </a:p>
          <a:p>
            <a:pPr marL="34925">
              <a:lnSpc>
                <a:spcPct val="100000"/>
              </a:lnSpc>
            </a:pPr>
            <a:r>
              <a:rPr sz="1800" spc="-5" dirty="0">
                <a:latin typeface="Arial"/>
                <a:cs typeface="Arial"/>
              </a:rPr>
              <a:t>diff(f,</a:t>
            </a:r>
            <a:r>
              <a:rPr sz="1800" spc="-110" dirty="0">
                <a:latin typeface="Arial"/>
                <a:cs typeface="Arial"/>
              </a:rPr>
              <a:t> </a:t>
            </a:r>
            <a:r>
              <a:rPr sz="1800" spc="-10" dirty="0">
                <a:latin typeface="Arial"/>
                <a:cs typeface="Arial"/>
              </a:rPr>
              <a:t>y)</a:t>
            </a:r>
            <a:endParaRPr sz="1800">
              <a:latin typeface="Arial"/>
              <a:cs typeface="Arial"/>
            </a:endParaRPr>
          </a:p>
          <a:p>
            <a:pPr marL="34925">
              <a:lnSpc>
                <a:spcPct val="100000"/>
              </a:lnSpc>
            </a:pPr>
            <a:r>
              <a:rPr sz="1800" spc="-5" dirty="0">
                <a:latin typeface="Arial"/>
                <a:cs typeface="Arial"/>
              </a:rPr>
              <a:t>diff(f, </a:t>
            </a:r>
            <a:r>
              <a:rPr sz="1800" spc="-20" dirty="0">
                <a:latin typeface="Arial"/>
                <a:cs typeface="Arial"/>
              </a:rPr>
              <a:t>x, </a:t>
            </a:r>
            <a:r>
              <a:rPr sz="1800" spc="-10" dirty="0">
                <a:latin typeface="Arial"/>
                <a:cs typeface="Arial"/>
              </a:rPr>
              <a:t>y)</a:t>
            </a:r>
            <a:endParaRPr sz="1800">
              <a:latin typeface="Arial"/>
              <a:cs typeface="Arial"/>
            </a:endParaRPr>
          </a:p>
          <a:p>
            <a:pPr>
              <a:lnSpc>
                <a:spcPct val="100000"/>
              </a:lnSpc>
            </a:pPr>
            <a:endParaRPr sz="2000">
              <a:latin typeface="Times New Roman"/>
              <a:cs typeface="Times New Roman"/>
            </a:endParaRPr>
          </a:p>
          <a:p>
            <a:pPr>
              <a:lnSpc>
                <a:spcPct val="100000"/>
              </a:lnSpc>
              <a:spcBef>
                <a:spcPts val="30"/>
              </a:spcBef>
            </a:pPr>
            <a:endParaRPr sz="1900">
              <a:latin typeface="Times New Roman"/>
              <a:cs typeface="Times New Roman"/>
            </a:endParaRPr>
          </a:p>
          <a:p>
            <a:pPr marL="12700" marR="119380">
              <a:lnSpc>
                <a:spcPts val="2140"/>
              </a:lnSpc>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用</a:t>
            </a:r>
            <a:r>
              <a:rPr sz="1800" spc="-10" dirty="0">
                <a:latin typeface="Arial"/>
                <a:cs typeface="Arial"/>
              </a:rPr>
              <a:t>D</a:t>
            </a:r>
            <a:r>
              <a:rPr sz="1800" dirty="0">
                <a:latin typeface="宋体"/>
                <a:cs typeface="宋体"/>
              </a:rPr>
              <a:t>命令或</a:t>
            </a:r>
            <a:r>
              <a:rPr sz="1800" spc="5" dirty="0">
                <a:latin typeface="Arial"/>
                <a:cs typeface="Arial"/>
              </a:rPr>
              <a:t>’</a:t>
            </a:r>
            <a:r>
              <a:rPr sz="1800" dirty="0">
                <a:latin typeface="宋体"/>
                <a:cs typeface="宋体"/>
              </a:rPr>
              <a:t>命令微分函数，例如：  </a:t>
            </a:r>
            <a:r>
              <a:rPr sz="1800" dirty="0">
                <a:latin typeface="Arial"/>
                <a:cs typeface="Arial"/>
              </a:rPr>
              <a:t>f := x -&gt; </a:t>
            </a:r>
            <a:r>
              <a:rPr sz="1800" spc="-25" dirty="0">
                <a:latin typeface="Arial"/>
                <a:cs typeface="Arial"/>
              </a:rPr>
              <a:t>x^2 </a:t>
            </a:r>
            <a:r>
              <a:rPr sz="1800" dirty="0">
                <a:latin typeface="Arial"/>
                <a:cs typeface="Arial"/>
              </a:rPr>
              <a:t>+</a:t>
            </a:r>
            <a:r>
              <a:rPr sz="1800" spc="60" dirty="0">
                <a:latin typeface="Arial"/>
                <a:cs typeface="Arial"/>
              </a:rPr>
              <a:t> </a:t>
            </a:r>
            <a:r>
              <a:rPr sz="1800" dirty="0">
                <a:latin typeface="Arial"/>
                <a:cs typeface="Arial"/>
              </a:rPr>
              <a:t>4*x</a:t>
            </a:r>
            <a:endParaRPr sz="1800">
              <a:latin typeface="Arial"/>
              <a:cs typeface="Arial"/>
            </a:endParaRPr>
          </a:p>
          <a:p>
            <a:pPr marL="12700">
              <a:lnSpc>
                <a:spcPts val="2090"/>
              </a:lnSpc>
            </a:pPr>
            <a:r>
              <a:rPr sz="1800" dirty="0">
                <a:latin typeface="Arial"/>
                <a:cs typeface="Arial"/>
              </a:rPr>
              <a:t>D(f)</a:t>
            </a:r>
            <a:endParaRPr sz="1800">
              <a:latin typeface="Arial"/>
              <a:cs typeface="Arial"/>
            </a:endParaRPr>
          </a:p>
          <a:p>
            <a:pPr marL="12700">
              <a:lnSpc>
                <a:spcPct val="100000"/>
              </a:lnSpc>
            </a:pPr>
            <a:r>
              <a:rPr sz="1800" dirty="0">
                <a:latin typeface="Arial"/>
                <a:cs typeface="Arial"/>
              </a:rPr>
              <a:t>f '</a:t>
            </a:r>
            <a:endParaRPr sz="1800">
              <a:latin typeface="Arial"/>
              <a:cs typeface="Arial"/>
            </a:endParaRPr>
          </a:p>
          <a:p>
            <a:pPr marL="12700" marR="3674745">
              <a:lnSpc>
                <a:spcPct val="100000"/>
              </a:lnSpc>
            </a:pPr>
            <a:r>
              <a:rPr sz="1800" dirty="0">
                <a:latin typeface="Arial"/>
                <a:cs typeface="Arial"/>
              </a:rPr>
              <a:t>f ' (a)  D(sin)  </a:t>
            </a:r>
            <a:r>
              <a:rPr sz="1800" spc="5" dirty="0">
                <a:latin typeface="Arial"/>
                <a:cs typeface="Arial"/>
              </a:rPr>
              <a:t>sin’  si</a:t>
            </a:r>
            <a:r>
              <a:rPr sz="1800" dirty="0">
                <a:latin typeface="Arial"/>
                <a:cs typeface="Arial"/>
              </a:rPr>
              <a:t>n</a:t>
            </a:r>
            <a:r>
              <a:rPr sz="1800" spc="5" dirty="0">
                <a:latin typeface="Arial"/>
                <a:cs typeface="Arial"/>
              </a:rPr>
              <a:t>’</a:t>
            </a:r>
            <a:r>
              <a:rPr sz="1800" dirty="0">
                <a:latin typeface="Arial"/>
                <a:cs typeface="Arial"/>
              </a:rPr>
              <a:t>(a)</a:t>
            </a:r>
            <a:endParaRPr sz="18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1543" y="1150112"/>
            <a:ext cx="6521450" cy="1715770"/>
          </a:xfrm>
          <a:prstGeom prst="rect">
            <a:avLst/>
          </a:prstGeom>
        </p:spPr>
        <p:txBody>
          <a:bodyPr vert="horz" wrap="square" lIns="0" tIns="13335" rIns="0" bIns="0" rtlCol="0">
            <a:spAutoFit/>
          </a:bodyPr>
          <a:lstStyle/>
          <a:p>
            <a:pPr marL="1397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微积分运算</a:t>
            </a:r>
            <a:endParaRPr sz="2800">
              <a:latin typeface="宋体"/>
              <a:cs typeface="宋体"/>
            </a:endParaRPr>
          </a:p>
          <a:p>
            <a:pPr marL="12700" marR="2291080">
              <a:lnSpc>
                <a:spcPts val="2140"/>
              </a:lnSpc>
              <a:spcBef>
                <a:spcPts val="1410"/>
              </a:spcBef>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采用</a:t>
            </a:r>
            <a:r>
              <a:rPr sz="1800" dirty="0">
                <a:latin typeface="Arial"/>
                <a:cs typeface="Arial"/>
              </a:rPr>
              <a:t>in</a:t>
            </a:r>
            <a:r>
              <a:rPr sz="1800" spc="5" dirty="0">
                <a:latin typeface="Arial"/>
                <a:cs typeface="Arial"/>
              </a:rPr>
              <a:t>t</a:t>
            </a:r>
            <a:r>
              <a:rPr sz="1800" dirty="0">
                <a:latin typeface="宋体"/>
                <a:cs typeface="宋体"/>
              </a:rPr>
              <a:t>命令计算不定积分，例如：  </a:t>
            </a:r>
            <a:r>
              <a:rPr sz="1800" spc="-5" dirty="0">
                <a:latin typeface="Arial"/>
                <a:cs typeface="Arial"/>
              </a:rPr>
              <a:t>int((cos(x)^3),</a:t>
            </a:r>
            <a:r>
              <a:rPr sz="1800" dirty="0">
                <a:latin typeface="Arial"/>
                <a:cs typeface="Arial"/>
              </a:rPr>
              <a:t> </a:t>
            </a:r>
            <a:r>
              <a:rPr sz="1800" spc="-20" dirty="0">
                <a:latin typeface="Arial"/>
                <a:cs typeface="Arial"/>
              </a:rPr>
              <a:t>x)</a:t>
            </a:r>
            <a:endParaRPr sz="1800">
              <a:latin typeface="Arial"/>
              <a:cs typeface="Arial"/>
            </a:endParaRPr>
          </a:p>
          <a:p>
            <a:pPr marL="12700" marR="5080">
              <a:lnSpc>
                <a:spcPts val="2140"/>
              </a:lnSpc>
              <a:spcBef>
                <a:spcPts val="40"/>
              </a:spcBef>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采用</a:t>
            </a:r>
            <a:r>
              <a:rPr sz="1800" dirty="0">
                <a:latin typeface="Arial"/>
                <a:cs typeface="Arial"/>
              </a:rPr>
              <a:t>in</a:t>
            </a:r>
            <a:r>
              <a:rPr sz="1800" spc="5" dirty="0">
                <a:latin typeface="Arial"/>
                <a:cs typeface="Arial"/>
              </a:rPr>
              <a:t>t</a:t>
            </a:r>
            <a:r>
              <a:rPr sz="1800" dirty="0">
                <a:latin typeface="宋体"/>
                <a:cs typeface="宋体"/>
              </a:rPr>
              <a:t>命令并指定积分上限和下限来计算定积分，例如：  </a:t>
            </a:r>
            <a:r>
              <a:rPr sz="1800" spc="-5" dirty="0">
                <a:latin typeface="Arial"/>
                <a:cs typeface="Arial"/>
              </a:rPr>
              <a:t>int((cos(x)^3), </a:t>
            </a:r>
            <a:r>
              <a:rPr sz="1800" dirty="0">
                <a:latin typeface="Arial"/>
                <a:cs typeface="Arial"/>
              </a:rPr>
              <a:t>x =</a:t>
            </a:r>
            <a:r>
              <a:rPr sz="1800" spc="-5" dirty="0">
                <a:latin typeface="Arial"/>
                <a:cs typeface="Arial"/>
              </a:rPr>
              <a:t> </a:t>
            </a:r>
            <a:r>
              <a:rPr sz="1800" dirty="0">
                <a:latin typeface="Arial"/>
                <a:cs typeface="Arial"/>
              </a:rPr>
              <a:t>0..PI/4)</a:t>
            </a:r>
            <a:endParaRPr sz="1800">
              <a:latin typeface="Arial"/>
              <a:cs typeface="Arial"/>
            </a:endParaRPr>
          </a:p>
        </p:txBody>
      </p:sp>
      <p:sp>
        <p:nvSpPr>
          <p:cNvPr id="5" name="object 5"/>
          <p:cNvSpPr txBox="1"/>
          <p:nvPr/>
        </p:nvSpPr>
        <p:spPr>
          <a:xfrm>
            <a:off x="539292" y="3676650"/>
            <a:ext cx="8086725" cy="11201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宋体"/>
                <a:cs typeface="宋体"/>
              </a:rPr>
              <a:t>如果</a:t>
            </a: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a:t>
            </a:r>
            <a:r>
              <a:rPr sz="1800" spc="-10" dirty="0">
                <a:latin typeface="Arial"/>
                <a:cs typeface="Arial"/>
              </a:rPr>
              <a:t>D</a:t>
            </a:r>
            <a:r>
              <a:rPr sz="1800" dirty="0">
                <a:latin typeface="宋体"/>
                <a:cs typeface="宋体"/>
              </a:rPr>
              <a:t>不能计算出积分的封闭解，可以采</a:t>
            </a:r>
            <a:r>
              <a:rPr sz="1800" spc="-30" dirty="0">
                <a:latin typeface="宋体"/>
                <a:cs typeface="宋体"/>
              </a:rPr>
              <a:t>用</a:t>
            </a:r>
            <a:r>
              <a:rPr sz="1800" dirty="0">
                <a:latin typeface="Arial"/>
                <a:cs typeface="Arial"/>
              </a:rPr>
              <a:t>f</a:t>
            </a:r>
            <a:r>
              <a:rPr sz="1800" spc="10" dirty="0">
                <a:latin typeface="Arial"/>
                <a:cs typeface="Arial"/>
              </a:rPr>
              <a:t>l</a:t>
            </a:r>
            <a:r>
              <a:rPr sz="1800" dirty="0">
                <a:latin typeface="Arial"/>
                <a:cs typeface="Arial"/>
              </a:rPr>
              <a:t>oa</a:t>
            </a:r>
            <a:r>
              <a:rPr sz="1800" spc="10" dirty="0">
                <a:latin typeface="Arial"/>
                <a:cs typeface="Arial"/>
              </a:rPr>
              <a:t>t</a:t>
            </a:r>
            <a:r>
              <a:rPr sz="1800" dirty="0">
                <a:latin typeface="宋体"/>
                <a:cs typeface="宋体"/>
              </a:rPr>
              <a:t>命令计算定积分数值解，例 如：</a:t>
            </a:r>
            <a:endParaRPr sz="1800">
              <a:latin typeface="宋体"/>
              <a:cs typeface="宋体"/>
            </a:endParaRPr>
          </a:p>
          <a:p>
            <a:pPr marL="12700" marR="5230495">
              <a:lnSpc>
                <a:spcPts val="2160"/>
              </a:lnSpc>
              <a:spcBef>
                <a:spcPts val="50"/>
              </a:spcBef>
            </a:pPr>
            <a:r>
              <a:rPr sz="1800" spc="-5" dirty="0">
                <a:latin typeface="Arial"/>
                <a:cs typeface="Arial"/>
              </a:rPr>
              <a:t>p </a:t>
            </a:r>
            <a:r>
              <a:rPr sz="1800" dirty="0">
                <a:latin typeface="Arial"/>
                <a:cs typeface="Arial"/>
              </a:rPr>
              <a:t>:= </a:t>
            </a:r>
            <a:r>
              <a:rPr sz="1800" spc="-5" dirty="0">
                <a:latin typeface="Arial"/>
                <a:cs typeface="Arial"/>
              </a:rPr>
              <a:t>int(sin(x^2)^2, </a:t>
            </a:r>
            <a:r>
              <a:rPr sz="1800" dirty="0">
                <a:latin typeface="Arial"/>
                <a:cs typeface="Arial"/>
              </a:rPr>
              <a:t>x = -1..1)  float(p)</a:t>
            </a:r>
            <a:endParaRPr sz="18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39292" y="1150112"/>
            <a:ext cx="7990205" cy="3646804"/>
          </a:xfrm>
          <a:prstGeom prst="rect">
            <a:avLst/>
          </a:prstGeom>
        </p:spPr>
        <p:txBody>
          <a:bodyPr vert="horz" wrap="square" lIns="0" tIns="13335" rIns="0" bIns="0" rtlCol="0">
            <a:spAutoFit/>
          </a:bodyPr>
          <a:lstStyle/>
          <a:p>
            <a:pPr marL="36195">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矩阵运算</a:t>
            </a:r>
            <a:endParaRPr sz="2800">
              <a:latin typeface="宋体"/>
              <a:cs typeface="宋体"/>
            </a:endParaRPr>
          </a:p>
          <a:p>
            <a:pPr marL="34925" marR="5080">
              <a:lnSpc>
                <a:spcPct val="100000"/>
              </a:lnSpc>
              <a:spcBef>
                <a:spcPts val="1320"/>
              </a:spcBef>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计算矩阵</a:t>
            </a:r>
            <a:r>
              <a:rPr sz="1800" spc="-5" dirty="0">
                <a:latin typeface="Arial"/>
                <a:cs typeface="Arial"/>
              </a:rPr>
              <a:t>A</a:t>
            </a:r>
            <a:r>
              <a:rPr sz="1800" dirty="0">
                <a:latin typeface="宋体"/>
                <a:cs typeface="宋体"/>
              </a:rPr>
              <a:t>与矩阵</a:t>
            </a:r>
            <a:r>
              <a:rPr sz="1800" spc="-5" dirty="0">
                <a:latin typeface="Arial"/>
                <a:cs typeface="Arial"/>
              </a:rPr>
              <a:t>B</a:t>
            </a:r>
            <a:r>
              <a:rPr sz="1800" dirty="0">
                <a:latin typeface="宋体"/>
                <a:cs typeface="宋体"/>
              </a:rPr>
              <a:t>相乘的命令为</a:t>
            </a:r>
            <a:r>
              <a:rPr sz="1800" dirty="0">
                <a:latin typeface="Arial"/>
                <a:cs typeface="Arial"/>
              </a:rPr>
              <a:t>A*</a:t>
            </a:r>
            <a:r>
              <a:rPr sz="1800" spc="-5" dirty="0">
                <a:latin typeface="Arial"/>
                <a:cs typeface="Arial"/>
              </a:rPr>
              <a:t>B</a:t>
            </a:r>
            <a:r>
              <a:rPr sz="1800" dirty="0">
                <a:latin typeface="宋体"/>
                <a:cs typeface="宋体"/>
              </a:rPr>
              <a:t>，其中</a:t>
            </a:r>
            <a:r>
              <a:rPr sz="1800" dirty="0">
                <a:latin typeface="Arial"/>
                <a:cs typeface="Arial"/>
              </a:rPr>
              <a:t>A</a:t>
            </a:r>
            <a:r>
              <a:rPr sz="1800" dirty="0">
                <a:latin typeface="宋体"/>
                <a:cs typeface="宋体"/>
              </a:rPr>
              <a:t>矩阵的列数需要等</a:t>
            </a:r>
            <a:r>
              <a:rPr sz="1800" spc="5" dirty="0">
                <a:latin typeface="宋体"/>
                <a:cs typeface="宋体"/>
              </a:rPr>
              <a:t>于</a:t>
            </a:r>
            <a:r>
              <a:rPr sz="1800" spc="-5" dirty="0">
                <a:latin typeface="Arial"/>
                <a:cs typeface="Arial"/>
              </a:rPr>
              <a:t>B</a:t>
            </a:r>
            <a:r>
              <a:rPr sz="1800" dirty="0">
                <a:latin typeface="宋体"/>
                <a:cs typeface="宋体"/>
              </a:rPr>
              <a:t>矩阵 的行数，例如：</a:t>
            </a:r>
            <a:endParaRPr sz="1800">
              <a:latin typeface="宋体"/>
              <a:cs typeface="宋体"/>
            </a:endParaRPr>
          </a:p>
          <a:p>
            <a:pPr marL="34925">
              <a:lnSpc>
                <a:spcPts val="2140"/>
              </a:lnSpc>
            </a:pPr>
            <a:r>
              <a:rPr sz="1800" dirty="0">
                <a:latin typeface="Arial"/>
                <a:cs typeface="Arial"/>
              </a:rPr>
              <a:t>A := </a:t>
            </a:r>
            <a:r>
              <a:rPr sz="1800" spc="-5" dirty="0">
                <a:latin typeface="Arial"/>
                <a:cs typeface="Arial"/>
              </a:rPr>
              <a:t>matrix([[1, </a:t>
            </a:r>
            <a:r>
              <a:rPr sz="1800" dirty="0">
                <a:latin typeface="Arial"/>
                <a:cs typeface="Arial"/>
              </a:rPr>
              <a:t>2, 3], [4, 5,</a:t>
            </a:r>
            <a:r>
              <a:rPr sz="1800" spc="-190" dirty="0">
                <a:latin typeface="Arial"/>
                <a:cs typeface="Arial"/>
              </a:rPr>
              <a:t> </a:t>
            </a:r>
            <a:r>
              <a:rPr sz="1800" dirty="0">
                <a:latin typeface="Arial"/>
                <a:cs typeface="Arial"/>
              </a:rPr>
              <a:t>6]]);</a:t>
            </a:r>
            <a:endParaRPr sz="1800">
              <a:latin typeface="Arial"/>
              <a:cs typeface="Arial"/>
            </a:endParaRPr>
          </a:p>
          <a:p>
            <a:pPr marL="34925">
              <a:lnSpc>
                <a:spcPct val="100000"/>
              </a:lnSpc>
            </a:pPr>
            <a:r>
              <a:rPr sz="1800" dirty="0">
                <a:latin typeface="Arial"/>
                <a:cs typeface="Arial"/>
              </a:rPr>
              <a:t>B := </a:t>
            </a:r>
            <a:r>
              <a:rPr sz="1800" spc="-5" dirty="0">
                <a:latin typeface="Arial"/>
                <a:cs typeface="Arial"/>
              </a:rPr>
              <a:t>matrix([[1, </a:t>
            </a:r>
            <a:r>
              <a:rPr sz="1800" dirty="0">
                <a:latin typeface="Arial"/>
                <a:cs typeface="Arial"/>
              </a:rPr>
              <a:t>2], [3, 4], [5,</a:t>
            </a:r>
            <a:r>
              <a:rPr sz="1800" spc="-90" dirty="0">
                <a:latin typeface="Arial"/>
                <a:cs typeface="Arial"/>
              </a:rPr>
              <a:t> </a:t>
            </a:r>
            <a:r>
              <a:rPr sz="1800" dirty="0">
                <a:latin typeface="Arial"/>
                <a:cs typeface="Arial"/>
              </a:rPr>
              <a:t>6]]);</a:t>
            </a:r>
            <a:endParaRPr sz="1800">
              <a:latin typeface="Arial"/>
              <a:cs typeface="Arial"/>
            </a:endParaRPr>
          </a:p>
          <a:p>
            <a:pPr marL="34925">
              <a:lnSpc>
                <a:spcPct val="100000"/>
              </a:lnSpc>
            </a:pPr>
            <a:r>
              <a:rPr sz="1800" dirty="0">
                <a:latin typeface="Arial"/>
                <a:cs typeface="Arial"/>
              </a:rPr>
              <a:t>C :=</a:t>
            </a:r>
            <a:r>
              <a:rPr sz="1800" spc="-120" dirty="0">
                <a:latin typeface="Arial"/>
                <a:cs typeface="Arial"/>
              </a:rPr>
              <a:t> </a:t>
            </a:r>
            <a:r>
              <a:rPr sz="1800" spc="-5" dirty="0">
                <a:latin typeface="Arial"/>
                <a:cs typeface="Arial"/>
              </a:rPr>
              <a:t>A*B</a:t>
            </a:r>
            <a:endParaRPr sz="1800">
              <a:latin typeface="Arial"/>
              <a:cs typeface="Arial"/>
            </a:endParaRPr>
          </a:p>
          <a:p>
            <a:pPr>
              <a:lnSpc>
                <a:spcPct val="100000"/>
              </a:lnSpc>
            </a:pPr>
            <a:endParaRPr sz="2000">
              <a:latin typeface="Times New Roman"/>
              <a:cs typeface="Times New Roman"/>
            </a:endParaRPr>
          </a:p>
          <a:p>
            <a:pPr>
              <a:lnSpc>
                <a:spcPct val="100000"/>
              </a:lnSpc>
              <a:spcBef>
                <a:spcPts val="30"/>
              </a:spcBef>
            </a:pPr>
            <a:endParaRPr sz="1900">
              <a:latin typeface="Times New Roman"/>
              <a:cs typeface="Times New Roman"/>
            </a:endParaRPr>
          </a:p>
          <a:p>
            <a:pPr marL="12700" marR="1232535">
              <a:lnSpc>
                <a:spcPts val="2140"/>
              </a:lnSpc>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计算方阵的行列式的命令</a:t>
            </a:r>
            <a:r>
              <a:rPr sz="1800" spc="5" dirty="0">
                <a:latin typeface="宋体"/>
                <a:cs typeface="宋体"/>
              </a:rPr>
              <a:t>是</a:t>
            </a:r>
            <a:r>
              <a:rPr sz="1800" spc="5" dirty="0">
                <a:latin typeface="Arial"/>
                <a:cs typeface="Arial"/>
              </a:rPr>
              <a:t>de</a:t>
            </a:r>
            <a:r>
              <a:rPr sz="1800" dirty="0">
                <a:latin typeface="Arial"/>
                <a:cs typeface="Arial"/>
              </a:rPr>
              <a:t>t</a:t>
            </a:r>
            <a:r>
              <a:rPr sz="1800" dirty="0">
                <a:latin typeface="宋体"/>
                <a:cs typeface="宋体"/>
              </a:rPr>
              <a:t>，例如，方</a:t>
            </a:r>
            <a:r>
              <a:rPr sz="1800" spc="5" dirty="0">
                <a:latin typeface="宋体"/>
                <a:cs typeface="宋体"/>
              </a:rPr>
              <a:t>阵</a:t>
            </a:r>
            <a:r>
              <a:rPr sz="1800" spc="-10" dirty="0">
                <a:latin typeface="Arial"/>
                <a:cs typeface="Arial"/>
              </a:rPr>
              <a:t>C</a:t>
            </a:r>
            <a:r>
              <a:rPr sz="1800" dirty="0">
                <a:latin typeface="宋体"/>
                <a:cs typeface="宋体"/>
              </a:rPr>
              <a:t>的行列式为：  </a:t>
            </a:r>
            <a:r>
              <a:rPr sz="1800" dirty="0">
                <a:latin typeface="Arial"/>
                <a:cs typeface="Arial"/>
              </a:rPr>
              <a:t>det(C)</a:t>
            </a:r>
            <a:endParaRPr sz="1800">
              <a:latin typeface="Arial"/>
              <a:cs typeface="Arial"/>
            </a:endParaRPr>
          </a:p>
          <a:p>
            <a:pPr marL="12700" marR="571500">
              <a:lnSpc>
                <a:spcPts val="2140"/>
              </a:lnSpc>
              <a:spcBef>
                <a:spcPts val="45"/>
              </a:spcBef>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计算方阵的逆矩阵的命令是斜杠符</a:t>
            </a:r>
            <a:r>
              <a:rPr sz="1800" spc="5" dirty="0">
                <a:latin typeface="宋体"/>
                <a:cs typeface="宋体"/>
              </a:rPr>
              <a:t>号</a:t>
            </a:r>
            <a:r>
              <a:rPr sz="1800" dirty="0">
                <a:latin typeface="Arial"/>
                <a:cs typeface="Arial"/>
              </a:rPr>
              <a:t>/</a:t>
            </a:r>
            <a:r>
              <a:rPr sz="1800" dirty="0">
                <a:latin typeface="宋体"/>
                <a:cs typeface="宋体"/>
              </a:rPr>
              <a:t>，例如，方阵</a:t>
            </a:r>
            <a:r>
              <a:rPr sz="1800" spc="-10" dirty="0">
                <a:latin typeface="Arial"/>
                <a:cs typeface="Arial"/>
              </a:rPr>
              <a:t>C</a:t>
            </a:r>
            <a:r>
              <a:rPr sz="1800" dirty="0">
                <a:latin typeface="宋体"/>
                <a:cs typeface="宋体"/>
              </a:rPr>
              <a:t>的逆矩阵为：  </a:t>
            </a:r>
            <a:r>
              <a:rPr sz="1800" dirty="0">
                <a:latin typeface="Arial"/>
                <a:cs typeface="Arial"/>
              </a:rPr>
              <a:t>1/C</a:t>
            </a:r>
            <a:endParaRPr sz="18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678" y="353695"/>
            <a:ext cx="1854200" cy="574040"/>
          </a:xfrm>
          <a:prstGeom prst="rect">
            <a:avLst/>
          </a:prstGeom>
        </p:spPr>
        <p:txBody>
          <a:bodyPr vert="horz" wrap="square" lIns="0" tIns="12700" rIns="0" bIns="0" rtlCol="0">
            <a:spAutoFit/>
          </a:bodyPr>
          <a:lstStyle/>
          <a:p>
            <a:pPr marL="12700">
              <a:lnSpc>
                <a:spcPct val="100000"/>
              </a:lnSpc>
              <a:spcBef>
                <a:spcPts val="100"/>
              </a:spcBef>
            </a:pPr>
            <a:r>
              <a:rPr dirty="0">
                <a:latin typeface="华文新魏"/>
                <a:cs typeface="华文新魏"/>
              </a:rPr>
              <a:t>课程内容</a:t>
            </a:r>
          </a:p>
        </p:txBody>
      </p:sp>
      <p:sp>
        <p:nvSpPr>
          <p:cNvPr id="3" name="object 3"/>
          <p:cNvSpPr/>
          <p:nvPr/>
        </p:nvSpPr>
        <p:spPr>
          <a:xfrm>
            <a:off x="5364479" y="1484375"/>
            <a:ext cx="3038855" cy="263956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99160" y="1475232"/>
            <a:ext cx="3486912" cy="283768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36903" y="4584191"/>
            <a:ext cx="3011424" cy="20116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370576" y="4584191"/>
            <a:ext cx="3038855" cy="202996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3" name="object 3"/>
          <p:cNvSpPr txBox="1"/>
          <p:nvPr/>
        </p:nvSpPr>
        <p:spPr>
          <a:xfrm>
            <a:off x="561543" y="1150112"/>
            <a:ext cx="8162290" cy="1715770"/>
          </a:xfrm>
          <a:prstGeom prst="rect">
            <a:avLst/>
          </a:prstGeom>
        </p:spPr>
        <p:txBody>
          <a:bodyPr vert="horz" wrap="square" lIns="0" tIns="13335" rIns="0" bIns="0" rtlCol="0">
            <a:spAutoFit/>
          </a:bodyPr>
          <a:lstStyle/>
          <a:p>
            <a:pPr marL="1397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符号表达式化简</a:t>
            </a:r>
            <a:endParaRPr sz="2800">
              <a:latin typeface="宋体"/>
              <a:cs typeface="宋体"/>
            </a:endParaRPr>
          </a:p>
          <a:p>
            <a:pPr marL="12700" marR="5080">
              <a:lnSpc>
                <a:spcPct val="100000"/>
              </a:lnSpc>
              <a:spcBef>
                <a:spcPts val="1320"/>
              </a:spcBef>
            </a:pPr>
            <a:r>
              <a:rPr sz="1800" spc="-40" dirty="0">
                <a:latin typeface="Arial"/>
                <a:cs typeface="Arial"/>
              </a:rPr>
              <a:t>MuPAD</a:t>
            </a:r>
            <a:r>
              <a:rPr sz="1800" dirty="0">
                <a:latin typeface="宋体"/>
                <a:cs typeface="宋体"/>
              </a:rPr>
              <a:t>采用</a:t>
            </a:r>
            <a:r>
              <a:rPr sz="1800" dirty="0">
                <a:latin typeface="Arial"/>
                <a:cs typeface="Arial"/>
              </a:rPr>
              <a:t>simplify</a:t>
            </a:r>
            <a:r>
              <a:rPr sz="1800" dirty="0">
                <a:latin typeface="宋体"/>
                <a:cs typeface="宋体"/>
              </a:rPr>
              <a:t>和</a:t>
            </a:r>
            <a:r>
              <a:rPr sz="1800" dirty="0">
                <a:latin typeface="Arial"/>
                <a:cs typeface="Arial"/>
              </a:rPr>
              <a:t>Simplify</a:t>
            </a:r>
            <a:r>
              <a:rPr sz="1800" dirty="0">
                <a:latin typeface="宋体"/>
                <a:cs typeface="宋体"/>
              </a:rPr>
              <a:t>命令化简表达式，其</a:t>
            </a:r>
            <a:r>
              <a:rPr sz="1800" spc="5" dirty="0">
                <a:latin typeface="宋体"/>
                <a:cs typeface="宋体"/>
              </a:rPr>
              <a:t>中</a:t>
            </a:r>
            <a:r>
              <a:rPr sz="1800" dirty="0">
                <a:latin typeface="Arial"/>
                <a:cs typeface="Arial"/>
              </a:rPr>
              <a:t>simplify</a:t>
            </a:r>
            <a:r>
              <a:rPr sz="1800" dirty="0">
                <a:latin typeface="宋体"/>
                <a:cs typeface="宋体"/>
              </a:rPr>
              <a:t>命令不做深层化简，  化简速度较快，而</a:t>
            </a:r>
            <a:r>
              <a:rPr sz="1800" dirty="0">
                <a:latin typeface="Arial"/>
                <a:cs typeface="Arial"/>
              </a:rPr>
              <a:t>Simplify</a:t>
            </a:r>
            <a:r>
              <a:rPr sz="1800" dirty="0">
                <a:latin typeface="宋体"/>
                <a:cs typeface="宋体"/>
              </a:rPr>
              <a:t>命令做深层化简，化简速度较慢。例如：</a:t>
            </a:r>
            <a:endParaRPr sz="1800">
              <a:latin typeface="宋体"/>
              <a:cs typeface="宋体"/>
            </a:endParaRPr>
          </a:p>
          <a:p>
            <a:pPr marL="12700" marR="3141345">
              <a:lnSpc>
                <a:spcPts val="2160"/>
              </a:lnSpc>
              <a:spcBef>
                <a:spcPts val="50"/>
              </a:spcBef>
            </a:pPr>
            <a:r>
              <a:rPr sz="1800" spc="-5" dirty="0">
                <a:latin typeface="Arial"/>
                <a:cs typeface="Arial"/>
              </a:rPr>
              <a:t>simplify((x^2 </a:t>
            </a:r>
            <a:r>
              <a:rPr sz="1800" dirty="0">
                <a:latin typeface="Arial"/>
                <a:cs typeface="Arial"/>
              </a:rPr>
              <a:t>- 2*x + </a:t>
            </a:r>
            <a:r>
              <a:rPr sz="1800" spc="-10" dirty="0">
                <a:latin typeface="Arial"/>
                <a:cs typeface="Arial"/>
              </a:rPr>
              <a:t>1)*(x^3 </a:t>
            </a:r>
            <a:r>
              <a:rPr sz="1800" dirty="0">
                <a:latin typeface="Arial"/>
                <a:cs typeface="Arial"/>
              </a:rPr>
              <a:t>+ </a:t>
            </a:r>
            <a:r>
              <a:rPr sz="1800" spc="-25" dirty="0">
                <a:latin typeface="Arial"/>
                <a:cs typeface="Arial"/>
              </a:rPr>
              <a:t>x^2 </a:t>
            </a:r>
            <a:r>
              <a:rPr sz="1800" dirty="0">
                <a:latin typeface="Arial"/>
                <a:cs typeface="Arial"/>
              </a:rPr>
              <a:t>+ x + 1)/(x - 1))  </a:t>
            </a:r>
            <a:r>
              <a:rPr sz="1800" spc="-5" dirty="0">
                <a:latin typeface="Arial"/>
                <a:cs typeface="Arial"/>
              </a:rPr>
              <a:t>Simplify((x^2 </a:t>
            </a:r>
            <a:r>
              <a:rPr sz="1800" dirty="0">
                <a:latin typeface="Arial"/>
                <a:cs typeface="Arial"/>
              </a:rPr>
              <a:t>- 2*x + </a:t>
            </a:r>
            <a:r>
              <a:rPr sz="1800" spc="-10" dirty="0">
                <a:latin typeface="Arial"/>
                <a:cs typeface="Arial"/>
              </a:rPr>
              <a:t>1)*(x^3 </a:t>
            </a:r>
            <a:r>
              <a:rPr sz="1800" dirty="0">
                <a:latin typeface="Arial"/>
                <a:cs typeface="Arial"/>
              </a:rPr>
              <a:t>+ </a:t>
            </a:r>
            <a:r>
              <a:rPr sz="1800" spc="-25" dirty="0">
                <a:latin typeface="Arial"/>
                <a:cs typeface="Arial"/>
              </a:rPr>
              <a:t>x^2 </a:t>
            </a:r>
            <a:r>
              <a:rPr sz="1800" dirty="0">
                <a:latin typeface="Arial"/>
                <a:cs typeface="Arial"/>
              </a:rPr>
              <a:t>+ x + 1)/(x -</a:t>
            </a:r>
            <a:r>
              <a:rPr sz="1800" spc="120" dirty="0">
                <a:latin typeface="Arial"/>
                <a:cs typeface="Arial"/>
              </a:rPr>
              <a:t> </a:t>
            </a:r>
            <a:r>
              <a:rPr sz="1800" dirty="0">
                <a:latin typeface="Arial"/>
                <a:cs typeface="Arial"/>
              </a:rPr>
              <a:t>1))</a:t>
            </a:r>
            <a:endParaRPr sz="1800">
              <a:latin typeface="Arial"/>
              <a:cs typeface="Arial"/>
            </a:endParaRPr>
          </a:p>
        </p:txBody>
      </p:sp>
      <p:sp>
        <p:nvSpPr>
          <p:cNvPr id="4" name="object 4"/>
          <p:cNvSpPr txBox="1"/>
          <p:nvPr/>
        </p:nvSpPr>
        <p:spPr>
          <a:xfrm>
            <a:off x="539292" y="3676650"/>
            <a:ext cx="4970145" cy="571500"/>
          </a:xfrm>
          <a:prstGeom prst="rect">
            <a:avLst/>
          </a:prstGeom>
        </p:spPr>
        <p:txBody>
          <a:bodyPr vert="horz" wrap="square" lIns="0" tIns="23495" rIns="0" bIns="0" rtlCol="0">
            <a:spAutoFit/>
          </a:bodyPr>
          <a:lstStyle/>
          <a:p>
            <a:pPr marL="12700" marR="5080">
              <a:lnSpc>
                <a:spcPts val="2140"/>
              </a:lnSpc>
              <a:spcBef>
                <a:spcPts val="185"/>
              </a:spcBef>
            </a:pPr>
            <a:r>
              <a:rPr sz="1800" spc="-40" dirty="0">
                <a:latin typeface="Arial"/>
                <a:cs typeface="Arial"/>
              </a:rPr>
              <a:t>M</a:t>
            </a:r>
            <a:r>
              <a:rPr sz="1800" dirty="0">
                <a:latin typeface="Arial"/>
                <a:cs typeface="Arial"/>
              </a:rPr>
              <a:t>u</a:t>
            </a:r>
            <a:r>
              <a:rPr sz="1800" spc="-145" dirty="0">
                <a:latin typeface="Arial"/>
                <a:cs typeface="Arial"/>
              </a:rPr>
              <a:t>P</a:t>
            </a:r>
            <a:r>
              <a:rPr sz="1800" spc="-5" dirty="0">
                <a:latin typeface="Arial"/>
                <a:cs typeface="Arial"/>
              </a:rPr>
              <a:t>AD</a:t>
            </a:r>
            <a:r>
              <a:rPr sz="1800" dirty="0">
                <a:latin typeface="宋体"/>
                <a:cs typeface="宋体"/>
              </a:rPr>
              <a:t>采用</a:t>
            </a:r>
            <a:r>
              <a:rPr sz="1800" dirty="0">
                <a:latin typeface="Arial"/>
                <a:cs typeface="Arial"/>
              </a:rPr>
              <a:t>e</a:t>
            </a:r>
            <a:r>
              <a:rPr sz="1800" spc="-40" dirty="0">
                <a:latin typeface="Arial"/>
                <a:cs typeface="Arial"/>
              </a:rPr>
              <a:t>x</a:t>
            </a:r>
            <a:r>
              <a:rPr sz="1800" dirty="0">
                <a:latin typeface="Arial"/>
                <a:cs typeface="Arial"/>
              </a:rPr>
              <a:t>pan</a:t>
            </a:r>
            <a:r>
              <a:rPr sz="1800" spc="10" dirty="0">
                <a:latin typeface="Arial"/>
                <a:cs typeface="Arial"/>
              </a:rPr>
              <a:t>d</a:t>
            </a:r>
            <a:r>
              <a:rPr sz="1800" dirty="0">
                <a:latin typeface="宋体"/>
                <a:cs typeface="宋体"/>
              </a:rPr>
              <a:t>命令进行多项式展开，例如：  </a:t>
            </a:r>
            <a:r>
              <a:rPr sz="1800" spc="-5" dirty="0">
                <a:latin typeface="Arial"/>
                <a:cs typeface="Arial"/>
              </a:rPr>
              <a:t>expand((x </a:t>
            </a:r>
            <a:r>
              <a:rPr sz="1800" dirty="0">
                <a:latin typeface="Arial"/>
                <a:cs typeface="Arial"/>
              </a:rPr>
              <a:t>- </a:t>
            </a:r>
            <a:r>
              <a:rPr sz="1800" spc="-10" dirty="0">
                <a:latin typeface="Arial"/>
                <a:cs typeface="Arial"/>
              </a:rPr>
              <a:t>1)*(x^2 </a:t>
            </a:r>
            <a:r>
              <a:rPr sz="1800" dirty="0">
                <a:latin typeface="Arial"/>
                <a:cs typeface="Arial"/>
              </a:rPr>
              <a:t>+ </a:t>
            </a:r>
            <a:r>
              <a:rPr sz="1800" spc="-10" dirty="0">
                <a:latin typeface="Arial"/>
                <a:cs typeface="Arial"/>
              </a:rPr>
              <a:t>1)*(x^2 </a:t>
            </a:r>
            <a:r>
              <a:rPr sz="1800" dirty="0">
                <a:latin typeface="Arial"/>
                <a:cs typeface="Arial"/>
              </a:rPr>
              <a:t>+ x +</a:t>
            </a:r>
            <a:r>
              <a:rPr sz="1800" spc="114" dirty="0">
                <a:latin typeface="Arial"/>
                <a:cs typeface="Arial"/>
              </a:rPr>
              <a:t> </a:t>
            </a:r>
            <a:r>
              <a:rPr sz="1800" dirty="0">
                <a:latin typeface="Arial"/>
                <a:cs typeface="Arial"/>
              </a:rPr>
              <a:t>1))</a:t>
            </a:r>
            <a:endParaRPr sz="1800">
              <a:latin typeface="Arial"/>
              <a:cs typeface="Arial"/>
            </a:endParaRPr>
          </a:p>
        </p:txBody>
      </p:sp>
      <p:sp>
        <p:nvSpPr>
          <p:cNvPr id="5" name="object 5"/>
          <p:cNvSpPr txBox="1"/>
          <p:nvPr/>
        </p:nvSpPr>
        <p:spPr>
          <a:xfrm>
            <a:off x="563067" y="5045151"/>
            <a:ext cx="5253355" cy="572135"/>
          </a:xfrm>
          <a:prstGeom prst="rect">
            <a:avLst/>
          </a:prstGeom>
        </p:spPr>
        <p:txBody>
          <a:bodyPr vert="horz" wrap="square" lIns="0" tIns="12700" rIns="0" bIns="0" rtlCol="0">
            <a:spAutoFit/>
          </a:bodyPr>
          <a:lstStyle/>
          <a:p>
            <a:pPr marL="12700">
              <a:lnSpc>
                <a:spcPts val="2150"/>
              </a:lnSpc>
              <a:spcBef>
                <a:spcPts val="100"/>
              </a:spcBef>
            </a:pPr>
            <a:r>
              <a:rPr sz="1800" spc="-40" dirty="0">
                <a:latin typeface="Arial"/>
                <a:cs typeface="Arial"/>
              </a:rPr>
              <a:t>MuPAD</a:t>
            </a:r>
            <a:r>
              <a:rPr sz="1800" spc="-5" dirty="0">
                <a:latin typeface="宋体"/>
                <a:cs typeface="宋体"/>
              </a:rPr>
              <a:t>采用</a:t>
            </a:r>
            <a:r>
              <a:rPr sz="1800" dirty="0">
                <a:latin typeface="Arial"/>
                <a:cs typeface="Arial"/>
              </a:rPr>
              <a:t>factor</a:t>
            </a:r>
            <a:r>
              <a:rPr sz="1800" spc="-5" dirty="0">
                <a:latin typeface="宋体"/>
                <a:cs typeface="宋体"/>
              </a:rPr>
              <a:t>命令进行多项式因式分解，例如：</a:t>
            </a:r>
            <a:endParaRPr sz="1800">
              <a:latin typeface="宋体"/>
              <a:cs typeface="宋体"/>
            </a:endParaRPr>
          </a:p>
          <a:p>
            <a:pPr marL="12700">
              <a:lnSpc>
                <a:spcPts val="2150"/>
              </a:lnSpc>
            </a:pPr>
            <a:r>
              <a:rPr sz="1800" spc="-5" dirty="0">
                <a:latin typeface="Arial"/>
                <a:cs typeface="Arial"/>
              </a:rPr>
              <a:t>factor(x^5 </a:t>
            </a:r>
            <a:r>
              <a:rPr sz="1800" dirty="0">
                <a:latin typeface="Arial"/>
                <a:cs typeface="Arial"/>
              </a:rPr>
              <a:t>+ </a:t>
            </a:r>
            <a:r>
              <a:rPr sz="1800" spc="-25" dirty="0">
                <a:latin typeface="Arial"/>
                <a:cs typeface="Arial"/>
              </a:rPr>
              <a:t>x^3 </a:t>
            </a:r>
            <a:r>
              <a:rPr sz="1800" dirty="0">
                <a:latin typeface="Arial"/>
                <a:cs typeface="Arial"/>
              </a:rPr>
              <a:t>- </a:t>
            </a:r>
            <a:r>
              <a:rPr sz="1800" spc="-25" dirty="0">
                <a:latin typeface="Arial"/>
                <a:cs typeface="Arial"/>
              </a:rPr>
              <a:t>x^2 </a:t>
            </a:r>
            <a:r>
              <a:rPr sz="1800" dirty="0">
                <a:latin typeface="Arial"/>
                <a:cs typeface="Arial"/>
              </a:rPr>
              <a:t>-</a:t>
            </a:r>
            <a:r>
              <a:rPr sz="1800" spc="204" dirty="0">
                <a:latin typeface="Arial"/>
                <a:cs typeface="Arial"/>
              </a:rPr>
              <a:t> </a:t>
            </a:r>
            <a:r>
              <a:rPr sz="1800" dirty="0">
                <a:latin typeface="Arial"/>
                <a:cs typeface="Arial"/>
              </a:rPr>
              <a:t>1)</a:t>
            </a:r>
            <a:endParaRPr sz="18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39292" y="1023880"/>
            <a:ext cx="6730365" cy="5742305"/>
          </a:xfrm>
          <a:prstGeom prst="rect">
            <a:avLst/>
          </a:prstGeom>
        </p:spPr>
        <p:txBody>
          <a:bodyPr vert="horz" wrap="square" lIns="0" tIns="139700" rIns="0" bIns="0" rtlCol="0">
            <a:spAutoFit/>
          </a:bodyPr>
          <a:lstStyle/>
          <a:p>
            <a:pPr marL="36195">
              <a:lnSpc>
                <a:spcPct val="100000"/>
              </a:lnSpc>
              <a:spcBef>
                <a:spcPts val="1100"/>
              </a:spcBef>
            </a:pPr>
            <a:r>
              <a:rPr sz="2800" b="1" spc="-50" dirty="0">
                <a:solidFill>
                  <a:srgbClr val="333399"/>
                </a:solidFill>
                <a:latin typeface="Times New Roman"/>
                <a:cs typeface="Times New Roman"/>
              </a:rPr>
              <a:t>MuPAD</a:t>
            </a:r>
            <a:r>
              <a:rPr sz="2800" b="1" spc="15" dirty="0">
                <a:solidFill>
                  <a:srgbClr val="333399"/>
                </a:solidFill>
                <a:latin typeface="宋体"/>
                <a:cs typeface="宋体"/>
              </a:rPr>
              <a:t>解方程和解不</a:t>
            </a:r>
            <a:r>
              <a:rPr sz="2800" b="1" spc="-5" dirty="0">
                <a:solidFill>
                  <a:srgbClr val="333399"/>
                </a:solidFill>
                <a:latin typeface="宋体"/>
                <a:cs typeface="宋体"/>
              </a:rPr>
              <a:t>等式</a:t>
            </a:r>
            <a:endParaRPr sz="2800">
              <a:latin typeface="宋体"/>
              <a:cs typeface="宋体"/>
            </a:endParaRPr>
          </a:p>
          <a:p>
            <a:pPr marL="34925" marR="2184400">
              <a:lnSpc>
                <a:spcPct val="99500"/>
              </a:lnSpc>
              <a:spcBef>
                <a:spcPts val="655"/>
              </a:spcBef>
            </a:pPr>
            <a:r>
              <a:rPr sz="1800" spc="-40" dirty="0">
                <a:latin typeface="Arial"/>
                <a:cs typeface="Arial"/>
              </a:rPr>
              <a:t>MuPAD</a:t>
            </a:r>
            <a:r>
              <a:rPr sz="1800" spc="-5" dirty="0">
                <a:latin typeface="宋体"/>
                <a:cs typeface="宋体"/>
              </a:rPr>
              <a:t>采用</a:t>
            </a:r>
            <a:r>
              <a:rPr sz="1800" dirty="0">
                <a:latin typeface="Arial"/>
                <a:cs typeface="Arial"/>
              </a:rPr>
              <a:t>solve</a:t>
            </a:r>
            <a:r>
              <a:rPr sz="1800" spc="-5" dirty="0">
                <a:latin typeface="宋体"/>
                <a:cs typeface="宋体"/>
              </a:rPr>
              <a:t>命令求解代数方程，例如：  </a:t>
            </a:r>
            <a:r>
              <a:rPr sz="1800" spc="-10" dirty="0">
                <a:latin typeface="Arial"/>
                <a:cs typeface="Arial"/>
              </a:rPr>
              <a:t>solve(x^5 </a:t>
            </a:r>
            <a:r>
              <a:rPr sz="1800" dirty="0">
                <a:latin typeface="Arial"/>
                <a:cs typeface="Arial"/>
              </a:rPr>
              <a:t>+ </a:t>
            </a:r>
            <a:r>
              <a:rPr sz="1800" spc="-15" dirty="0">
                <a:latin typeface="Arial"/>
                <a:cs typeface="Arial"/>
              </a:rPr>
              <a:t>4*x^4 </a:t>
            </a:r>
            <a:r>
              <a:rPr sz="1800" dirty="0">
                <a:latin typeface="Arial"/>
                <a:cs typeface="Arial"/>
              </a:rPr>
              <a:t>+ </a:t>
            </a:r>
            <a:r>
              <a:rPr sz="1800" spc="-15" dirty="0">
                <a:latin typeface="Arial"/>
                <a:cs typeface="Arial"/>
              </a:rPr>
              <a:t>3*x^3 </a:t>
            </a:r>
            <a:r>
              <a:rPr sz="1800" dirty="0">
                <a:latin typeface="Arial"/>
                <a:cs typeface="Arial"/>
              </a:rPr>
              <a:t>= 0, </a:t>
            </a:r>
            <a:r>
              <a:rPr sz="1800" spc="-20" dirty="0">
                <a:latin typeface="Arial"/>
                <a:cs typeface="Arial"/>
              </a:rPr>
              <a:t>x)  </a:t>
            </a:r>
            <a:r>
              <a:rPr sz="1800" spc="-10" dirty="0">
                <a:latin typeface="Arial"/>
                <a:cs typeface="Arial"/>
              </a:rPr>
              <a:t>solve(a*x^2 </a:t>
            </a:r>
            <a:r>
              <a:rPr sz="1800" dirty="0">
                <a:latin typeface="Arial"/>
                <a:cs typeface="Arial"/>
              </a:rPr>
              <a:t>+ b*x + c = 0, </a:t>
            </a:r>
            <a:r>
              <a:rPr sz="1800" spc="-20" dirty="0">
                <a:latin typeface="Arial"/>
                <a:cs typeface="Arial"/>
              </a:rPr>
              <a:t>x)</a:t>
            </a:r>
            <a:endParaRPr sz="1800">
              <a:latin typeface="Arial"/>
              <a:cs typeface="Arial"/>
            </a:endParaRPr>
          </a:p>
          <a:p>
            <a:pPr marL="12700">
              <a:lnSpc>
                <a:spcPts val="2150"/>
              </a:lnSpc>
              <a:spcBef>
                <a:spcPts val="1480"/>
              </a:spcBef>
            </a:pPr>
            <a:r>
              <a:rPr sz="1800" dirty="0">
                <a:latin typeface="宋体"/>
                <a:cs typeface="宋体"/>
              </a:rPr>
              <a:t>若需要指定符号参数的取值范围，可以采</a:t>
            </a:r>
            <a:r>
              <a:rPr sz="1800" spc="10" dirty="0">
                <a:latin typeface="宋体"/>
                <a:cs typeface="宋体"/>
              </a:rPr>
              <a:t>用</a:t>
            </a:r>
            <a:r>
              <a:rPr sz="1800" spc="5" dirty="0">
                <a:latin typeface="Arial"/>
                <a:cs typeface="Arial"/>
              </a:rPr>
              <a:t>assuming</a:t>
            </a:r>
            <a:r>
              <a:rPr sz="1800" dirty="0">
                <a:latin typeface="宋体"/>
                <a:cs typeface="宋体"/>
              </a:rPr>
              <a:t>命令，例如：</a:t>
            </a:r>
            <a:endParaRPr sz="1800">
              <a:latin typeface="宋体"/>
              <a:cs typeface="宋体"/>
            </a:endParaRPr>
          </a:p>
          <a:p>
            <a:pPr marL="12700" marR="2311400">
              <a:lnSpc>
                <a:spcPts val="2160"/>
              </a:lnSpc>
              <a:spcBef>
                <a:spcPts val="60"/>
              </a:spcBef>
              <a:tabLst>
                <a:tab pos="2132330" algn="l"/>
                <a:tab pos="2980690" algn="l"/>
              </a:tabLst>
            </a:pPr>
            <a:r>
              <a:rPr sz="1800" spc="-10" dirty="0">
                <a:latin typeface="Arial"/>
                <a:cs typeface="Arial"/>
              </a:rPr>
              <a:t>solve(a*x^2 </a:t>
            </a:r>
            <a:r>
              <a:rPr sz="1800" dirty="0">
                <a:latin typeface="Arial"/>
                <a:cs typeface="Arial"/>
              </a:rPr>
              <a:t>+ b*x + c =</a:t>
            </a:r>
            <a:r>
              <a:rPr sz="1800" spc="50" dirty="0">
                <a:latin typeface="Arial"/>
                <a:cs typeface="Arial"/>
              </a:rPr>
              <a:t> </a:t>
            </a:r>
            <a:r>
              <a:rPr sz="1800" dirty="0">
                <a:latin typeface="Arial"/>
                <a:cs typeface="Arial"/>
              </a:rPr>
              <a:t>0,</a:t>
            </a:r>
            <a:r>
              <a:rPr sz="1800" spc="-10" dirty="0">
                <a:latin typeface="Arial"/>
                <a:cs typeface="Arial"/>
              </a:rPr>
              <a:t> </a:t>
            </a:r>
            <a:r>
              <a:rPr sz="1800" spc="-20" dirty="0">
                <a:latin typeface="Arial"/>
                <a:cs typeface="Arial"/>
              </a:rPr>
              <a:t>x)	</a:t>
            </a:r>
            <a:r>
              <a:rPr sz="1800" dirty="0">
                <a:latin typeface="Arial"/>
                <a:cs typeface="Arial"/>
              </a:rPr>
              <a:t>assuming</a:t>
            </a:r>
            <a:r>
              <a:rPr sz="1800" spc="-125" dirty="0">
                <a:latin typeface="Arial"/>
                <a:cs typeface="Arial"/>
              </a:rPr>
              <a:t> </a:t>
            </a:r>
            <a:r>
              <a:rPr sz="1800" dirty="0">
                <a:latin typeface="Arial"/>
                <a:cs typeface="Arial"/>
              </a:rPr>
              <a:t>a&gt;0  </a:t>
            </a:r>
            <a:r>
              <a:rPr sz="1800" spc="-10" dirty="0">
                <a:latin typeface="Arial"/>
                <a:cs typeface="Arial"/>
              </a:rPr>
              <a:t>solve(x^4 </a:t>
            </a:r>
            <a:r>
              <a:rPr sz="1800" dirty="0">
                <a:latin typeface="Arial"/>
                <a:cs typeface="Arial"/>
              </a:rPr>
              <a:t>- </a:t>
            </a:r>
            <a:r>
              <a:rPr sz="1800" spc="-5" dirty="0">
                <a:latin typeface="Arial"/>
                <a:cs typeface="Arial"/>
              </a:rPr>
              <a:t>1 </a:t>
            </a:r>
            <a:r>
              <a:rPr sz="1800" dirty="0">
                <a:latin typeface="Arial"/>
                <a:cs typeface="Arial"/>
              </a:rPr>
              <a:t>=</a:t>
            </a:r>
            <a:r>
              <a:rPr sz="1800" spc="70" dirty="0">
                <a:latin typeface="Arial"/>
                <a:cs typeface="Arial"/>
              </a:rPr>
              <a:t> </a:t>
            </a:r>
            <a:r>
              <a:rPr sz="1800" dirty="0">
                <a:latin typeface="Arial"/>
                <a:cs typeface="Arial"/>
              </a:rPr>
              <a:t>0,</a:t>
            </a:r>
            <a:r>
              <a:rPr sz="1800" spc="10" dirty="0">
                <a:latin typeface="Arial"/>
                <a:cs typeface="Arial"/>
              </a:rPr>
              <a:t> </a:t>
            </a:r>
            <a:r>
              <a:rPr sz="1800" spc="-20" dirty="0">
                <a:latin typeface="Arial"/>
                <a:cs typeface="Arial"/>
              </a:rPr>
              <a:t>x)	</a:t>
            </a:r>
            <a:r>
              <a:rPr sz="1800" spc="5" dirty="0">
                <a:latin typeface="Arial"/>
                <a:cs typeface="Arial"/>
              </a:rPr>
              <a:t>assuming </a:t>
            </a:r>
            <a:r>
              <a:rPr sz="1800" spc="-15" dirty="0">
                <a:latin typeface="Arial"/>
                <a:cs typeface="Arial"/>
              </a:rPr>
              <a:t>x&gt;0  </a:t>
            </a:r>
            <a:r>
              <a:rPr sz="1800" spc="-10" dirty="0">
                <a:latin typeface="Arial"/>
                <a:cs typeface="Arial"/>
              </a:rPr>
              <a:t>solve(x^4 </a:t>
            </a:r>
            <a:r>
              <a:rPr sz="1800" dirty="0">
                <a:latin typeface="Arial"/>
                <a:cs typeface="Arial"/>
              </a:rPr>
              <a:t>- 1 =</a:t>
            </a:r>
            <a:r>
              <a:rPr sz="1800" spc="45" dirty="0">
                <a:latin typeface="Arial"/>
                <a:cs typeface="Arial"/>
              </a:rPr>
              <a:t> </a:t>
            </a:r>
            <a:r>
              <a:rPr sz="1800" dirty="0">
                <a:latin typeface="Arial"/>
                <a:cs typeface="Arial"/>
              </a:rPr>
              <a:t>0,</a:t>
            </a:r>
            <a:r>
              <a:rPr sz="1800" spc="5" dirty="0">
                <a:latin typeface="Arial"/>
                <a:cs typeface="Arial"/>
              </a:rPr>
              <a:t> </a:t>
            </a:r>
            <a:r>
              <a:rPr sz="1800" spc="-20" dirty="0">
                <a:latin typeface="Arial"/>
                <a:cs typeface="Arial"/>
              </a:rPr>
              <a:t>x)	</a:t>
            </a:r>
            <a:r>
              <a:rPr sz="1800" dirty="0">
                <a:latin typeface="Arial"/>
                <a:cs typeface="Arial"/>
              </a:rPr>
              <a:t>assuming x in</a:t>
            </a:r>
            <a:r>
              <a:rPr sz="1800" spc="-114" dirty="0">
                <a:latin typeface="Arial"/>
                <a:cs typeface="Arial"/>
              </a:rPr>
              <a:t> </a:t>
            </a:r>
            <a:r>
              <a:rPr sz="1800" dirty="0">
                <a:latin typeface="Arial"/>
                <a:cs typeface="Arial"/>
              </a:rPr>
              <a:t>R_</a:t>
            </a:r>
            <a:endParaRPr sz="1800">
              <a:latin typeface="Arial"/>
              <a:cs typeface="Arial"/>
            </a:endParaRPr>
          </a:p>
          <a:p>
            <a:pPr marL="12700">
              <a:lnSpc>
                <a:spcPts val="2095"/>
              </a:lnSpc>
              <a:tabLst>
                <a:tab pos="2132965" algn="l"/>
              </a:tabLst>
            </a:pPr>
            <a:r>
              <a:rPr sz="1800" spc="-10" dirty="0">
                <a:latin typeface="Arial"/>
                <a:cs typeface="Arial"/>
              </a:rPr>
              <a:t>solve(x^4 </a:t>
            </a:r>
            <a:r>
              <a:rPr sz="1800" dirty="0">
                <a:latin typeface="Arial"/>
                <a:cs typeface="Arial"/>
              </a:rPr>
              <a:t>- </a:t>
            </a:r>
            <a:r>
              <a:rPr sz="1800" spc="-5" dirty="0">
                <a:latin typeface="Arial"/>
                <a:cs typeface="Arial"/>
              </a:rPr>
              <a:t>a </a:t>
            </a:r>
            <a:r>
              <a:rPr sz="1800" dirty="0">
                <a:latin typeface="Arial"/>
                <a:cs typeface="Arial"/>
              </a:rPr>
              <a:t>=</a:t>
            </a:r>
            <a:r>
              <a:rPr sz="1800" spc="70" dirty="0">
                <a:latin typeface="Arial"/>
                <a:cs typeface="Arial"/>
              </a:rPr>
              <a:t> </a:t>
            </a:r>
            <a:r>
              <a:rPr sz="1800" dirty="0">
                <a:latin typeface="Arial"/>
                <a:cs typeface="Arial"/>
              </a:rPr>
              <a:t>0,</a:t>
            </a:r>
            <a:r>
              <a:rPr sz="1800" spc="10" dirty="0">
                <a:latin typeface="Arial"/>
                <a:cs typeface="Arial"/>
              </a:rPr>
              <a:t> </a:t>
            </a:r>
            <a:r>
              <a:rPr sz="1800" spc="-20" dirty="0">
                <a:latin typeface="Arial"/>
                <a:cs typeface="Arial"/>
              </a:rPr>
              <a:t>x)	</a:t>
            </a:r>
            <a:r>
              <a:rPr sz="1800" spc="5" dirty="0">
                <a:latin typeface="Arial"/>
                <a:cs typeface="Arial"/>
              </a:rPr>
              <a:t>assuming </a:t>
            </a:r>
            <a:r>
              <a:rPr sz="1800" dirty="0">
                <a:latin typeface="Arial"/>
                <a:cs typeface="Arial"/>
              </a:rPr>
              <a:t>a=10 and x in</a:t>
            </a:r>
            <a:r>
              <a:rPr sz="1800" spc="-165" dirty="0">
                <a:latin typeface="Arial"/>
                <a:cs typeface="Arial"/>
              </a:rPr>
              <a:t> </a:t>
            </a:r>
            <a:r>
              <a:rPr sz="1800" spc="-5" dirty="0">
                <a:latin typeface="Arial"/>
                <a:cs typeface="Arial"/>
              </a:rPr>
              <a:t>R_</a:t>
            </a:r>
            <a:endParaRPr sz="1800">
              <a:latin typeface="Arial"/>
              <a:cs typeface="Arial"/>
            </a:endParaRPr>
          </a:p>
          <a:p>
            <a:pPr marL="36195">
              <a:lnSpc>
                <a:spcPts val="2150"/>
              </a:lnSpc>
              <a:spcBef>
                <a:spcPts val="1140"/>
              </a:spcBef>
            </a:pPr>
            <a:r>
              <a:rPr sz="1800" dirty="0">
                <a:latin typeface="宋体"/>
                <a:cs typeface="宋体"/>
              </a:rPr>
              <a:t>下面这条语句求解代数方程组：</a:t>
            </a:r>
            <a:endParaRPr sz="1800">
              <a:latin typeface="宋体"/>
              <a:cs typeface="宋体"/>
            </a:endParaRPr>
          </a:p>
          <a:p>
            <a:pPr marL="36195">
              <a:lnSpc>
                <a:spcPts val="2150"/>
              </a:lnSpc>
            </a:pPr>
            <a:r>
              <a:rPr sz="1800" spc="-10" dirty="0">
                <a:latin typeface="Arial"/>
                <a:cs typeface="Arial"/>
              </a:rPr>
              <a:t>solve([x^2 </a:t>
            </a:r>
            <a:r>
              <a:rPr sz="1800" dirty="0">
                <a:latin typeface="Arial"/>
                <a:cs typeface="Arial"/>
              </a:rPr>
              <a:t>+ </a:t>
            </a:r>
            <a:r>
              <a:rPr sz="1800" spc="-20" dirty="0">
                <a:latin typeface="Arial"/>
                <a:cs typeface="Arial"/>
              </a:rPr>
              <a:t>y^2 </a:t>
            </a:r>
            <a:r>
              <a:rPr sz="1800" dirty="0">
                <a:latin typeface="Arial"/>
                <a:cs typeface="Arial"/>
              </a:rPr>
              <a:t>= a, </a:t>
            </a:r>
            <a:r>
              <a:rPr sz="1800" spc="-25" dirty="0">
                <a:latin typeface="Arial"/>
                <a:cs typeface="Arial"/>
              </a:rPr>
              <a:t>x^2 </a:t>
            </a:r>
            <a:r>
              <a:rPr sz="1800" dirty="0">
                <a:latin typeface="Arial"/>
                <a:cs typeface="Arial"/>
              </a:rPr>
              <a:t>- </a:t>
            </a:r>
            <a:r>
              <a:rPr sz="1800" spc="-20" dirty="0">
                <a:latin typeface="Arial"/>
                <a:cs typeface="Arial"/>
              </a:rPr>
              <a:t>y^2 </a:t>
            </a:r>
            <a:r>
              <a:rPr sz="1800" dirty="0">
                <a:latin typeface="Arial"/>
                <a:cs typeface="Arial"/>
              </a:rPr>
              <a:t>= </a:t>
            </a:r>
            <a:r>
              <a:rPr sz="1800" spc="-5" dirty="0">
                <a:latin typeface="Arial"/>
                <a:cs typeface="Arial"/>
              </a:rPr>
              <a:t>b],[x,</a:t>
            </a:r>
            <a:r>
              <a:rPr sz="1800" spc="270" dirty="0">
                <a:latin typeface="Arial"/>
                <a:cs typeface="Arial"/>
              </a:rPr>
              <a:t> </a:t>
            </a:r>
            <a:r>
              <a:rPr sz="1800" spc="-5" dirty="0">
                <a:latin typeface="Arial"/>
                <a:cs typeface="Arial"/>
              </a:rPr>
              <a:t>y])</a:t>
            </a:r>
            <a:endParaRPr sz="1800">
              <a:latin typeface="Arial"/>
              <a:cs typeface="Arial"/>
            </a:endParaRPr>
          </a:p>
          <a:p>
            <a:pPr marL="36195">
              <a:lnSpc>
                <a:spcPts val="2150"/>
              </a:lnSpc>
              <a:spcBef>
                <a:spcPts val="25"/>
              </a:spcBef>
            </a:pPr>
            <a:r>
              <a:rPr sz="1800" spc="-40" dirty="0">
                <a:latin typeface="Arial"/>
                <a:cs typeface="Arial"/>
              </a:rPr>
              <a:t>MuPAD</a:t>
            </a:r>
            <a:r>
              <a:rPr sz="1800" dirty="0">
                <a:latin typeface="宋体"/>
                <a:cs typeface="宋体"/>
              </a:rPr>
              <a:t>采用</a:t>
            </a:r>
            <a:r>
              <a:rPr sz="1800" dirty="0">
                <a:latin typeface="Arial"/>
                <a:cs typeface="Arial"/>
              </a:rPr>
              <a:t>ode</a:t>
            </a:r>
            <a:r>
              <a:rPr sz="1800" dirty="0">
                <a:latin typeface="宋体"/>
                <a:cs typeface="宋体"/>
              </a:rPr>
              <a:t>命令求解常微分方程，例如：</a:t>
            </a:r>
            <a:endParaRPr sz="1800">
              <a:latin typeface="宋体"/>
              <a:cs typeface="宋体"/>
            </a:endParaRPr>
          </a:p>
          <a:p>
            <a:pPr marL="36195">
              <a:lnSpc>
                <a:spcPts val="2150"/>
              </a:lnSpc>
            </a:pPr>
            <a:r>
              <a:rPr sz="1800" dirty="0">
                <a:latin typeface="Arial"/>
                <a:cs typeface="Arial"/>
              </a:rPr>
              <a:t>eq := </a:t>
            </a:r>
            <a:r>
              <a:rPr sz="1800" spc="-10" dirty="0">
                <a:latin typeface="Arial"/>
                <a:cs typeface="Arial"/>
              </a:rPr>
              <a:t>ode(x^2*diff(y(x), </a:t>
            </a:r>
            <a:r>
              <a:rPr sz="1800" spc="-20" dirty="0">
                <a:latin typeface="Arial"/>
                <a:cs typeface="Arial"/>
              </a:rPr>
              <a:t>x, x) </a:t>
            </a:r>
            <a:r>
              <a:rPr sz="1800" dirty="0">
                <a:latin typeface="Arial"/>
                <a:cs typeface="Arial"/>
              </a:rPr>
              <a:t>+ </a:t>
            </a:r>
            <a:r>
              <a:rPr sz="1800" spc="-10" dirty="0">
                <a:latin typeface="Arial"/>
                <a:cs typeface="Arial"/>
              </a:rPr>
              <a:t>2*x*diff(y(x), </a:t>
            </a:r>
            <a:r>
              <a:rPr sz="1800" spc="-20" dirty="0">
                <a:latin typeface="Arial"/>
                <a:cs typeface="Arial"/>
              </a:rPr>
              <a:t>x) </a:t>
            </a:r>
            <a:r>
              <a:rPr sz="1800" dirty="0">
                <a:latin typeface="Arial"/>
                <a:cs typeface="Arial"/>
              </a:rPr>
              <a:t>+ </a:t>
            </a:r>
            <a:r>
              <a:rPr sz="1800" spc="-20" dirty="0">
                <a:latin typeface="Arial"/>
                <a:cs typeface="Arial"/>
              </a:rPr>
              <a:t>x,</a:t>
            </a:r>
            <a:r>
              <a:rPr sz="1800" spc="285" dirty="0">
                <a:latin typeface="Arial"/>
                <a:cs typeface="Arial"/>
              </a:rPr>
              <a:t> </a:t>
            </a:r>
            <a:r>
              <a:rPr sz="1800" spc="-15" dirty="0">
                <a:latin typeface="Arial"/>
                <a:cs typeface="Arial"/>
              </a:rPr>
              <a:t>y(x))</a:t>
            </a:r>
            <a:endParaRPr sz="1800">
              <a:latin typeface="Arial"/>
              <a:cs typeface="Arial"/>
            </a:endParaRPr>
          </a:p>
          <a:p>
            <a:pPr marL="36195">
              <a:lnSpc>
                <a:spcPct val="100000"/>
              </a:lnSpc>
            </a:pPr>
            <a:r>
              <a:rPr sz="1800" dirty="0">
                <a:latin typeface="Arial"/>
                <a:cs typeface="Arial"/>
              </a:rPr>
              <a:t>solve(eq)</a:t>
            </a:r>
            <a:endParaRPr sz="1800">
              <a:latin typeface="Arial"/>
              <a:cs typeface="Arial"/>
            </a:endParaRPr>
          </a:p>
          <a:p>
            <a:pPr marL="43815">
              <a:lnSpc>
                <a:spcPts val="2150"/>
              </a:lnSpc>
              <a:spcBef>
                <a:spcPts val="750"/>
              </a:spcBef>
            </a:pPr>
            <a:r>
              <a:rPr sz="1800" spc="-40" dirty="0">
                <a:latin typeface="Arial"/>
                <a:cs typeface="Arial"/>
              </a:rPr>
              <a:t>MuPAD</a:t>
            </a:r>
            <a:r>
              <a:rPr sz="1800" dirty="0">
                <a:latin typeface="宋体"/>
                <a:cs typeface="宋体"/>
              </a:rPr>
              <a:t>采用</a:t>
            </a:r>
            <a:r>
              <a:rPr sz="1800" dirty="0">
                <a:latin typeface="Arial"/>
                <a:cs typeface="Arial"/>
              </a:rPr>
              <a:t>solve</a:t>
            </a:r>
            <a:r>
              <a:rPr sz="1800" dirty="0">
                <a:latin typeface="宋体"/>
                <a:cs typeface="宋体"/>
              </a:rPr>
              <a:t>命令求解不等式，例如：</a:t>
            </a:r>
            <a:endParaRPr sz="1800">
              <a:latin typeface="宋体"/>
              <a:cs typeface="宋体"/>
            </a:endParaRPr>
          </a:p>
          <a:p>
            <a:pPr marL="43815">
              <a:lnSpc>
                <a:spcPts val="2150"/>
              </a:lnSpc>
            </a:pPr>
            <a:r>
              <a:rPr sz="1800" spc="-10" dirty="0">
                <a:latin typeface="Arial"/>
                <a:cs typeface="Arial"/>
              </a:rPr>
              <a:t>solve(x^4 </a:t>
            </a:r>
            <a:r>
              <a:rPr sz="1800" dirty="0">
                <a:latin typeface="Arial"/>
                <a:cs typeface="Arial"/>
              </a:rPr>
              <a:t>&gt;= 5,</a:t>
            </a:r>
            <a:r>
              <a:rPr sz="1800" spc="15" dirty="0">
                <a:latin typeface="Arial"/>
                <a:cs typeface="Arial"/>
              </a:rPr>
              <a:t> </a:t>
            </a:r>
            <a:r>
              <a:rPr sz="1800" spc="-20" dirty="0">
                <a:latin typeface="Arial"/>
                <a:cs typeface="Arial"/>
              </a:rPr>
              <a:t>x)</a:t>
            </a:r>
            <a:endParaRPr sz="1800">
              <a:latin typeface="Arial"/>
              <a:cs typeface="Arial"/>
            </a:endParaRPr>
          </a:p>
          <a:p>
            <a:pPr marL="43815" marR="3006090">
              <a:lnSpc>
                <a:spcPct val="100000"/>
              </a:lnSpc>
              <a:spcBef>
                <a:spcPts val="5"/>
              </a:spcBef>
              <a:tabLst>
                <a:tab pos="1964689" algn="l"/>
              </a:tabLst>
            </a:pPr>
            <a:r>
              <a:rPr sz="1800" spc="-10" dirty="0">
                <a:latin typeface="Arial"/>
                <a:cs typeface="Arial"/>
              </a:rPr>
              <a:t>solve(x^4 </a:t>
            </a:r>
            <a:r>
              <a:rPr sz="1800" dirty="0">
                <a:latin typeface="Arial"/>
                <a:cs typeface="Arial"/>
              </a:rPr>
              <a:t>&gt;=</a:t>
            </a:r>
            <a:r>
              <a:rPr sz="1800" spc="55" dirty="0">
                <a:latin typeface="Arial"/>
                <a:cs typeface="Arial"/>
              </a:rPr>
              <a:t> </a:t>
            </a:r>
            <a:r>
              <a:rPr sz="1800" dirty="0">
                <a:latin typeface="Arial"/>
                <a:cs typeface="Arial"/>
              </a:rPr>
              <a:t>5,</a:t>
            </a:r>
            <a:r>
              <a:rPr sz="1800" spc="-15" dirty="0">
                <a:latin typeface="Arial"/>
                <a:cs typeface="Arial"/>
              </a:rPr>
              <a:t> </a:t>
            </a:r>
            <a:r>
              <a:rPr sz="1800" spc="-20" dirty="0">
                <a:latin typeface="Arial"/>
                <a:cs typeface="Arial"/>
              </a:rPr>
              <a:t>x)	</a:t>
            </a:r>
            <a:r>
              <a:rPr sz="1800" spc="5" dirty="0">
                <a:latin typeface="Arial"/>
                <a:cs typeface="Arial"/>
              </a:rPr>
              <a:t>assuming </a:t>
            </a:r>
            <a:r>
              <a:rPr sz="1800" dirty="0">
                <a:latin typeface="Arial"/>
                <a:cs typeface="Arial"/>
              </a:rPr>
              <a:t>x in</a:t>
            </a:r>
            <a:r>
              <a:rPr sz="1800" spc="-175" dirty="0">
                <a:latin typeface="Arial"/>
                <a:cs typeface="Arial"/>
              </a:rPr>
              <a:t> </a:t>
            </a:r>
            <a:r>
              <a:rPr sz="1800" spc="-5" dirty="0">
                <a:latin typeface="Arial"/>
                <a:cs typeface="Arial"/>
              </a:rPr>
              <a:t>R_  </a:t>
            </a:r>
            <a:r>
              <a:rPr sz="1800" spc="-10" dirty="0">
                <a:latin typeface="Arial"/>
                <a:cs typeface="Arial"/>
              </a:rPr>
              <a:t>solve(x^4 </a:t>
            </a:r>
            <a:r>
              <a:rPr sz="1800" dirty="0">
                <a:latin typeface="Arial"/>
                <a:cs typeface="Arial"/>
              </a:rPr>
              <a:t>&gt;=</a:t>
            </a:r>
            <a:r>
              <a:rPr sz="1800" spc="55" dirty="0">
                <a:latin typeface="Arial"/>
                <a:cs typeface="Arial"/>
              </a:rPr>
              <a:t> </a:t>
            </a:r>
            <a:r>
              <a:rPr sz="1800" dirty="0">
                <a:latin typeface="Arial"/>
                <a:cs typeface="Arial"/>
              </a:rPr>
              <a:t>5,</a:t>
            </a:r>
            <a:r>
              <a:rPr sz="1800" spc="-15" dirty="0">
                <a:latin typeface="Arial"/>
                <a:cs typeface="Arial"/>
              </a:rPr>
              <a:t> </a:t>
            </a:r>
            <a:r>
              <a:rPr sz="1800" spc="-20" dirty="0">
                <a:latin typeface="Arial"/>
                <a:cs typeface="Arial"/>
              </a:rPr>
              <a:t>x)	</a:t>
            </a:r>
            <a:r>
              <a:rPr sz="1800" spc="5" dirty="0">
                <a:latin typeface="Arial"/>
                <a:cs typeface="Arial"/>
              </a:rPr>
              <a:t>assuming </a:t>
            </a:r>
            <a:r>
              <a:rPr sz="1800" dirty="0">
                <a:latin typeface="Arial"/>
                <a:cs typeface="Arial"/>
              </a:rPr>
              <a:t>x &gt;</a:t>
            </a:r>
            <a:r>
              <a:rPr sz="1800" spc="-114" dirty="0">
                <a:latin typeface="Arial"/>
                <a:cs typeface="Arial"/>
              </a:rPr>
              <a:t> </a:t>
            </a:r>
            <a:r>
              <a:rPr sz="1800" spc="-5" dirty="0">
                <a:latin typeface="Arial"/>
                <a:cs typeface="Arial"/>
              </a:rPr>
              <a:t>0</a:t>
            </a:r>
            <a:endParaRPr sz="18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1543" y="1150112"/>
            <a:ext cx="7106920" cy="1298575"/>
          </a:xfrm>
          <a:prstGeom prst="rect">
            <a:avLst/>
          </a:prstGeom>
        </p:spPr>
        <p:txBody>
          <a:bodyPr vert="horz" wrap="square" lIns="0" tIns="13335" rIns="0" bIns="0" rtlCol="0">
            <a:spAutoFit/>
          </a:bodyPr>
          <a:lstStyle/>
          <a:p>
            <a:pPr marL="1397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绘图</a:t>
            </a:r>
            <a:endParaRPr sz="2800">
              <a:latin typeface="宋体"/>
              <a:cs typeface="宋体"/>
            </a:endParaRPr>
          </a:p>
          <a:p>
            <a:pPr marL="12700">
              <a:lnSpc>
                <a:spcPts val="2150"/>
              </a:lnSpc>
              <a:spcBef>
                <a:spcPts val="2355"/>
              </a:spcBef>
            </a:pPr>
            <a:r>
              <a:rPr sz="1800" spc="-40" dirty="0">
                <a:latin typeface="Arial"/>
                <a:cs typeface="Arial"/>
              </a:rPr>
              <a:t>MuPAD</a:t>
            </a:r>
            <a:r>
              <a:rPr sz="1800" spc="-5" dirty="0">
                <a:latin typeface="宋体"/>
                <a:cs typeface="宋体"/>
              </a:rPr>
              <a:t>采用</a:t>
            </a:r>
            <a:r>
              <a:rPr sz="1800" dirty="0">
                <a:latin typeface="Arial"/>
                <a:cs typeface="Arial"/>
              </a:rPr>
              <a:t>plot</a:t>
            </a:r>
            <a:r>
              <a:rPr sz="1800" spc="-5" dirty="0">
                <a:latin typeface="宋体"/>
                <a:cs typeface="宋体"/>
              </a:rPr>
              <a:t>命令绘制二维图形，例如下条语句所绘图形如图所示：</a:t>
            </a:r>
            <a:endParaRPr sz="1800">
              <a:latin typeface="宋体"/>
              <a:cs typeface="宋体"/>
            </a:endParaRPr>
          </a:p>
          <a:p>
            <a:pPr marL="12700">
              <a:lnSpc>
                <a:spcPts val="2150"/>
              </a:lnSpc>
            </a:pPr>
            <a:r>
              <a:rPr sz="1800" spc="-5" dirty="0">
                <a:latin typeface="Arial"/>
                <a:cs typeface="Arial"/>
              </a:rPr>
              <a:t>plot(sin(3*x)*cos(x))</a:t>
            </a:r>
            <a:endParaRPr sz="1800">
              <a:latin typeface="Arial"/>
              <a:cs typeface="Arial"/>
            </a:endParaRPr>
          </a:p>
        </p:txBody>
      </p:sp>
      <p:sp>
        <p:nvSpPr>
          <p:cNvPr id="5" name="object 5"/>
          <p:cNvSpPr/>
          <p:nvPr/>
        </p:nvSpPr>
        <p:spPr>
          <a:xfrm>
            <a:off x="3148583" y="3715534"/>
            <a:ext cx="3003550" cy="2004060"/>
          </a:xfrm>
          <a:custGeom>
            <a:avLst/>
            <a:gdLst/>
            <a:ahLst/>
            <a:cxnLst/>
            <a:rect l="l" t="t" r="r" b="b"/>
            <a:pathLst>
              <a:path w="3003550" h="2004060">
                <a:moveTo>
                  <a:pt x="0" y="2003781"/>
                </a:moveTo>
                <a:lnTo>
                  <a:pt x="3003542" y="2003781"/>
                </a:lnTo>
                <a:lnTo>
                  <a:pt x="3003542" y="0"/>
                </a:lnTo>
                <a:lnTo>
                  <a:pt x="0" y="0"/>
                </a:lnTo>
                <a:lnTo>
                  <a:pt x="0" y="2003781"/>
                </a:lnTo>
                <a:close/>
              </a:path>
            </a:pathLst>
          </a:custGeom>
          <a:solidFill>
            <a:srgbClr val="FFFFFF"/>
          </a:solidFill>
        </p:spPr>
        <p:txBody>
          <a:bodyPr wrap="square" lIns="0" tIns="0" rIns="0" bIns="0" rtlCol="0"/>
          <a:lstStyle/>
          <a:p>
            <a:endParaRPr/>
          </a:p>
        </p:txBody>
      </p:sp>
      <p:sp>
        <p:nvSpPr>
          <p:cNvPr id="6" name="object 6"/>
          <p:cNvSpPr/>
          <p:nvPr/>
        </p:nvSpPr>
        <p:spPr>
          <a:xfrm>
            <a:off x="3173390" y="3740290"/>
            <a:ext cx="2954020" cy="1954530"/>
          </a:xfrm>
          <a:custGeom>
            <a:avLst/>
            <a:gdLst/>
            <a:ahLst/>
            <a:cxnLst/>
            <a:rect l="l" t="t" r="r" b="b"/>
            <a:pathLst>
              <a:path w="2954020" h="1954529">
                <a:moveTo>
                  <a:pt x="0" y="1954270"/>
                </a:moveTo>
                <a:lnTo>
                  <a:pt x="2953928" y="1954270"/>
                </a:lnTo>
                <a:lnTo>
                  <a:pt x="2953928" y="0"/>
                </a:lnTo>
                <a:lnTo>
                  <a:pt x="0" y="0"/>
                </a:lnTo>
                <a:lnTo>
                  <a:pt x="0" y="1954270"/>
                </a:lnTo>
                <a:close/>
              </a:path>
            </a:pathLst>
          </a:custGeom>
          <a:solidFill>
            <a:srgbClr val="FFFFFF"/>
          </a:solidFill>
        </p:spPr>
        <p:txBody>
          <a:bodyPr wrap="square" lIns="0" tIns="0" rIns="0" bIns="0" rtlCol="0"/>
          <a:lstStyle/>
          <a:p>
            <a:endParaRPr/>
          </a:p>
        </p:txBody>
      </p:sp>
      <p:sp>
        <p:nvSpPr>
          <p:cNvPr id="7" name="object 7"/>
          <p:cNvSpPr/>
          <p:nvPr/>
        </p:nvSpPr>
        <p:spPr>
          <a:xfrm>
            <a:off x="3228940" y="4776547"/>
            <a:ext cx="2751455" cy="0"/>
          </a:xfrm>
          <a:custGeom>
            <a:avLst/>
            <a:gdLst/>
            <a:ahLst/>
            <a:cxnLst/>
            <a:rect l="l" t="t" r="r" b="b"/>
            <a:pathLst>
              <a:path w="2751454">
                <a:moveTo>
                  <a:pt x="0" y="0"/>
                </a:moveTo>
                <a:lnTo>
                  <a:pt x="2751427" y="0"/>
                </a:lnTo>
              </a:path>
            </a:pathLst>
          </a:custGeom>
          <a:ln w="4448">
            <a:solidFill>
              <a:srgbClr val="000000"/>
            </a:solidFill>
          </a:ln>
        </p:spPr>
        <p:txBody>
          <a:bodyPr wrap="square" lIns="0" tIns="0" rIns="0" bIns="0" rtlCol="0"/>
          <a:lstStyle/>
          <a:p>
            <a:endParaRPr/>
          </a:p>
        </p:txBody>
      </p:sp>
      <p:sp>
        <p:nvSpPr>
          <p:cNvPr id="8" name="object 8"/>
          <p:cNvSpPr/>
          <p:nvPr/>
        </p:nvSpPr>
        <p:spPr>
          <a:xfrm>
            <a:off x="6004959" y="4755845"/>
            <a:ext cx="97790" cy="41910"/>
          </a:xfrm>
          <a:custGeom>
            <a:avLst/>
            <a:gdLst/>
            <a:ahLst/>
            <a:cxnLst/>
            <a:rect l="l" t="t" r="r" b="b"/>
            <a:pathLst>
              <a:path w="97789" h="41910">
                <a:moveTo>
                  <a:pt x="0" y="0"/>
                </a:moveTo>
                <a:lnTo>
                  <a:pt x="0" y="41670"/>
                </a:lnTo>
                <a:lnTo>
                  <a:pt x="97553" y="20702"/>
                </a:lnTo>
                <a:lnTo>
                  <a:pt x="0" y="0"/>
                </a:lnTo>
                <a:close/>
              </a:path>
            </a:pathLst>
          </a:custGeom>
          <a:solidFill>
            <a:srgbClr val="000000"/>
          </a:solidFill>
        </p:spPr>
        <p:txBody>
          <a:bodyPr wrap="square" lIns="0" tIns="0" rIns="0" bIns="0" rtlCol="0"/>
          <a:lstStyle/>
          <a:p>
            <a:endParaRPr/>
          </a:p>
        </p:txBody>
      </p:sp>
      <p:sp>
        <p:nvSpPr>
          <p:cNvPr id="9" name="object 9"/>
          <p:cNvSpPr/>
          <p:nvPr/>
        </p:nvSpPr>
        <p:spPr>
          <a:xfrm>
            <a:off x="6004959" y="4755845"/>
            <a:ext cx="97790" cy="20955"/>
          </a:xfrm>
          <a:custGeom>
            <a:avLst/>
            <a:gdLst/>
            <a:ahLst/>
            <a:cxnLst/>
            <a:rect l="l" t="t" r="r" b="b"/>
            <a:pathLst>
              <a:path w="97789" h="20954">
                <a:moveTo>
                  <a:pt x="97553" y="20702"/>
                </a:moveTo>
                <a:lnTo>
                  <a:pt x="0" y="0"/>
                </a:lnTo>
              </a:path>
            </a:pathLst>
          </a:custGeom>
          <a:ln w="4448">
            <a:solidFill>
              <a:srgbClr val="000000"/>
            </a:solidFill>
          </a:ln>
        </p:spPr>
        <p:txBody>
          <a:bodyPr wrap="square" lIns="0" tIns="0" rIns="0" bIns="0" rtlCol="0"/>
          <a:lstStyle/>
          <a:p>
            <a:endParaRPr/>
          </a:p>
        </p:txBody>
      </p:sp>
      <p:sp>
        <p:nvSpPr>
          <p:cNvPr id="10" name="object 10"/>
          <p:cNvSpPr/>
          <p:nvPr/>
        </p:nvSpPr>
        <p:spPr>
          <a:xfrm>
            <a:off x="6004959" y="4776547"/>
            <a:ext cx="97790" cy="21590"/>
          </a:xfrm>
          <a:custGeom>
            <a:avLst/>
            <a:gdLst/>
            <a:ahLst/>
            <a:cxnLst/>
            <a:rect l="l" t="t" r="r" b="b"/>
            <a:pathLst>
              <a:path w="97789" h="21589">
                <a:moveTo>
                  <a:pt x="97553" y="0"/>
                </a:moveTo>
                <a:lnTo>
                  <a:pt x="0" y="20967"/>
                </a:lnTo>
              </a:path>
            </a:pathLst>
          </a:custGeom>
          <a:ln w="4448">
            <a:solidFill>
              <a:srgbClr val="000000"/>
            </a:solidFill>
          </a:ln>
        </p:spPr>
        <p:txBody>
          <a:bodyPr wrap="square" lIns="0" tIns="0" rIns="0" bIns="0" rtlCol="0"/>
          <a:lstStyle/>
          <a:p>
            <a:endParaRPr/>
          </a:p>
        </p:txBody>
      </p:sp>
      <p:sp>
        <p:nvSpPr>
          <p:cNvPr id="11" name="object 11"/>
          <p:cNvSpPr/>
          <p:nvPr/>
        </p:nvSpPr>
        <p:spPr>
          <a:xfrm>
            <a:off x="6004959" y="4755845"/>
            <a:ext cx="0" cy="41910"/>
          </a:xfrm>
          <a:custGeom>
            <a:avLst/>
            <a:gdLst/>
            <a:ahLst/>
            <a:cxnLst/>
            <a:rect l="l" t="t" r="r" b="b"/>
            <a:pathLst>
              <a:path h="41910">
                <a:moveTo>
                  <a:pt x="0" y="0"/>
                </a:moveTo>
                <a:lnTo>
                  <a:pt x="0" y="41670"/>
                </a:lnTo>
              </a:path>
            </a:pathLst>
          </a:custGeom>
          <a:ln w="4450">
            <a:solidFill>
              <a:srgbClr val="000000"/>
            </a:solidFill>
          </a:ln>
        </p:spPr>
        <p:txBody>
          <a:bodyPr wrap="square" lIns="0" tIns="0" rIns="0" bIns="0" rtlCol="0"/>
          <a:lstStyle/>
          <a:p>
            <a:endParaRPr/>
          </a:p>
        </p:txBody>
      </p:sp>
      <p:sp>
        <p:nvSpPr>
          <p:cNvPr id="12" name="object 12"/>
          <p:cNvSpPr/>
          <p:nvPr/>
        </p:nvSpPr>
        <p:spPr>
          <a:xfrm>
            <a:off x="5980372" y="4776547"/>
            <a:ext cx="122555" cy="0"/>
          </a:xfrm>
          <a:custGeom>
            <a:avLst/>
            <a:gdLst/>
            <a:ahLst/>
            <a:cxnLst/>
            <a:rect l="l" t="t" r="r" b="b"/>
            <a:pathLst>
              <a:path w="122554">
                <a:moveTo>
                  <a:pt x="0" y="0"/>
                </a:moveTo>
                <a:lnTo>
                  <a:pt x="122140" y="0"/>
                </a:lnTo>
              </a:path>
            </a:pathLst>
          </a:custGeom>
          <a:ln w="4448">
            <a:solidFill>
              <a:srgbClr val="000000"/>
            </a:solidFill>
          </a:ln>
        </p:spPr>
        <p:txBody>
          <a:bodyPr wrap="square" lIns="0" tIns="0" rIns="0" bIns="0" rtlCol="0"/>
          <a:lstStyle/>
          <a:p>
            <a:endParaRPr/>
          </a:p>
        </p:txBody>
      </p:sp>
      <p:sp>
        <p:nvSpPr>
          <p:cNvPr id="13" name="object 13"/>
          <p:cNvSpPr/>
          <p:nvPr/>
        </p:nvSpPr>
        <p:spPr>
          <a:xfrm>
            <a:off x="4604751" y="3887291"/>
            <a:ext cx="0" cy="1779270"/>
          </a:xfrm>
          <a:custGeom>
            <a:avLst/>
            <a:gdLst/>
            <a:ahLst/>
            <a:cxnLst/>
            <a:rect l="l" t="t" r="r" b="b"/>
            <a:pathLst>
              <a:path h="1779270">
                <a:moveTo>
                  <a:pt x="0" y="1778709"/>
                </a:moveTo>
                <a:lnTo>
                  <a:pt x="0" y="0"/>
                </a:lnTo>
              </a:path>
            </a:pathLst>
          </a:custGeom>
          <a:ln w="4450">
            <a:solidFill>
              <a:srgbClr val="000000"/>
            </a:solidFill>
          </a:ln>
        </p:spPr>
        <p:txBody>
          <a:bodyPr wrap="square" lIns="0" tIns="0" rIns="0" bIns="0" rtlCol="0"/>
          <a:lstStyle/>
          <a:p>
            <a:endParaRPr/>
          </a:p>
        </p:txBody>
      </p:sp>
      <p:sp>
        <p:nvSpPr>
          <p:cNvPr id="14" name="object 14"/>
          <p:cNvSpPr/>
          <p:nvPr/>
        </p:nvSpPr>
        <p:spPr>
          <a:xfrm>
            <a:off x="4584217" y="3765010"/>
            <a:ext cx="41910" cy="97790"/>
          </a:xfrm>
          <a:custGeom>
            <a:avLst/>
            <a:gdLst/>
            <a:ahLst/>
            <a:cxnLst/>
            <a:rect l="l" t="t" r="r" b="b"/>
            <a:pathLst>
              <a:path w="41910" h="97789">
                <a:moveTo>
                  <a:pt x="20532" y="0"/>
                </a:moveTo>
                <a:lnTo>
                  <a:pt x="0" y="97524"/>
                </a:lnTo>
                <a:lnTo>
                  <a:pt x="41330" y="97524"/>
                </a:lnTo>
                <a:lnTo>
                  <a:pt x="20532" y="0"/>
                </a:lnTo>
                <a:close/>
              </a:path>
            </a:pathLst>
          </a:custGeom>
          <a:solidFill>
            <a:srgbClr val="000000"/>
          </a:solidFill>
        </p:spPr>
        <p:txBody>
          <a:bodyPr wrap="square" lIns="0" tIns="0" rIns="0" bIns="0" rtlCol="0"/>
          <a:lstStyle/>
          <a:p>
            <a:endParaRPr/>
          </a:p>
        </p:txBody>
      </p:sp>
      <p:sp>
        <p:nvSpPr>
          <p:cNvPr id="15" name="object 15"/>
          <p:cNvSpPr/>
          <p:nvPr/>
        </p:nvSpPr>
        <p:spPr>
          <a:xfrm>
            <a:off x="4604751" y="3765010"/>
            <a:ext cx="20955" cy="97790"/>
          </a:xfrm>
          <a:custGeom>
            <a:avLst/>
            <a:gdLst/>
            <a:ahLst/>
            <a:cxnLst/>
            <a:rect l="l" t="t" r="r" b="b"/>
            <a:pathLst>
              <a:path w="20954" h="97789">
                <a:moveTo>
                  <a:pt x="0" y="0"/>
                </a:moveTo>
                <a:lnTo>
                  <a:pt x="20797" y="97524"/>
                </a:lnTo>
              </a:path>
            </a:pathLst>
          </a:custGeom>
          <a:ln w="4450">
            <a:solidFill>
              <a:srgbClr val="000000"/>
            </a:solidFill>
          </a:ln>
        </p:spPr>
        <p:txBody>
          <a:bodyPr wrap="square" lIns="0" tIns="0" rIns="0" bIns="0" rtlCol="0"/>
          <a:lstStyle/>
          <a:p>
            <a:endParaRPr/>
          </a:p>
        </p:txBody>
      </p:sp>
      <p:sp>
        <p:nvSpPr>
          <p:cNvPr id="16" name="object 16"/>
          <p:cNvSpPr/>
          <p:nvPr/>
        </p:nvSpPr>
        <p:spPr>
          <a:xfrm>
            <a:off x="4584217" y="3765010"/>
            <a:ext cx="20955" cy="97790"/>
          </a:xfrm>
          <a:custGeom>
            <a:avLst/>
            <a:gdLst/>
            <a:ahLst/>
            <a:cxnLst/>
            <a:rect l="l" t="t" r="r" b="b"/>
            <a:pathLst>
              <a:path w="20954" h="97789">
                <a:moveTo>
                  <a:pt x="20532" y="0"/>
                </a:moveTo>
                <a:lnTo>
                  <a:pt x="0" y="97524"/>
                </a:lnTo>
              </a:path>
            </a:pathLst>
          </a:custGeom>
          <a:ln w="4450">
            <a:solidFill>
              <a:srgbClr val="000000"/>
            </a:solidFill>
          </a:ln>
        </p:spPr>
        <p:txBody>
          <a:bodyPr wrap="square" lIns="0" tIns="0" rIns="0" bIns="0" rtlCol="0"/>
          <a:lstStyle/>
          <a:p>
            <a:endParaRPr/>
          </a:p>
        </p:txBody>
      </p:sp>
      <p:sp>
        <p:nvSpPr>
          <p:cNvPr id="17" name="object 17"/>
          <p:cNvSpPr/>
          <p:nvPr/>
        </p:nvSpPr>
        <p:spPr>
          <a:xfrm>
            <a:off x="4584217" y="3862534"/>
            <a:ext cx="41910" cy="0"/>
          </a:xfrm>
          <a:custGeom>
            <a:avLst/>
            <a:gdLst/>
            <a:ahLst/>
            <a:cxnLst/>
            <a:rect l="l" t="t" r="r" b="b"/>
            <a:pathLst>
              <a:path w="41910">
                <a:moveTo>
                  <a:pt x="41330" y="0"/>
                </a:moveTo>
                <a:lnTo>
                  <a:pt x="0" y="0"/>
                </a:lnTo>
              </a:path>
            </a:pathLst>
          </a:custGeom>
          <a:ln w="4448">
            <a:solidFill>
              <a:srgbClr val="000000"/>
            </a:solidFill>
          </a:ln>
        </p:spPr>
        <p:txBody>
          <a:bodyPr wrap="square" lIns="0" tIns="0" rIns="0" bIns="0" rtlCol="0"/>
          <a:lstStyle/>
          <a:p>
            <a:endParaRPr/>
          </a:p>
        </p:txBody>
      </p:sp>
      <p:sp>
        <p:nvSpPr>
          <p:cNvPr id="18" name="object 18"/>
          <p:cNvSpPr/>
          <p:nvPr/>
        </p:nvSpPr>
        <p:spPr>
          <a:xfrm>
            <a:off x="4604751" y="3765010"/>
            <a:ext cx="0" cy="122555"/>
          </a:xfrm>
          <a:custGeom>
            <a:avLst/>
            <a:gdLst/>
            <a:ahLst/>
            <a:cxnLst/>
            <a:rect l="l" t="t" r="r" b="b"/>
            <a:pathLst>
              <a:path h="122554">
                <a:moveTo>
                  <a:pt x="0" y="122279"/>
                </a:moveTo>
                <a:lnTo>
                  <a:pt x="0" y="0"/>
                </a:lnTo>
              </a:path>
            </a:pathLst>
          </a:custGeom>
          <a:ln w="4450">
            <a:solidFill>
              <a:srgbClr val="000000"/>
            </a:solidFill>
          </a:ln>
        </p:spPr>
        <p:txBody>
          <a:bodyPr wrap="square" lIns="0" tIns="0" rIns="0" bIns="0" rtlCol="0"/>
          <a:lstStyle/>
          <a:p>
            <a:endParaRPr/>
          </a:p>
        </p:txBody>
      </p:sp>
      <p:sp>
        <p:nvSpPr>
          <p:cNvPr id="19" name="object 19"/>
          <p:cNvSpPr/>
          <p:nvPr/>
        </p:nvSpPr>
        <p:spPr>
          <a:xfrm>
            <a:off x="3229364"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20" name="object 20"/>
          <p:cNvSpPr/>
          <p:nvPr/>
        </p:nvSpPr>
        <p:spPr>
          <a:xfrm>
            <a:off x="3504359"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21" name="object 21"/>
          <p:cNvSpPr/>
          <p:nvPr/>
        </p:nvSpPr>
        <p:spPr>
          <a:xfrm>
            <a:off x="3366541"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22" name="object 22"/>
          <p:cNvSpPr/>
          <p:nvPr/>
        </p:nvSpPr>
        <p:spPr>
          <a:xfrm>
            <a:off x="3779351"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23" name="object 23"/>
          <p:cNvSpPr/>
          <p:nvPr/>
        </p:nvSpPr>
        <p:spPr>
          <a:xfrm>
            <a:off x="3641745"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24" name="object 24"/>
          <p:cNvSpPr/>
          <p:nvPr/>
        </p:nvSpPr>
        <p:spPr>
          <a:xfrm>
            <a:off x="4054326"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25" name="object 25"/>
          <p:cNvSpPr/>
          <p:nvPr/>
        </p:nvSpPr>
        <p:spPr>
          <a:xfrm>
            <a:off x="3917169"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26" name="object 26"/>
          <p:cNvSpPr/>
          <p:nvPr/>
        </p:nvSpPr>
        <p:spPr>
          <a:xfrm>
            <a:off x="4329362"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27" name="object 27"/>
          <p:cNvSpPr txBox="1"/>
          <p:nvPr/>
        </p:nvSpPr>
        <p:spPr>
          <a:xfrm>
            <a:off x="3197986" y="4796514"/>
            <a:ext cx="1176020" cy="110489"/>
          </a:xfrm>
          <a:prstGeom prst="rect">
            <a:avLst/>
          </a:prstGeom>
        </p:spPr>
        <p:txBody>
          <a:bodyPr vert="horz" wrap="square" lIns="0" tIns="13335" rIns="0" bIns="0" rtlCol="0">
            <a:spAutoFit/>
          </a:bodyPr>
          <a:lstStyle/>
          <a:p>
            <a:pPr>
              <a:lnSpc>
                <a:spcPct val="100000"/>
              </a:lnSpc>
              <a:spcBef>
                <a:spcPts val="105"/>
              </a:spcBef>
              <a:tabLst>
                <a:tab pos="274320" algn="l"/>
                <a:tab pos="549910" algn="l"/>
                <a:tab pos="824865" algn="l"/>
                <a:tab pos="1099820" algn="l"/>
              </a:tabLst>
            </a:pPr>
            <a:r>
              <a:rPr sz="550" spc="-5" dirty="0">
                <a:latin typeface="Arial"/>
                <a:cs typeface="Arial"/>
              </a:rPr>
              <a:t>-</a:t>
            </a:r>
            <a:r>
              <a:rPr sz="550" dirty="0">
                <a:latin typeface="Arial"/>
                <a:cs typeface="Arial"/>
              </a:rPr>
              <a:t>5	</a:t>
            </a:r>
            <a:r>
              <a:rPr sz="550" spc="-5" dirty="0">
                <a:latin typeface="Arial"/>
                <a:cs typeface="Arial"/>
              </a:rPr>
              <a:t>-</a:t>
            </a:r>
            <a:r>
              <a:rPr sz="550" dirty="0">
                <a:latin typeface="Arial"/>
                <a:cs typeface="Arial"/>
              </a:rPr>
              <a:t>4	</a:t>
            </a:r>
            <a:r>
              <a:rPr sz="550" spc="-5" dirty="0">
                <a:latin typeface="Arial"/>
                <a:cs typeface="Arial"/>
              </a:rPr>
              <a:t>-</a:t>
            </a:r>
            <a:r>
              <a:rPr sz="550" dirty="0">
                <a:latin typeface="Arial"/>
                <a:cs typeface="Arial"/>
              </a:rPr>
              <a:t>3	</a:t>
            </a:r>
            <a:r>
              <a:rPr sz="550" spc="-5" dirty="0">
                <a:latin typeface="Arial"/>
                <a:cs typeface="Arial"/>
              </a:rPr>
              <a:t>-</a:t>
            </a:r>
            <a:r>
              <a:rPr sz="550" dirty="0">
                <a:latin typeface="Arial"/>
                <a:cs typeface="Arial"/>
              </a:rPr>
              <a:t>2	</a:t>
            </a:r>
            <a:r>
              <a:rPr sz="550" spc="-5" dirty="0">
                <a:latin typeface="Arial"/>
                <a:cs typeface="Arial"/>
              </a:rPr>
              <a:t>-</a:t>
            </a:r>
            <a:r>
              <a:rPr sz="550" dirty="0">
                <a:latin typeface="Arial"/>
                <a:cs typeface="Arial"/>
              </a:rPr>
              <a:t>1</a:t>
            </a:r>
            <a:endParaRPr sz="550">
              <a:latin typeface="Arial"/>
              <a:cs typeface="Arial"/>
            </a:endParaRPr>
          </a:p>
        </p:txBody>
      </p:sp>
      <p:sp>
        <p:nvSpPr>
          <p:cNvPr id="28" name="object 28"/>
          <p:cNvSpPr/>
          <p:nvPr/>
        </p:nvSpPr>
        <p:spPr>
          <a:xfrm>
            <a:off x="4192152"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29" name="object 29"/>
          <p:cNvSpPr/>
          <p:nvPr/>
        </p:nvSpPr>
        <p:spPr>
          <a:xfrm>
            <a:off x="4604751"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30" name="object 30"/>
          <p:cNvSpPr/>
          <p:nvPr/>
        </p:nvSpPr>
        <p:spPr>
          <a:xfrm>
            <a:off x="4467188"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31" name="object 31"/>
          <p:cNvSpPr/>
          <p:nvPr/>
        </p:nvSpPr>
        <p:spPr>
          <a:xfrm>
            <a:off x="4879787"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32" name="object 32"/>
          <p:cNvSpPr/>
          <p:nvPr/>
        </p:nvSpPr>
        <p:spPr>
          <a:xfrm>
            <a:off x="4742136"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33" name="object 33"/>
          <p:cNvSpPr/>
          <p:nvPr/>
        </p:nvSpPr>
        <p:spPr>
          <a:xfrm>
            <a:off x="5154999"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34" name="object 34"/>
          <p:cNvSpPr/>
          <p:nvPr/>
        </p:nvSpPr>
        <p:spPr>
          <a:xfrm>
            <a:off x="5017172"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35" name="object 35"/>
          <p:cNvSpPr/>
          <p:nvPr/>
        </p:nvSpPr>
        <p:spPr>
          <a:xfrm>
            <a:off x="5429947"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36" name="object 36"/>
          <p:cNvSpPr/>
          <p:nvPr/>
        </p:nvSpPr>
        <p:spPr>
          <a:xfrm>
            <a:off x="5292120"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37" name="object 37"/>
          <p:cNvSpPr/>
          <p:nvPr/>
        </p:nvSpPr>
        <p:spPr>
          <a:xfrm>
            <a:off x="5704983"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38" name="object 38"/>
          <p:cNvSpPr/>
          <p:nvPr/>
        </p:nvSpPr>
        <p:spPr>
          <a:xfrm>
            <a:off x="5567509"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39" name="object 39"/>
          <p:cNvSpPr/>
          <p:nvPr/>
        </p:nvSpPr>
        <p:spPr>
          <a:xfrm>
            <a:off x="5979931" y="4751792"/>
            <a:ext cx="0" cy="49530"/>
          </a:xfrm>
          <a:custGeom>
            <a:avLst/>
            <a:gdLst/>
            <a:ahLst/>
            <a:cxnLst/>
            <a:rect l="l" t="t" r="r" b="b"/>
            <a:pathLst>
              <a:path h="49529">
                <a:moveTo>
                  <a:pt x="0" y="49510"/>
                </a:moveTo>
                <a:lnTo>
                  <a:pt x="0" y="0"/>
                </a:lnTo>
              </a:path>
            </a:pathLst>
          </a:custGeom>
          <a:ln w="4450">
            <a:solidFill>
              <a:srgbClr val="000000"/>
            </a:solidFill>
          </a:ln>
        </p:spPr>
        <p:txBody>
          <a:bodyPr wrap="square" lIns="0" tIns="0" rIns="0" bIns="0" rtlCol="0"/>
          <a:lstStyle/>
          <a:p>
            <a:endParaRPr/>
          </a:p>
        </p:txBody>
      </p:sp>
      <p:sp>
        <p:nvSpPr>
          <p:cNvPr id="40" name="object 40"/>
          <p:cNvSpPr txBox="1"/>
          <p:nvPr/>
        </p:nvSpPr>
        <p:spPr>
          <a:xfrm>
            <a:off x="4860487" y="4796514"/>
            <a:ext cx="1152525" cy="110489"/>
          </a:xfrm>
          <a:prstGeom prst="rect">
            <a:avLst/>
          </a:prstGeom>
        </p:spPr>
        <p:txBody>
          <a:bodyPr vert="horz" wrap="square" lIns="0" tIns="13335" rIns="0" bIns="0" rtlCol="0">
            <a:spAutoFit/>
          </a:bodyPr>
          <a:lstStyle/>
          <a:p>
            <a:pPr>
              <a:lnSpc>
                <a:spcPct val="100000"/>
              </a:lnSpc>
              <a:spcBef>
                <a:spcPts val="105"/>
              </a:spcBef>
              <a:tabLst>
                <a:tab pos="274320" algn="l"/>
                <a:tab pos="549910" algn="l"/>
                <a:tab pos="824865" algn="l"/>
                <a:tab pos="1099820" algn="l"/>
              </a:tabLst>
            </a:pPr>
            <a:r>
              <a:rPr sz="550" dirty="0">
                <a:latin typeface="Arial"/>
                <a:cs typeface="Arial"/>
              </a:rPr>
              <a:t>1	2	3	4	5</a:t>
            </a:r>
            <a:endParaRPr sz="550">
              <a:latin typeface="Arial"/>
              <a:cs typeface="Arial"/>
            </a:endParaRPr>
          </a:p>
        </p:txBody>
      </p:sp>
      <p:sp>
        <p:nvSpPr>
          <p:cNvPr id="41" name="object 41"/>
          <p:cNvSpPr/>
          <p:nvPr/>
        </p:nvSpPr>
        <p:spPr>
          <a:xfrm>
            <a:off x="5842545" y="4764302"/>
            <a:ext cx="0" cy="24765"/>
          </a:xfrm>
          <a:custGeom>
            <a:avLst/>
            <a:gdLst/>
            <a:ahLst/>
            <a:cxnLst/>
            <a:rect l="l" t="t" r="r" b="b"/>
            <a:pathLst>
              <a:path h="24764">
                <a:moveTo>
                  <a:pt x="0" y="24755"/>
                </a:moveTo>
                <a:lnTo>
                  <a:pt x="0" y="0"/>
                </a:lnTo>
              </a:path>
            </a:pathLst>
          </a:custGeom>
          <a:ln w="4450">
            <a:solidFill>
              <a:srgbClr val="000000"/>
            </a:solidFill>
          </a:ln>
        </p:spPr>
        <p:txBody>
          <a:bodyPr wrap="square" lIns="0" tIns="0" rIns="0" bIns="0" rtlCol="0"/>
          <a:lstStyle/>
          <a:p>
            <a:endParaRPr/>
          </a:p>
        </p:txBody>
      </p:sp>
      <p:sp>
        <p:nvSpPr>
          <p:cNvPr id="42" name="object 42"/>
          <p:cNvSpPr/>
          <p:nvPr/>
        </p:nvSpPr>
        <p:spPr>
          <a:xfrm>
            <a:off x="4580164" y="5584967"/>
            <a:ext cx="49530" cy="0"/>
          </a:xfrm>
          <a:custGeom>
            <a:avLst/>
            <a:gdLst/>
            <a:ahLst/>
            <a:cxnLst/>
            <a:rect l="l" t="t" r="r" b="b"/>
            <a:pathLst>
              <a:path w="49529">
                <a:moveTo>
                  <a:pt x="49437" y="0"/>
                </a:moveTo>
                <a:lnTo>
                  <a:pt x="0" y="0"/>
                </a:lnTo>
              </a:path>
            </a:pathLst>
          </a:custGeom>
          <a:ln w="4448">
            <a:solidFill>
              <a:srgbClr val="000000"/>
            </a:solidFill>
          </a:ln>
        </p:spPr>
        <p:txBody>
          <a:bodyPr wrap="square" lIns="0" tIns="0" rIns="0" bIns="0" rtlCol="0"/>
          <a:lstStyle/>
          <a:p>
            <a:endParaRPr/>
          </a:p>
        </p:txBody>
      </p:sp>
      <p:sp>
        <p:nvSpPr>
          <p:cNvPr id="43" name="object 43"/>
          <p:cNvSpPr/>
          <p:nvPr/>
        </p:nvSpPr>
        <p:spPr>
          <a:xfrm>
            <a:off x="4580164" y="5382704"/>
            <a:ext cx="49530" cy="0"/>
          </a:xfrm>
          <a:custGeom>
            <a:avLst/>
            <a:gdLst/>
            <a:ahLst/>
            <a:cxnLst/>
            <a:rect l="l" t="t" r="r" b="b"/>
            <a:pathLst>
              <a:path w="49529">
                <a:moveTo>
                  <a:pt x="49437" y="0"/>
                </a:moveTo>
                <a:lnTo>
                  <a:pt x="0" y="0"/>
                </a:lnTo>
              </a:path>
            </a:pathLst>
          </a:custGeom>
          <a:ln w="4448">
            <a:solidFill>
              <a:srgbClr val="000000"/>
            </a:solidFill>
          </a:ln>
        </p:spPr>
        <p:txBody>
          <a:bodyPr wrap="square" lIns="0" tIns="0" rIns="0" bIns="0" rtlCol="0"/>
          <a:lstStyle/>
          <a:p>
            <a:endParaRPr/>
          </a:p>
        </p:txBody>
      </p:sp>
      <p:sp>
        <p:nvSpPr>
          <p:cNvPr id="44" name="object 44"/>
          <p:cNvSpPr/>
          <p:nvPr/>
        </p:nvSpPr>
        <p:spPr>
          <a:xfrm>
            <a:off x="4592501" y="5483840"/>
            <a:ext cx="24765" cy="0"/>
          </a:xfrm>
          <a:custGeom>
            <a:avLst/>
            <a:gdLst/>
            <a:ahLst/>
            <a:cxnLst/>
            <a:rect l="l" t="t" r="r" b="b"/>
            <a:pathLst>
              <a:path w="24764">
                <a:moveTo>
                  <a:pt x="24762" y="0"/>
                </a:moveTo>
                <a:lnTo>
                  <a:pt x="0" y="0"/>
                </a:lnTo>
              </a:path>
            </a:pathLst>
          </a:custGeom>
          <a:ln w="4448">
            <a:solidFill>
              <a:srgbClr val="000000"/>
            </a:solidFill>
          </a:ln>
        </p:spPr>
        <p:txBody>
          <a:bodyPr wrap="square" lIns="0" tIns="0" rIns="0" bIns="0" rtlCol="0"/>
          <a:lstStyle/>
          <a:p>
            <a:endParaRPr/>
          </a:p>
        </p:txBody>
      </p:sp>
      <p:sp>
        <p:nvSpPr>
          <p:cNvPr id="45" name="object 45"/>
          <p:cNvSpPr/>
          <p:nvPr/>
        </p:nvSpPr>
        <p:spPr>
          <a:xfrm>
            <a:off x="4580164" y="5180863"/>
            <a:ext cx="49530" cy="0"/>
          </a:xfrm>
          <a:custGeom>
            <a:avLst/>
            <a:gdLst/>
            <a:ahLst/>
            <a:cxnLst/>
            <a:rect l="l" t="t" r="r" b="b"/>
            <a:pathLst>
              <a:path w="49529">
                <a:moveTo>
                  <a:pt x="49437" y="0"/>
                </a:moveTo>
                <a:lnTo>
                  <a:pt x="0" y="0"/>
                </a:lnTo>
              </a:path>
            </a:pathLst>
          </a:custGeom>
          <a:ln w="4448">
            <a:solidFill>
              <a:srgbClr val="000000"/>
            </a:solidFill>
          </a:ln>
        </p:spPr>
        <p:txBody>
          <a:bodyPr wrap="square" lIns="0" tIns="0" rIns="0" bIns="0" rtlCol="0"/>
          <a:lstStyle/>
          <a:p>
            <a:endParaRPr/>
          </a:p>
        </p:txBody>
      </p:sp>
      <p:sp>
        <p:nvSpPr>
          <p:cNvPr id="46" name="object 46"/>
          <p:cNvSpPr txBox="1"/>
          <p:nvPr/>
        </p:nvSpPr>
        <p:spPr>
          <a:xfrm>
            <a:off x="4434054" y="5129100"/>
            <a:ext cx="134620" cy="514984"/>
          </a:xfrm>
          <a:prstGeom prst="rect">
            <a:avLst/>
          </a:prstGeom>
        </p:spPr>
        <p:txBody>
          <a:bodyPr vert="horz" wrap="square" lIns="0" tIns="13335" rIns="0" bIns="0" rtlCol="0">
            <a:spAutoFit/>
          </a:bodyPr>
          <a:lstStyle/>
          <a:p>
            <a:pPr>
              <a:lnSpc>
                <a:spcPct val="100000"/>
              </a:lnSpc>
              <a:spcBef>
                <a:spcPts val="105"/>
              </a:spcBef>
            </a:pPr>
            <a:r>
              <a:rPr sz="550" spc="-5" dirty="0">
                <a:latin typeface="Arial"/>
                <a:cs typeface="Arial"/>
              </a:rPr>
              <a:t>-0.</a:t>
            </a:r>
            <a:r>
              <a:rPr sz="550" dirty="0">
                <a:latin typeface="Arial"/>
                <a:cs typeface="Arial"/>
              </a:rPr>
              <a:t>4</a:t>
            </a:r>
            <a:endParaRPr sz="550">
              <a:latin typeface="Arial"/>
              <a:cs typeface="Arial"/>
            </a:endParaRPr>
          </a:p>
          <a:p>
            <a:pPr>
              <a:lnSpc>
                <a:spcPct val="100000"/>
              </a:lnSpc>
              <a:spcBef>
                <a:spcPts val="10"/>
              </a:spcBef>
            </a:pPr>
            <a:endParaRPr sz="800">
              <a:latin typeface="Times New Roman"/>
              <a:cs typeface="Times New Roman"/>
            </a:endParaRPr>
          </a:p>
          <a:p>
            <a:pPr>
              <a:lnSpc>
                <a:spcPct val="100000"/>
              </a:lnSpc>
            </a:pPr>
            <a:r>
              <a:rPr sz="550" spc="-5" dirty="0">
                <a:latin typeface="Arial"/>
                <a:cs typeface="Arial"/>
              </a:rPr>
              <a:t>-0.</a:t>
            </a:r>
            <a:r>
              <a:rPr sz="550" dirty="0">
                <a:latin typeface="Arial"/>
                <a:cs typeface="Arial"/>
              </a:rPr>
              <a:t>6</a:t>
            </a:r>
            <a:endParaRPr sz="550">
              <a:latin typeface="Arial"/>
              <a:cs typeface="Arial"/>
            </a:endParaRPr>
          </a:p>
          <a:p>
            <a:pPr>
              <a:lnSpc>
                <a:spcPct val="100000"/>
              </a:lnSpc>
              <a:spcBef>
                <a:spcPts val="15"/>
              </a:spcBef>
            </a:pPr>
            <a:endParaRPr sz="800">
              <a:latin typeface="Times New Roman"/>
              <a:cs typeface="Times New Roman"/>
            </a:endParaRPr>
          </a:p>
          <a:p>
            <a:pPr>
              <a:lnSpc>
                <a:spcPct val="100000"/>
              </a:lnSpc>
            </a:pPr>
            <a:r>
              <a:rPr sz="550" spc="-5" dirty="0">
                <a:latin typeface="Arial"/>
                <a:cs typeface="Arial"/>
              </a:rPr>
              <a:t>-0.</a:t>
            </a:r>
            <a:r>
              <a:rPr sz="550" dirty="0">
                <a:latin typeface="Arial"/>
                <a:cs typeface="Arial"/>
              </a:rPr>
              <a:t>8</a:t>
            </a:r>
            <a:endParaRPr sz="550">
              <a:latin typeface="Arial"/>
              <a:cs typeface="Arial"/>
            </a:endParaRPr>
          </a:p>
        </p:txBody>
      </p:sp>
      <p:sp>
        <p:nvSpPr>
          <p:cNvPr id="47" name="object 47"/>
          <p:cNvSpPr/>
          <p:nvPr/>
        </p:nvSpPr>
        <p:spPr>
          <a:xfrm>
            <a:off x="4592501" y="5281999"/>
            <a:ext cx="24765" cy="0"/>
          </a:xfrm>
          <a:custGeom>
            <a:avLst/>
            <a:gdLst/>
            <a:ahLst/>
            <a:cxnLst/>
            <a:rect l="l" t="t" r="r" b="b"/>
            <a:pathLst>
              <a:path w="24764">
                <a:moveTo>
                  <a:pt x="24762" y="0"/>
                </a:moveTo>
                <a:lnTo>
                  <a:pt x="0" y="0"/>
                </a:lnTo>
              </a:path>
            </a:pathLst>
          </a:custGeom>
          <a:ln w="4448">
            <a:solidFill>
              <a:srgbClr val="000000"/>
            </a:solidFill>
          </a:ln>
        </p:spPr>
        <p:txBody>
          <a:bodyPr wrap="square" lIns="0" tIns="0" rIns="0" bIns="0" rtlCol="0"/>
          <a:lstStyle/>
          <a:p>
            <a:endParaRPr/>
          </a:p>
        </p:txBody>
      </p:sp>
      <p:sp>
        <p:nvSpPr>
          <p:cNvPr id="48" name="object 48"/>
          <p:cNvSpPr/>
          <p:nvPr/>
        </p:nvSpPr>
        <p:spPr>
          <a:xfrm>
            <a:off x="4580164" y="4978599"/>
            <a:ext cx="49530" cy="0"/>
          </a:xfrm>
          <a:custGeom>
            <a:avLst/>
            <a:gdLst/>
            <a:ahLst/>
            <a:cxnLst/>
            <a:rect l="l" t="t" r="r" b="b"/>
            <a:pathLst>
              <a:path w="49529">
                <a:moveTo>
                  <a:pt x="49437" y="0"/>
                </a:moveTo>
                <a:lnTo>
                  <a:pt x="0" y="0"/>
                </a:lnTo>
              </a:path>
            </a:pathLst>
          </a:custGeom>
          <a:ln w="4448">
            <a:solidFill>
              <a:srgbClr val="000000"/>
            </a:solidFill>
          </a:ln>
        </p:spPr>
        <p:txBody>
          <a:bodyPr wrap="square" lIns="0" tIns="0" rIns="0" bIns="0" rtlCol="0"/>
          <a:lstStyle/>
          <a:p>
            <a:endParaRPr/>
          </a:p>
        </p:txBody>
      </p:sp>
      <p:sp>
        <p:nvSpPr>
          <p:cNvPr id="49" name="object 49"/>
          <p:cNvSpPr txBox="1"/>
          <p:nvPr/>
        </p:nvSpPr>
        <p:spPr>
          <a:xfrm>
            <a:off x="4434054" y="4926837"/>
            <a:ext cx="134620" cy="110489"/>
          </a:xfrm>
          <a:prstGeom prst="rect">
            <a:avLst/>
          </a:prstGeom>
        </p:spPr>
        <p:txBody>
          <a:bodyPr vert="horz" wrap="square" lIns="0" tIns="13335" rIns="0" bIns="0" rtlCol="0">
            <a:spAutoFit/>
          </a:bodyPr>
          <a:lstStyle/>
          <a:p>
            <a:pPr>
              <a:lnSpc>
                <a:spcPct val="100000"/>
              </a:lnSpc>
              <a:spcBef>
                <a:spcPts val="105"/>
              </a:spcBef>
            </a:pPr>
            <a:r>
              <a:rPr sz="550" spc="-5" dirty="0">
                <a:latin typeface="Arial"/>
                <a:cs typeface="Arial"/>
              </a:rPr>
              <a:t>-0.</a:t>
            </a:r>
            <a:r>
              <a:rPr sz="550" dirty="0">
                <a:latin typeface="Arial"/>
                <a:cs typeface="Arial"/>
              </a:rPr>
              <a:t>2</a:t>
            </a:r>
            <a:endParaRPr sz="550">
              <a:latin typeface="Arial"/>
              <a:cs typeface="Arial"/>
            </a:endParaRPr>
          </a:p>
        </p:txBody>
      </p:sp>
      <p:sp>
        <p:nvSpPr>
          <p:cNvPr id="50" name="object 50"/>
          <p:cNvSpPr/>
          <p:nvPr/>
        </p:nvSpPr>
        <p:spPr>
          <a:xfrm>
            <a:off x="4592501" y="5079727"/>
            <a:ext cx="24765" cy="0"/>
          </a:xfrm>
          <a:custGeom>
            <a:avLst/>
            <a:gdLst/>
            <a:ahLst/>
            <a:cxnLst/>
            <a:rect l="l" t="t" r="r" b="b"/>
            <a:pathLst>
              <a:path w="24764">
                <a:moveTo>
                  <a:pt x="24762" y="0"/>
                </a:moveTo>
                <a:lnTo>
                  <a:pt x="0" y="0"/>
                </a:lnTo>
              </a:path>
            </a:pathLst>
          </a:custGeom>
          <a:ln w="4448">
            <a:solidFill>
              <a:srgbClr val="000000"/>
            </a:solidFill>
          </a:ln>
        </p:spPr>
        <p:txBody>
          <a:bodyPr wrap="square" lIns="0" tIns="0" rIns="0" bIns="0" rtlCol="0"/>
          <a:lstStyle/>
          <a:p>
            <a:endParaRPr/>
          </a:p>
        </p:txBody>
      </p:sp>
      <p:sp>
        <p:nvSpPr>
          <p:cNvPr id="51" name="object 51"/>
          <p:cNvSpPr/>
          <p:nvPr/>
        </p:nvSpPr>
        <p:spPr>
          <a:xfrm>
            <a:off x="4580164" y="4776547"/>
            <a:ext cx="49530" cy="0"/>
          </a:xfrm>
          <a:custGeom>
            <a:avLst/>
            <a:gdLst/>
            <a:ahLst/>
            <a:cxnLst/>
            <a:rect l="l" t="t" r="r" b="b"/>
            <a:pathLst>
              <a:path w="49529">
                <a:moveTo>
                  <a:pt x="49437" y="0"/>
                </a:moveTo>
                <a:lnTo>
                  <a:pt x="0" y="0"/>
                </a:lnTo>
              </a:path>
            </a:pathLst>
          </a:custGeom>
          <a:ln w="4448">
            <a:solidFill>
              <a:srgbClr val="000000"/>
            </a:solidFill>
          </a:ln>
        </p:spPr>
        <p:txBody>
          <a:bodyPr wrap="square" lIns="0" tIns="0" rIns="0" bIns="0" rtlCol="0"/>
          <a:lstStyle/>
          <a:p>
            <a:endParaRPr/>
          </a:p>
        </p:txBody>
      </p:sp>
      <p:sp>
        <p:nvSpPr>
          <p:cNvPr id="52" name="object 52"/>
          <p:cNvSpPr/>
          <p:nvPr/>
        </p:nvSpPr>
        <p:spPr>
          <a:xfrm>
            <a:off x="4592501" y="4877886"/>
            <a:ext cx="24765" cy="0"/>
          </a:xfrm>
          <a:custGeom>
            <a:avLst/>
            <a:gdLst/>
            <a:ahLst/>
            <a:cxnLst/>
            <a:rect l="l" t="t" r="r" b="b"/>
            <a:pathLst>
              <a:path w="24764">
                <a:moveTo>
                  <a:pt x="24762" y="0"/>
                </a:moveTo>
                <a:lnTo>
                  <a:pt x="0" y="0"/>
                </a:lnTo>
              </a:path>
            </a:pathLst>
          </a:custGeom>
          <a:ln w="4448">
            <a:solidFill>
              <a:srgbClr val="000000"/>
            </a:solidFill>
          </a:ln>
        </p:spPr>
        <p:txBody>
          <a:bodyPr wrap="square" lIns="0" tIns="0" rIns="0" bIns="0" rtlCol="0"/>
          <a:lstStyle/>
          <a:p>
            <a:endParaRPr/>
          </a:p>
        </p:txBody>
      </p:sp>
      <p:sp>
        <p:nvSpPr>
          <p:cNvPr id="53" name="object 53"/>
          <p:cNvSpPr/>
          <p:nvPr/>
        </p:nvSpPr>
        <p:spPr>
          <a:xfrm>
            <a:off x="4580164" y="4574716"/>
            <a:ext cx="49530" cy="0"/>
          </a:xfrm>
          <a:custGeom>
            <a:avLst/>
            <a:gdLst/>
            <a:ahLst/>
            <a:cxnLst/>
            <a:rect l="l" t="t" r="r" b="b"/>
            <a:pathLst>
              <a:path w="49529">
                <a:moveTo>
                  <a:pt x="49437" y="0"/>
                </a:moveTo>
                <a:lnTo>
                  <a:pt x="0" y="0"/>
                </a:lnTo>
              </a:path>
            </a:pathLst>
          </a:custGeom>
          <a:ln w="4448">
            <a:solidFill>
              <a:srgbClr val="000000"/>
            </a:solidFill>
          </a:ln>
        </p:spPr>
        <p:txBody>
          <a:bodyPr wrap="square" lIns="0" tIns="0" rIns="0" bIns="0" rtlCol="0"/>
          <a:lstStyle/>
          <a:p>
            <a:endParaRPr/>
          </a:p>
        </p:txBody>
      </p:sp>
      <p:sp>
        <p:nvSpPr>
          <p:cNvPr id="54" name="object 54"/>
          <p:cNvSpPr/>
          <p:nvPr/>
        </p:nvSpPr>
        <p:spPr>
          <a:xfrm>
            <a:off x="4592501" y="4675411"/>
            <a:ext cx="24765" cy="0"/>
          </a:xfrm>
          <a:custGeom>
            <a:avLst/>
            <a:gdLst/>
            <a:ahLst/>
            <a:cxnLst/>
            <a:rect l="l" t="t" r="r" b="b"/>
            <a:pathLst>
              <a:path w="24764">
                <a:moveTo>
                  <a:pt x="24762" y="0"/>
                </a:moveTo>
                <a:lnTo>
                  <a:pt x="0" y="0"/>
                </a:lnTo>
              </a:path>
            </a:pathLst>
          </a:custGeom>
          <a:ln w="4448">
            <a:solidFill>
              <a:srgbClr val="000000"/>
            </a:solidFill>
          </a:ln>
        </p:spPr>
        <p:txBody>
          <a:bodyPr wrap="square" lIns="0" tIns="0" rIns="0" bIns="0" rtlCol="0"/>
          <a:lstStyle/>
          <a:p>
            <a:endParaRPr/>
          </a:p>
        </p:txBody>
      </p:sp>
      <p:sp>
        <p:nvSpPr>
          <p:cNvPr id="55" name="object 55"/>
          <p:cNvSpPr/>
          <p:nvPr/>
        </p:nvSpPr>
        <p:spPr>
          <a:xfrm>
            <a:off x="4580164" y="4372443"/>
            <a:ext cx="49530" cy="0"/>
          </a:xfrm>
          <a:custGeom>
            <a:avLst/>
            <a:gdLst/>
            <a:ahLst/>
            <a:cxnLst/>
            <a:rect l="l" t="t" r="r" b="b"/>
            <a:pathLst>
              <a:path w="49529">
                <a:moveTo>
                  <a:pt x="49437" y="0"/>
                </a:moveTo>
                <a:lnTo>
                  <a:pt x="0" y="0"/>
                </a:lnTo>
              </a:path>
            </a:pathLst>
          </a:custGeom>
          <a:ln w="4448">
            <a:solidFill>
              <a:srgbClr val="000000"/>
            </a:solidFill>
          </a:ln>
        </p:spPr>
        <p:txBody>
          <a:bodyPr wrap="square" lIns="0" tIns="0" rIns="0" bIns="0" rtlCol="0"/>
          <a:lstStyle/>
          <a:p>
            <a:endParaRPr/>
          </a:p>
        </p:txBody>
      </p:sp>
      <p:sp>
        <p:nvSpPr>
          <p:cNvPr id="56" name="object 56"/>
          <p:cNvSpPr/>
          <p:nvPr/>
        </p:nvSpPr>
        <p:spPr>
          <a:xfrm>
            <a:off x="4592501" y="4473580"/>
            <a:ext cx="24765" cy="0"/>
          </a:xfrm>
          <a:custGeom>
            <a:avLst/>
            <a:gdLst/>
            <a:ahLst/>
            <a:cxnLst/>
            <a:rect l="l" t="t" r="r" b="b"/>
            <a:pathLst>
              <a:path w="24764">
                <a:moveTo>
                  <a:pt x="24762" y="0"/>
                </a:moveTo>
                <a:lnTo>
                  <a:pt x="0" y="0"/>
                </a:lnTo>
              </a:path>
            </a:pathLst>
          </a:custGeom>
          <a:ln w="4448">
            <a:solidFill>
              <a:srgbClr val="000000"/>
            </a:solidFill>
          </a:ln>
        </p:spPr>
        <p:txBody>
          <a:bodyPr wrap="square" lIns="0" tIns="0" rIns="0" bIns="0" rtlCol="0"/>
          <a:lstStyle/>
          <a:p>
            <a:endParaRPr/>
          </a:p>
        </p:txBody>
      </p:sp>
      <p:sp>
        <p:nvSpPr>
          <p:cNvPr id="57" name="object 57"/>
          <p:cNvSpPr/>
          <p:nvPr/>
        </p:nvSpPr>
        <p:spPr>
          <a:xfrm>
            <a:off x="4580164" y="4170612"/>
            <a:ext cx="49530" cy="0"/>
          </a:xfrm>
          <a:custGeom>
            <a:avLst/>
            <a:gdLst/>
            <a:ahLst/>
            <a:cxnLst/>
            <a:rect l="l" t="t" r="r" b="b"/>
            <a:pathLst>
              <a:path w="49529">
                <a:moveTo>
                  <a:pt x="49437" y="0"/>
                </a:moveTo>
                <a:lnTo>
                  <a:pt x="0" y="0"/>
                </a:lnTo>
              </a:path>
            </a:pathLst>
          </a:custGeom>
          <a:ln w="4448">
            <a:solidFill>
              <a:srgbClr val="000000"/>
            </a:solidFill>
          </a:ln>
        </p:spPr>
        <p:txBody>
          <a:bodyPr wrap="square" lIns="0" tIns="0" rIns="0" bIns="0" rtlCol="0"/>
          <a:lstStyle/>
          <a:p>
            <a:endParaRPr/>
          </a:p>
        </p:txBody>
      </p:sp>
      <p:sp>
        <p:nvSpPr>
          <p:cNvPr id="58" name="object 58"/>
          <p:cNvSpPr/>
          <p:nvPr/>
        </p:nvSpPr>
        <p:spPr>
          <a:xfrm>
            <a:off x="4592501" y="4271307"/>
            <a:ext cx="24765" cy="0"/>
          </a:xfrm>
          <a:custGeom>
            <a:avLst/>
            <a:gdLst/>
            <a:ahLst/>
            <a:cxnLst/>
            <a:rect l="l" t="t" r="r" b="b"/>
            <a:pathLst>
              <a:path w="24764">
                <a:moveTo>
                  <a:pt x="24762" y="0"/>
                </a:moveTo>
                <a:lnTo>
                  <a:pt x="0" y="0"/>
                </a:lnTo>
              </a:path>
            </a:pathLst>
          </a:custGeom>
          <a:ln w="4448">
            <a:solidFill>
              <a:srgbClr val="000000"/>
            </a:solidFill>
          </a:ln>
        </p:spPr>
        <p:txBody>
          <a:bodyPr wrap="square" lIns="0" tIns="0" rIns="0" bIns="0" rtlCol="0"/>
          <a:lstStyle/>
          <a:p>
            <a:endParaRPr/>
          </a:p>
        </p:txBody>
      </p:sp>
      <p:sp>
        <p:nvSpPr>
          <p:cNvPr id="59" name="object 59"/>
          <p:cNvSpPr/>
          <p:nvPr/>
        </p:nvSpPr>
        <p:spPr>
          <a:xfrm>
            <a:off x="4580164" y="3968163"/>
            <a:ext cx="49530" cy="0"/>
          </a:xfrm>
          <a:custGeom>
            <a:avLst/>
            <a:gdLst/>
            <a:ahLst/>
            <a:cxnLst/>
            <a:rect l="l" t="t" r="r" b="b"/>
            <a:pathLst>
              <a:path w="49529">
                <a:moveTo>
                  <a:pt x="49437" y="0"/>
                </a:moveTo>
                <a:lnTo>
                  <a:pt x="0" y="0"/>
                </a:lnTo>
              </a:path>
            </a:pathLst>
          </a:custGeom>
          <a:ln w="4448">
            <a:solidFill>
              <a:srgbClr val="000000"/>
            </a:solidFill>
          </a:ln>
        </p:spPr>
        <p:txBody>
          <a:bodyPr wrap="square" lIns="0" tIns="0" rIns="0" bIns="0" rtlCol="0"/>
          <a:lstStyle/>
          <a:p>
            <a:endParaRPr/>
          </a:p>
        </p:txBody>
      </p:sp>
      <p:sp>
        <p:nvSpPr>
          <p:cNvPr id="60" name="object 60"/>
          <p:cNvSpPr/>
          <p:nvPr/>
        </p:nvSpPr>
        <p:spPr>
          <a:xfrm>
            <a:off x="4592501" y="4069300"/>
            <a:ext cx="24765" cy="0"/>
          </a:xfrm>
          <a:custGeom>
            <a:avLst/>
            <a:gdLst/>
            <a:ahLst/>
            <a:cxnLst/>
            <a:rect l="l" t="t" r="r" b="b"/>
            <a:pathLst>
              <a:path w="24764">
                <a:moveTo>
                  <a:pt x="24762" y="0"/>
                </a:moveTo>
                <a:lnTo>
                  <a:pt x="0" y="0"/>
                </a:lnTo>
              </a:path>
            </a:pathLst>
          </a:custGeom>
          <a:ln w="4448">
            <a:solidFill>
              <a:srgbClr val="000000"/>
            </a:solidFill>
          </a:ln>
        </p:spPr>
        <p:txBody>
          <a:bodyPr wrap="square" lIns="0" tIns="0" rIns="0" bIns="0" rtlCol="0"/>
          <a:lstStyle/>
          <a:p>
            <a:endParaRPr/>
          </a:p>
        </p:txBody>
      </p:sp>
      <p:sp>
        <p:nvSpPr>
          <p:cNvPr id="61" name="object 61"/>
          <p:cNvSpPr txBox="1"/>
          <p:nvPr/>
        </p:nvSpPr>
        <p:spPr>
          <a:xfrm>
            <a:off x="6034216" y="4882586"/>
            <a:ext cx="57150" cy="132080"/>
          </a:xfrm>
          <a:prstGeom prst="rect">
            <a:avLst/>
          </a:prstGeom>
        </p:spPr>
        <p:txBody>
          <a:bodyPr vert="horz" wrap="square" lIns="0" tIns="12065" rIns="0" bIns="0" rtlCol="0">
            <a:spAutoFit/>
          </a:bodyPr>
          <a:lstStyle/>
          <a:p>
            <a:pPr>
              <a:lnSpc>
                <a:spcPct val="100000"/>
              </a:lnSpc>
              <a:spcBef>
                <a:spcPts val="95"/>
              </a:spcBef>
            </a:pPr>
            <a:r>
              <a:rPr sz="700" spc="-5" dirty="0">
                <a:latin typeface="Arial"/>
                <a:cs typeface="Arial"/>
              </a:rPr>
              <a:t>x</a:t>
            </a:r>
            <a:endParaRPr sz="700">
              <a:latin typeface="Arial"/>
              <a:cs typeface="Arial"/>
            </a:endParaRPr>
          </a:p>
        </p:txBody>
      </p:sp>
      <p:sp>
        <p:nvSpPr>
          <p:cNvPr id="62" name="object 62"/>
          <p:cNvSpPr txBox="1"/>
          <p:nvPr/>
        </p:nvSpPr>
        <p:spPr>
          <a:xfrm>
            <a:off x="4365140" y="3714186"/>
            <a:ext cx="203200" cy="919480"/>
          </a:xfrm>
          <a:prstGeom prst="rect">
            <a:avLst/>
          </a:prstGeom>
        </p:spPr>
        <p:txBody>
          <a:bodyPr vert="horz" wrap="square" lIns="0" tIns="65405" rIns="0" bIns="0" rtlCol="0">
            <a:spAutoFit/>
          </a:bodyPr>
          <a:lstStyle/>
          <a:p>
            <a:pPr>
              <a:lnSpc>
                <a:spcPct val="100000"/>
              </a:lnSpc>
              <a:spcBef>
                <a:spcPts val="515"/>
              </a:spcBef>
            </a:pPr>
            <a:r>
              <a:rPr sz="700" spc="-5" dirty="0">
                <a:latin typeface="Arial"/>
                <a:cs typeface="Arial"/>
              </a:rPr>
              <a:t>y</a:t>
            </a:r>
            <a:endParaRPr sz="700">
              <a:latin typeface="Arial"/>
              <a:cs typeface="Arial"/>
            </a:endParaRPr>
          </a:p>
          <a:p>
            <a:pPr marL="92075">
              <a:lnSpc>
                <a:spcPct val="100000"/>
              </a:lnSpc>
              <a:spcBef>
                <a:spcPts val="345"/>
              </a:spcBef>
            </a:pPr>
            <a:r>
              <a:rPr sz="550" spc="-5" dirty="0">
                <a:latin typeface="Arial"/>
                <a:cs typeface="Arial"/>
              </a:rPr>
              <a:t>0.</a:t>
            </a:r>
            <a:r>
              <a:rPr sz="550" dirty="0">
                <a:latin typeface="Arial"/>
                <a:cs typeface="Arial"/>
              </a:rPr>
              <a:t>8</a:t>
            </a:r>
            <a:endParaRPr sz="550">
              <a:latin typeface="Arial"/>
              <a:cs typeface="Arial"/>
            </a:endParaRPr>
          </a:p>
          <a:p>
            <a:pPr>
              <a:lnSpc>
                <a:spcPct val="100000"/>
              </a:lnSpc>
              <a:spcBef>
                <a:spcPts val="10"/>
              </a:spcBef>
            </a:pPr>
            <a:endParaRPr sz="800">
              <a:latin typeface="Times New Roman"/>
              <a:cs typeface="Times New Roman"/>
            </a:endParaRPr>
          </a:p>
          <a:p>
            <a:pPr marL="92075">
              <a:lnSpc>
                <a:spcPct val="100000"/>
              </a:lnSpc>
            </a:pPr>
            <a:r>
              <a:rPr sz="550" spc="-5" dirty="0">
                <a:latin typeface="Arial"/>
                <a:cs typeface="Arial"/>
              </a:rPr>
              <a:t>0.</a:t>
            </a:r>
            <a:r>
              <a:rPr sz="550" dirty="0">
                <a:latin typeface="Arial"/>
                <a:cs typeface="Arial"/>
              </a:rPr>
              <a:t>6</a:t>
            </a:r>
            <a:endParaRPr sz="550">
              <a:latin typeface="Arial"/>
              <a:cs typeface="Arial"/>
            </a:endParaRPr>
          </a:p>
          <a:p>
            <a:pPr>
              <a:lnSpc>
                <a:spcPct val="100000"/>
              </a:lnSpc>
              <a:spcBef>
                <a:spcPts val="10"/>
              </a:spcBef>
            </a:pPr>
            <a:endParaRPr sz="800">
              <a:latin typeface="Times New Roman"/>
              <a:cs typeface="Times New Roman"/>
            </a:endParaRPr>
          </a:p>
          <a:p>
            <a:pPr marL="92075">
              <a:lnSpc>
                <a:spcPct val="100000"/>
              </a:lnSpc>
            </a:pPr>
            <a:r>
              <a:rPr sz="550" spc="-5" dirty="0">
                <a:latin typeface="Arial"/>
                <a:cs typeface="Arial"/>
              </a:rPr>
              <a:t>0.</a:t>
            </a:r>
            <a:r>
              <a:rPr sz="550" dirty="0">
                <a:latin typeface="Arial"/>
                <a:cs typeface="Arial"/>
              </a:rPr>
              <a:t>4</a:t>
            </a:r>
            <a:endParaRPr sz="550">
              <a:latin typeface="Arial"/>
              <a:cs typeface="Arial"/>
            </a:endParaRPr>
          </a:p>
          <a:p>
            <a:pPr>
              <a:lnSpc>
                <a:spcPct val="100000"/>
              </a:lnSpc>
              <a:spcBef>
                <a:spcPts val="15"/>
              </a:spcBef>
            </a:pPr>
            <a:endParaRPr sz="800">
              <a:latin typeface="Times New Roman"/>
              <a:cs typeface="Times New Roman"/>
            </a:endParaRPr>
          </a:p>
          <a:p>
            <a:pPr marL="92075">
              <a:lnSpc>
                <a:spcPct val="100000"/>
              </a:lnSpc>
            </a:pPr>
            <a:r>
              <a:rPr sz="550" spc="-5" dirty="0">
                <a:latin typeface="Arial"/>
                <a:cs typeface="Arial"/>
              </a:rPr>
              <a:t>0.</a:t>
            </a:r>
            <a:r>
              <a:rPr sz="550" dirty="0">
                <a:latin typeface="Arial"/>
                <a:cs typeface="Arial"/>
              </a:rPr>
              <a:t>2</a:t>
            </a:r>
            <a:endParaRPr sz="550">
              <a:latin typeface="Arial"/>
              <a:cs typeface="Arial"/>
            </a:endParaRPr>
          </a:p>
        </p:txBody>
      </p:sp>
      <p:sp>
        <p:nvSpPr>
          <p:cNvPr id="63" name="object 63"/>
          <p:cNvSpPr/>
          <p:nvPr/>
        </p:nvSpPr>
        <p:spPr>
          <a:xfrm>
            <a:off x="3229364" y="3887290"/>
            <a:ext cx="2750820" cy="1779270"/>
          </a:xfrm>
          <a:custGeom>
            <a:avLst/>
            <a:gdLst/>
            <a:ahLst/>
            <a:cxnLst/>
            <a:rect l="l" t="t" r="r" b="b"/>
            <a:pathLst>
              <a:path w="2750820" h="1779270">
                <a:moveTo>
                  <a:pt x="0" y="1075866"/>
                </a:moveTo>
                <a:lnTo>
                  <a:pt x="34342" y="1033764"/>
                </a:lnTo>
                <a:lnTo>
                  <a:pt x="68481" y="926875"/>
                </a:lnTo>
                <a:lnTo>
                  <a:pt x="91376" y="843359"/>
                </a:lnTo>
                <a:lnTo>
                  <a:pt x="114279" y="768652"/>
                </a:lnTo>
                <a:lnTo>
                  <a:pt x="131455" y="727598"/>
                </a:lnTo>
                <a:lnTo>
                  <a:pt x="154561" y="703283"/>
                </a:lnTo>
                <a:lnTo>
                  <a:pt x="160289" y="703283"/>
                </a:lnTo>
                <a:lnTo>
                  <a:pt x="194631" y="763806"/>
                </a:lnTo>
                <a:lnTo>
                  <a:pt x="206078" y="807150"/>
                </a:lnTo>
                <a:lnTo>
                  <a:pt x="229193" y="924144"/>
                </a:lnTo>
                <a:lnTo>
                  <a:pt x="252088" y="1074386"/>
                </a:lnTo>
                <a:lnTo>
                  <a:pt x="274992" y="1243639"/>
                </a:lnTo>
                <a:lnTo>
                  <a:pt x="297886" y="1415438"/>
                </a:lnTo>
                <a:lnTo>
                  <a:pt x="321001" y="1570526"/>
                </a:lnTo>
                <a:lnTo>
                  <a:pt x="343896" y="1691545"/>
                </a:lnTo>
                <a:lnTo>
                  <a:pt x="355343" y="1734493"/>
                </a:lnTo>
                <a:lnTo>
                  <a:pt x="372519" y="1772366"/>
                </a:lnTo>
                <a:lnTo>
                  <a:pt x="383543" y="1778709"/>
                </a:lnTo>
                <a:lnTo>
                  <a:pt x="389271" y="1775538"/>
                </a:lnTo>
                <a:lnTo>
                  <a:pt x="412377" y="1721587"/>
                </a:lnTo>
                <a:lnTo>
                  <a:pt x="435281" y="1603738"/>
                </a:lnTo>
                <a:lnTo>
                  <a:pt x="458176" y="1428768"/>
                </a:lnTo>
                <a:lnTo>
                  <a:pt x="481079" y="1210426"/>
                </a:lnTo>
                <a:lnTo>
                  <a:pt x="504185" y="965427"/>
                </a:lnTo>
                <a:lnTo>
                  <a:pt x="527089" y="713855"/>
                </a:lnTo>
                <a:lnTo>
                  <a:pt x="549984" y="477137"/>
                </a:lnTo>
                <a:lnTo>
                  <a:pt x="572878" y="273983"/>
                </a:lnTo>
                <a:lnTo>
                  <a:pt x="595993" y="120605"/>
                </a:lnTo>
                <a:lnTo>
                  <a:pt x="607441" y="66249"/>
                </a:lnTo>
                <a:lnTo>
                  <a:pt x="618888" y="27926"/>
                </a:lnTo>
                <a:lnTo>
                  <a:pt x="641792" y="440"/>
                </a:lnTo>
                <a:lnTo>
                  <a:pt x="647511" y="3612"/>
                </a:lnTo>
                <a:lnTo>
                  <a:pt x="676345" y="76997"/>
                </a:lnTo>
                <a:lnTo>
                  <a:pt x="687801" y="129944"/>
                </a:lnTo>
                <a:lnTo>
                  <a:pt x="710273" y="266847"/>
                </a:lnTo>
                <a:lnTo>
                  <a:pt x="733168" y="430797"/>
                </a:lnTo>
                <a:lnTo>
                  <a:pt x="756071" y="603380"/>
                </a:lnTo>
                <a:lnTo>
                  <a:pt x="779177" y="767418"/>
                </a:lnTo>
                <a:lnTo>
                  <a:pt x="802046" y="905732"/>
                </a:lnTo>
                <a:lnTo>
                  <a:pt x="824958" y="1006894"/>
                </a:lnTo>
                <a:lnTo>
                  <a:pt x="842142" y="1053648"/>
                </a:lnTo>
                <a:lnTo>
                  <a:pt x="865231" y="1075866"/>
                </a:lnTo>
                <a:lnTo>
                  <a:pt x="870959" y="1074386"/>
                </a:lnTo>
                <a:lnTo>
                  <a:pt x="893871" y="1043913"/>
                </a:lnTo>
                <a:lnTo>
                  <a:pt x="916784" y="982139"/>
                </a:lnTo>
                <a:lnTo>
                  <a:pt x="939696" y="902120"/>
                </a:lnTo>
                <a:lnTo>
                  <a:pt x="962785" y="819396"/>
                </a:lnTo>
                <a:lnTo>
                  <a:pt x="985697" y="750680"/>
                </a:lnTo>
                <a:lnTo>
                  <a:pt x="1002881" y="716586"/>
                </a:lnTo>
                <a:lnTo>
                  <a:pt x="1020065" y="702843"/>
                </a:lnTo>
                <a:lnTo>
                  <a:pt x="1025793" y="703724"/>
                </a:lnTo>
                <a:lnTo>
                  <a:pt x="1048441" y="735263"/>
                </a:lnTo>
                <a:lnTo>
                  <a:pt x="1077082" y="838073"/>
                </a:lnTo>
                <a:lnTo>
                  <a:pt x="1099994" y="966272"/>
                </a:lnTo>
                <a:lnTo>
                  <a:pt x="1123083" y="1123888"/>
                </a:lnTo>
                <a:lnTo>
                  <a:pt x="1145995" y="1295687"/>
                </a:lnTo>
                <a:lnTo>
                  <a:pt x="1168907" y="1464526"/>
                </a:lnTo>
                <a:lnTo>
                  <a:pt x="1191820" y="1611147"/>
                </a:lnTo>
                <a:lnTo>
                  <a:pt x="1214908" y="1719049"/>
                </a:lnTo>
                <a:lnTo>
                  <a:pt x="1232093" y="1765803"/>
                </a:lnTo>
                <a:lnTo>
                  <a:pt x="1243549" y="1778075"/>
                </a:lnTo>
                <a:lnTo>
                  <a:pt x="1249277" y="1778075"/>
                </a:lnTo>
                <a:lnTo>
                  <a:pt x="1272101" y="1737453"/>
                </a:lnTo>
                <a:lnTo>
                  <a:pt x="1283557" y="1692814"/>
                </a:lnTo>
                <a:lnTo>
                  <a:pt x="1306734" y="1556774"/>
                </a:lnTo>
                <a:lnTo>
                  <a:pt x="1329558" y="1366985"/>
                </a:lnTo>
                <a:lnTo>
                  <a:pt x="1352470" y="1138486"/>
                </a:lnTo>
                <a:lnTo>
                  <a:pt x="1375383" y="889257"/>
                </a:lnTo>
                <a:lnTo>
                  <a:pt x="1398031" y="640205"/>
                </a:lnTo>
                <a:lnTo>
                  <a:pt x="1420943" y="411768"/>
                </a:lnTo>
                <a:lnTo>
                  <a:pt x="1443855" y="221741"/>
                </a:lnTo>
                <a:lnTo>
                  <a:pt x="1466768" y="85719"/>
                </a:lnTo>
                <a:lnTo>
                  <a:pt x="1478224" y="41053"/>
                </a:lnTo>
                <a:lnTo>
                  <a:pt x="1495584" y="4492"/>
                </a:lnTo>
                <a:lnTo>
                  <a:pt x="1501313" y="440"/>
                </a:lnTo>
                <a:lnTo>
                  <a:pt x="1507041" y="440"/>
                </a:lnTo>
                <a:lnTo>
                  <a:pt x="1535681" y="59642"/>
                </a:lnTo>
                <a:lnTo>
                  <a:pt x="1558593" y="167561"/>
                </a:lnTo>
                <a:lnTo>
                  <a:pt x="1581682" y="314244"/>
                </a:lnTo>
                <a:lnTo>
                  <a:pt x="1604594" y="482863"/>
                </a:lnTo>
                <a:lnTo>
                  <a:pt x="1627507" y="654830"/>
                </a:lnTo>
                <a:lnTo>
                  <a:pt x="1650419" y="812436"/>
                </a:lnTo>
                <a:lnTo>
                  <a:pt x="1673508" y="940706"/>
                </a:lnTo>
                <a:lnTo>
                  <a:pt x="1696420" y="1028469"/>
                </a:lnTo>
                <a:lnTo>
                  <a:pt x="1713163" y="1065074"/>
                </a:lnTo>
                <a:lnTo>
                  <a:pt x="1730348" y="1075866"/>
                </a:lnTo>
                <a:lnTo>
                  <a:pt x="1736076" y="1073540"/>
                </a:lnTo>
                <a:lnTo>
                  <a:pt x="1764892" y="1028047"/>
                </a:lnTo>
                <a:lnTo>
                  <a:pt x="1787805" y="959075"/>
                </a:lnTo>
                <a:lnTo>
                  <a:pt x="1810629" y="876571"/>
                </a:lnTo>
                <a:lnTo>
                  <a:pt x="1833541" y="796579"/>
                </a:lnTo>
                <a:lnTo>
                  <a:pt x="1856718" y="734822"/>
                </a:lnTo>
                <a:lnTo>
                  <a:pt x="1885270" y="702843"/>
                </a:lnTo>
                <a:lnTo>
                  <a:pt x="1890998" y="704340"/>
                </a:lnTo>
                <a:lnTo>
                  <a:pt x="1913911" y="737729"/>
                </a:lnTo>
                <a:lnTo>
                  <a:pt x="1948456" y="872959"/>
                </a:lnTo>
                <a:lnTo>
                  <a:pt x="1971368" y="1011334"/>
                </a:lnTo>
                <a:lnTo>
                  <a:pt x="1994280" y="1175090"/>
                </a:lnTo>
                <a:lnTo>
                  <a:pt x="2017369" y="1347947"/>
                </a:lnTo>
                <a:lnTo>
                  <a:pt x="2040281" y="1511703"/>
                </a:lnTo>
                <a:lnTo>
                  <a:pt x="2062753" y="1648800"/>
                </a:lnTo>
                <a:lnTo>
                  <a:pt x="2074209" y="1701694"/>
                </a:lnTo>
                <a:lnTo>
                  <a:pt x="2085665" y="1741470"/>
                </a:lnTo>
                <a:lnTo>
                  <a:pt x="2108754" y="1778075"/>
                </a:lnTo>
                <a:lnTo>
                  <a:pt x="2114482" y="1777652"/>
                </a:lnTo>
                <a:lnTo>
                  <a:pt x="2143122" y="1712275"/>
                </a:lnTo>
                <a:lnTo>
                  <a:pt x="2154578" y="1658112"/>
                </a:lnTo>
                <a:lnTo>
                  <a:pt x="2177491" y="1504725"/>
                </a:lnTo>
                <a:lnTo>
                  <a:pt x="2200579" y="1301616"/>
                </a:lnTo>
                <a:lnTo>
                  <a:pt x="2223492" y="1064651"/>
                </a:lnTo>
                <a:lnTo>
                  <a:pt x="2246404" y="813317"/>
                </a:lnTo>
                <a:lnTo>
                  <a:pt x="2269316" y="568053"/>
                </a:lnTo>
                <a:lnTo>
                  <a:pt x="2292405" y="349923"/>
                </a:lnTo>
                <a:lnTo>
                  <a:pt x="2315317" y="174961"/>
                </a:lnTo>
                <a:lnTo>
                  <a:pt x="2338141" y="57175"/>
                </a:lnTo>
                <a:lnTo>
                  <a:pt x="2355326" y="10571"/>
                </a:lnTo>
                <a:lnTo>
                  <a:pt x="2366782" y="0"/>
                </a:lnTo>
                <a:lnTo>
                  <a:pt x="2372774" y="1321"/>
                </a:lnTo>
                <a:lnTo>
                  <a:pt x="2395246" y="44225"/>
                </a:lnTo>
                <a:lnTo>
                  <a:pt x="2406702" y="87216"/>
                </a:lnTo>
                <a:lnTo>
                  <a:pt x="2429526" y="208174"/>
                </a:lnTo>
                <a:lnTo>
                  <a:pt x="2452439" y="363314"/>
                </a:lnTo>
                <a:lnTo>
                  <a:pt x="2475615" y="535105"/>
                </a:lnTo>
                <a:lnTo>
                  <a:pt x="2498440" y="704340"/>
                </a:lnTo>
                <a:lnTo>
                  <a:pt x="2521352" y="854371"/>
                </a:lnTo>
                <a:lnTo>
                  <a:pt x="2544264" y="971558"/>
                </a:lnTo>
                <a:lnTo>
                  <a:pt x="2555897" y="1014717"/>
                </a:lnTo>
                <a:lnTo>
                  <a:pt x="2573081" y="1058088"/>
                </a:lnTo>
                <a:lnTo>
                  <a:pt x="2590265" y="1075232"/>
                </a:lnTo>
                <a:lnTo>
                  <a:pt x="2595993" y="1075232"/>
                </a:lnTo>
                <a:lnTo>
                  <a:pt x="2624634" y="1039050"/>
                </a:lnTo>
                <a:lnTo>
                  <a:pt x="2659178" y="935421"/>
                </a:lnTo>
                <a:lnTo>
                  <a:pt x="2682091" y="851816"/>
                </a:lnTo>
                <a:lnTo>
                  <a:pt x="2705003" y="775435"/>
                </a:lnTo>
                <a:lnTo>
                  <a:pt x="2727475" y="721519"/>
                </a:lnTo>
                <a:lnTo>
                  <a:pt x="2744835" y="703724"/>
                </a:lnTo>
                <a:lnTo>
                  <a:pt x="2750563" y="702843"/>
                </a:lnTo>
              </a:path>
            </a:pathLst>
          </a:custGeom>
          <a:ln w="8475">
            <a:solidFill>
              <a:srgbClr val="0000FF"/>
            </a:solidFill>
          </a:ln>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1543" y="1150112"/>
            <a:ext cx="7985125" cy="1298575"/>
          </a:xfrm>
          <a:prstGeom prst="rect">
            <a:avLst/>
          </a:prstGeom>
        </p:spPr>
        <p:txBody>
          <a:bodyPr vert="horz" wrap="square" lIns="0" tIns="13335" rIns="0" bIns="0" rtlCol="0">
            <a:spAutoFit/>
          </a:bodyPr>
          <a:lstStyle/>
          <a:p>
            <a:pPr marL="1397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绘图</a:t>
            </a:r>
            <a:endParaRPr sz="2800">
              <a:latin typeface="宋体"/>
              <a:cs typeface="宋体"/>
            </a:endParaRPr>
          </a:p>
          <a:p>
            <a:pPr marL="12700">
              <a:lnSpc>
                <a:spcPts val="2150"/>
              </a:lnSpc>
              <a:spcBef>
                <a:spcPts val="2355"/>
              </a:spcBef>
            </a:pPr>
            <a:r>
              <a:rPr sz="1800" spc="-40" dirty="0">
                <a:latin typeface="Arial"/>
                <a:cs typeface="Arial"/>
              </a:rPr>
              <a:t>MuPAD</a:t>
            </a:r>
            <a:r>
              <a:rPr sz="1800" spc="-5" dirty="0">
                <a:latin typeface="宋体"/>
                <a:cs typeface="宋体"/>
              </a:rPr>
              <a:t>采用</a:t>
            </a:r>
            <a:r>
              <a:rPr sz="1800" dirty="0">
                <a:latin typeface="Arial"/>
                <a:cs typeface="Arial"/>
              </a:rPr>
              <a:t>plot</a:t>
            </a:r>
            <a:r>
              <a:rPr sz="1800" spc="-5" dirty="0">
                <a:latin typeface="宋体"/>
                <a:cs typeface="宋体"/>
              </a:rPr>
              <a:t>加上</a:t>
            </a:r>
            <a:r>
              <a:rPr sz="1800" dirty="0">
                <a:latin typeface="Arial"/>
                <a:cs typeface="Arial"/>
              </a:rPr>
              <a:t>#3D</a:t>
            </a:r>
            <a:r>
              <a:rPr sz="1800" spc="-5" dirty="0">
                <a:latin typeface="宋体"/>
                <a:cs typeface="宋体"/>
              </a:rPr>
              <a:t>命令绘制三维图形，例如下条语句所绘图形如图所示：</a:t>
            </a:r>
            <a:endParaRPr sz="1800">
              <a:latin typeface="宋体"/>
              <a:cs typeface="宋体"/>
            </a:endParaRPr>
          </a:p>
          <a:p>
            <a:pPr marL="12700">
              <a:lnSpc>
                <a:spcPts val="2150"/>
              </a:lnSpc>
            </a:pPr>
            <a:r>
              <a:rPr sz="1800" spc="-5" dirty="0">
                <a:latin typeface="Arial"/>
                <a:cs typeface="Arial"/>
              </a:rPr>
              <a:t>plot(sqrt(x^2 </a:t>
            </a:r>
            <a:r>
              <a:rPr sz="1800" dirty="0">
                <a:latin typeface="Arial"/>
                <a:cs typeface="Arial"/>
              </a:rPr>
              <a:t>+ </a:t>
            </a:r>
            <a:r>
              <a:rPr sz="1800" spc="-10" dirty="0">
                <a:latin typeface="Arial"/>
                <a:cs typeface="Arial"/>
              </a:rPr>
              <a:t>y^2),</a:t>
            </a:r>
            <a:r>
              <a:rPr sz="1800" spc="40" dirty="0">
                <a:latin typeface="Arial"/>
                <a:cs typeface="Arial"/>
              </a:rPr>
              <a:t> </a:t>
            </a:r>
            <a:r>
              <a:rPr sz="1800" dirty="0">
                <a:latin typeface="Arial"/>
                <a:cs typeface="Arial"/>
              </a:rPr>
              <a:t>#3D)</a:t>
            </a:r>
            <a:endParaRPr sz="1800">
              <a:latin typeface="Arial"/>
              <a:cs typeface="Arial"/>
            </a:endParaRPr>
          </a:p>
        </p:txBody>
      </p:sp>
      <p:sp>
        <p:nvSpPr>
          <p:cNvPr id="5" name="object 5"/>
          <p:cNvSpPr/>
          <p:nvPr/>
        </p:nvSpPr>
        <p:spPr>
          <a:xfrm>
            <a:off x="3087623" y="3715566"/>
            <a:ext cx="3126105" cy="2080260"/>
          </a:xfrm>
          <a:custGeom>
            <a:avLst/>
            <a:gdLst/>
            <a:ahLst/>
            <a:cxnLst/>
            <a:rect l="l" t="t" r="r" b="b"/>
            <a:pathLst>
              <a:path w="3126104" h="2080260">
                <a:moveTo>
                  <a:pt x="0" y="2079998"/>
                </a:moveTo>
                <a:lnTo>
                  <a:pt x="3125576" y="2079998"/>
                </a:lnTo>
                <a:lnTo>
                  <a:pt x="3125576" y="0"/>
                </a:lnTo>
                <a:lnTo>
                  <a:pt x="0" y="0"/>
                </a:lnTo>
                <a:lnTo>
                  <a:pt x="0" y="2079998"/>
                </a:lnTo>
                <a:close/>
              </a:path>
            </a:pathLst>
          </a:custGeom>
          <a:solidFill>
            <a:srgbClr val="FFFFFF"/>
          </a:solidFill>
        </p:spPr>
        <p:txBody>
          <a:bodyPr wrap="square" lIns="0" tIns="0" rIns="0" bIns="0" rtlCol="0"/>
          <a:lstStyle/>
          <a:p>
            <a:endParaRPr/>
          </a:p>
        </p:txBody>
      </p:sp>
      <p:sp>
        <p:nvSpPr>
          <p:cNvPr id="6" name="object 6"/>
          <p:cNvSpPr/>
          <p:nvPr/>
        </p:nvSpPr>
        <p:spPr>
          <a:xfrm>
            <a:off x="3113438" y="3741263"/>
            <a:ext cx="3074035" cy="2028825"/>
          </a:xfrm>
          <a:custGeom>
            <a:avLst/>
            <a:gdLst/>
            <a:ahLst/>
            <a:cxnLst/>
            <a:rect l="l" t="t" r="r" b="b"/>
            <a:pathLst>
              <a:path w="3074035" h="2028825">
                <a:moveTo>
                  <a:pt x="0" y="2028604"/>
                </a:moveTo>
                <a:lnTo>
                  <a:pt x="3073946" y="2028604"/>
                </a:lnTo>
                <a:lnTo>
                  <a:pt x="3073946" y="0"/>
                </a:lnTo>
                <a:lnTo>
                  <a:pt x="0" y="0"/>
                </a:lnTo>
                <a:lnTo>
                  <a:pt x="0" y="2028604"/>
                </a:lnTo>
                <a:close/>
              </a:path>
            </a:pathLst>
          </a:custGeom>
          <a:solidFill>
            <a:srgbClr val="FFFFFF"/>
          </a:solidFill>
        </p:spPr>
        <p:txBody>
          <a:bodyPr wrap="square" lIns="0" tIns="0" rIns="0" bIns="0" rtlCol="0"/>
          <a:lstStyle/>
          <a:p>
            <a:endParaRPr/>
          </a:p>
        </p:txBody>
      </p:sp>
      <p:sp>
        <p:nvSpPr>
          <p:cNvPr id="7" name="object 7"/>
          <p:cNvSpPr/>
          <p:nvPr/>
        </p:nvSpPr>
        <p:spPr>
          <a:xfrm>
            <a:off x="3492391" y="3784921"/>
            <a:ext cx="2445880" cy="1873495"/>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207615" y="5583086"/>
            <a:ext cx="83185" cy="116839"/>
          </a:xfrm>
          <a:prstGeom prst="rect">
            <a:avLst/>
          </a:prstGeom>
        </p:spPr>
        <p:txBody>
          <a:bodyPr vert="horz" wrap="square" lIns="0" tIns="12065" rIns="0" bIns="0" rtlCol="0">
            <a:spAutoFit/>
          </a:bodyPr>
          <a:lstStyle/>
          <a:p>
            <a:pPr>
              <a:lnSpc>
                <a:spcPct val="100000"/>
              </a:lnSpc>
              <a:spcBef>
                <a:spcPts val="95"/>
              </a:spcBef>
            </a:pPr>
            <a:r>
              <a:rPr sz="600" spc="5" dirty="0">
                <a:latin typeface="Arial"/>
                <a:cs typeface="Arial"/>
              </a:rPr>
              <a:t>-4</a:t>
            </a:r>
            <a:endParaRPr sz="600">
              <a:latin typeface="Arial"/>
              <a:cs typeface="Arial"/>
            </a:endParaRPr>
          </a:p>
        </p:txBody>
      </p:sp>
      <p:sp>
        <p:nvSpPr>
          <p:cNvPr id="9" name="object 9"/>
          <p:cNvSpPr txBox="1"/>
          <p:nvPr/>
        </p:nvSpPr>
        <p:spPr>
          <a:xfrm>
            <a:off x="4931533" y="5540919"/>
            <a:ext cx="83185" cy="116839"/>
          </a:xfrm>
          <a:prstGeom prst="rect">
            <a:avLst/>
          </a:prstGeom>
        </p:spPr>
        <p:txBody>
          <a:bodyPr vert="horz" wrap="square" lIns="0" tIns="12065" rIns="0" bIns="0" rtlCol="0">
            <a:spAutoFit/>
          </a:bodyPr>
          <a:lstStyle/>
          <a:p>
            <a:pPr>
              <a:lnSpc>
                <a:spcPct val="100000"/>
              </a:lnSpc>
              <a:spcBef>
                <a:spcPts val="95"/>
              </a:spcBef>
            </a:pPr>
            <a:r>
              <a:rPr sz="600" spc="5" dirty="0">
                <a:latin typeface="Arial"/>
                <a:cs typeface="Arial"/>
              </a:rPr>
              <a:t>-2</a:t>
            </a:r>
            <a:endParaRPr sz="600">
              <a:latin typeface="Arial"/>
              <a:cs typeface="Arial"/>
            </a:endParaRPr>
          </a:p>
        </p:txBody>
      </p:sp>
      <p:sp>
        <p:nvSpPr>
          <p:cNvPr id="10" name="object 10"/>
          <p:cNvSpPr txBox="1"/>
          <p:nvPr/>
        </p:nvSpPr>
        <p:spPr>
          <a:xfrm>
            <a:off x="5521287" y="5389160"/>
            <a:ext cx="55244" cy="116839"/>
          </a:xfrm>
          <a:prstGeom prst="rect">
            <a:avLst/>
          </a:prstGeom>
        </p:spPr>
        <p:txBody>
          <a:bodyPr vert="horz" wrap="square" lIns="0" tIns="12065" rIns="0" bIns="0" rtlCol="0">
            <a:spAutoFit/>
          </a:bodyPr>
          <a:lstStyle/>
          <a:p>
            <a:pPr>
              <a:lnSpc>
                <a:spcPct val="100000"/>
              </a:lnSpc>
              <a:spcBef>
                <a:spcPts val="95"/>
              </a:spcBef>
            </a:pPr>
            <a:r>
              <a:rPr sz="600" spc="-5" dirty="0">
                <a:latin typeface="Arial"/>
                <a:cs typeface="Arial"/>
              </a:rPr>
              <a:t>2</a:t>
            </a:r>
            <a:endParaRPr sz="600">
              <a:latin typeface="Arial"/>
              <a:cs typeface="Arial"/>
            </a:endParaRPr>
          </a:p>
        </p:txBody>
      </p:sp>
      <p:sp>
        <p:nvSpPr>
          <p:cNvPr id="11" name="object 11"/>
          <p:cNvSpPr txBox="1"/>
          <p:nvPr/>
        </p:nvSpPr>
        <p:spPr>
          <a:xfrm>
            <a:off x="3366507" y="4102816"/>
            <a:ext cx="404495" cy="1249045"/>
          </a:xfrm>
          <a:prstGeom prst="rect">
            <a:avLst/>
          </a:prstGeom>
        </p:spPr>
        <p:txBody>
          <a:bodyPr vert="horz" wrap="square" lIns="0" tIns="12065" rIns="0" bIns="0" rtlCol="0">
            <a:spAutoFit/>
          </a:bodyPr>
          <a:lstStyle/>
          <a:p>
            <a:pPr marL="73025">
              <a:lnSpc>
                <a:spcPct val="100000"/>
              </a:lnSpc>
              <a:spcBef>
                <a:spcPts val="95"/>
              </a:spcBef>
            </a:pPr>
            <a:r>
              <a:rPr sz="600" spc="-5" dirty="0">
                <a:latin typeface="Arial"/>
                <a:cs typeface="Arial"/>
              </a:rPr>
              <a:t>6</a:t>
            </a:r>
            <a:endParaRPr sz="600">
              <a:latin typeface="Arial"/>
              <a:cs typeface="Arial"/>
            </a:endParaRPr>
          </a:p>
          <a:p>
            <a:pPr>
              <a:lnSpc>
                <a:spcPct val="100000"/>
              </a:lnSpc>
            </a:pPr>
            <a:endParaRPr sz="600">
              <a:latin typeface="Times New Roman"/>
              <a:cs typeface="Times New Roman"/>
            </a:endParaRPr>
          </a:p>
          <a:p>
            <a:pPr>
              <a:lnSpc>
                <a:spcPct val="100000"/>
              </a:lnSpc>
              <a:spcBef>
                <a:spcPts val="45"/>
              </a:spcBef>
            </a:pPr>
            <a:endParaRPr sz="800">
              <a:latin typeface="Times New Roman"/>
              <a:cs typeface="Times New Roman"/>
            </a:endParaRPr>
          </a:p>
          <a:p>
            <a:pPr marL="83820">
              <a:lnSpc>
                <a:spcPts val="700"/>
              </a:lnSpc>
              <a:spcBef>
                <a:spcPts val="5"/>
              </a:spcBef>
            </a:pPr>
            <a:r>
              <a:rPr sz="600" spc="-5" dirty="0">
                <a:latin typeface="Arial"/>
                <a:cs typeface="Arial"/>
              </a:rPr>
              <a:t>4</a:t>
            </a:r>
            <a:endParaRPr sz="600">
              <a:latin typeface="Arial"/>
              <a:cs typeface="Arial"/>
            </a:endParaRPr>
          </a:p>
          <a:p>
            <a:pPr>
              <a:lnSpc>
                <a:spcPts val="819"/>
              </a:lnSpc>
            </a:pPr>
            <a:r>
              <a:rPr sz="700" dirty="0">
                <a:latin typeface="Arial"/>
                <a:cs typeface="Arial"/>
              </a:rPr>
              <a:t>z</a:t>
            </a:r>
            <a:endParaRPr sz="700">
              <a:latin typeface="Arial"/>
              <a:cs typeface="Arial"/>
            </a:endParaRPr>
          </a:p>
          <a:p>
            <a:pPr>
              <a:lnSpc>
                <a:spcPct val="100000"/>
              </a:lnSpc>
              <a:spcBef>
                <a:spcPts val="5"/>
              </a:spcBef>
            </a:pPr>
            <a:endParaRPr sz="700">
              <a:latin typeface="Times New Roman"/>
              <a:cs typeface="Times New Roman"/>
            </a:endParaRPr>
          </a:p>
          <a:p>
            <a:pPr marL="94615">
              <a:lnSpc>
                <a:spcPct val="100000"/>
              </a:lnSpc>
            </a:pPr>
            <a:r>
              <a:rPr sz="600" spc="-5" dirty="0">
                <a:latin typeface="Arial"/>
                <a:cs typeface="Arial"/>
              </a:rPr>
              <a:t>2</a:t>
            </a:r>
            <a:endParaRPr sz="600">
              <a:latin typeface="Arial"/>
              <a:cs typeface="Arial"/>
            </a:endParaRPr>
          </a:p>
          <a:p>
            <a:pPr>
              <a:lnSpc>
                <a:spcPct val="100000"/>
              </a:lnSpc>
            </a:pPr>
            <a:endParaRPr sz="600">
              <a:latin typeface="Times New Roman"/>
              <a:cs typeface="Times New Roman"/>
            </a:endParaRPr>
          </a:p>
          <a:p>
            <a:pPr>
              <a:lnSpc>
                <a:spcPct val="100000"/>
              </a:lnSpc>
              <a:spcBef>
                <a:spcPts val="20"/>
              </a:spcBef>
            </a:pPr>
            <a:endParaRPr sz="750">
              <a:latin typeface="Times New Roman"/>
              <a:cs typeface="Times New Roman"/>
            </a:endParaRPr>
          </a:p>
          <a:p>
            <a:pPr marL="104775">
              <a:lnSpc>
                <a:spcPct val="100000"/>
              </a:lnSpc>
            </a:pPr>
            <a:r>
              <a:rPr sz="600" spc="-5" dirty="0">
                <a:latin typeface="Arial"/>
                <a:cs typeface="Arial"/>
              </a:rPr>
              <a:t>0</a:t>
            </a:r>
            <a:endParaRPr sz="600">
              <a:latin typeface="Arial"/>
              <a:cs typeface="Arial"/>
            </a:endParaRPr>
          </a:p>
          <a:p>
            <a:pPr marL="21590" algn="ctr">
              <a:lnSpc>
                <a:spcPct val="100000"/>
              </a:lnSpc>
              <a:spcBef>
                <a:spcPts val="365"/>
              </a:spcBef>
            </a:pPr>
            <a:r>
              <a:rPr sz="600" spc="-5" dirty="0">
                <a:latin typeface="Arial"/>
                <a:cs typeface="Arial"/>
              </a:rPr>
              <a:t>4</a:t>
            </a:r>
            <a:endParaRPr sz="600">
              <a:latin typeface="Arial"/>
              <a:cs typeface="Arial"/>
            </a:endParaRPr>
          </a:p>
          <a:p>
            <a:pPr marR="5080" algn="r">
              <a:lnSpc>
                <a:spcPct val="100000"/>
              </a:lnSpc>
              <a:spcBef>
                <a:spcPts val="110"/>
              </a:spcBef>
            </a:pPr>
            <a:r>
              <a:rPr sz="600" spc="-5" dirty="0">
                <a:latin typeface="Arial"/>
                <a:cs typeface="Arial"/>
              </a:rPr>
              <a:t>2</a:t>
            </a:r>
            <a:endParaRPr sz="600">
              <a:latin typeface="Arial"/>
              <a:cs typeface="Arial"/>
            </a:endParaRPr>
          </a:p>
        </p:txBody>
      </p:sp>
      <p:sp>
        <p:nvSpPr>
          <p:cNvPr id="12" name="object 12"/>
          <p:cNvSpPr txBox="1"/>
          <p:nvPr/>
        </p:nvSpPr>
        <p:spPr>
          <a:xfrm>
            <a:off x="5802362" y="5316687"/>
            <a:ext cx="55244" cy="116839"/>
          </a:xfrm>
          <a:prstGeom prst="rect">
            <a:avLst/>
          </a:prstGeom>
        </p:spPr>
        <p:txBody>
          <a:bodyPr vert="horz" wrap="square" lIns="0" tIns="12065" rIns="0" bIns="0" rtlCol="0">
            <a:spAutoFit/>
          </a:bodyPr>
          <a:lstStyle/>
          <a:p>
            <a:pPr>
              <a:lnSpc>
                <a:spcPct val="100000"/>
              </a:lnSpc>
              <a:spcBef>
                <a:spcPts val="95"/>
              </a:spcBef>
            </a:pPr>
            <a:r>
              <a:rPr sz="600" spc="-5" dirty="0">
                <a:latin typeface="Arial"/>
                <a:cs typeface="Arial"/>
              </a:rPr>
              <a:t>4</a:t>
            </a:r>
            <a:endParaRPr sz="600">
              <a:latin typeface="Arial"/>
              <a:cs typeface="Arial"/>
            </a:endParaRPr>
          </a:p>
        </p:txBody>
      </p:sp>
      <p:sp>
        <p:nvSpPr>
          <p:cNvPr id="13" name="object 13"/>
          <p:cNvSpPr txBox="1"/>
          <p:nvPr/>
        </p:nvSpPr>
        <p:spPr>
          <a:xfrm>
            <a:off x="3769834" y="5468647"/>
            <a:ext cx="57785" cy="133350"/>
          </a:xfrm>
          <a:prstGeom prst="rect">
            <a:avLst/>
          </a:prstGeom>
        </p:spPr>
        <p:txBody>
          <a:bodyPr vert="horz" wrap="square" lIns="0" tIns="13335" rIns="0" bIns="0" rtlCol="0">
            <a:spAutoFit/>
          </a:bodyPr>
          <a:lstStyle/>
          <a:p>
            <a:pPr>
              <a:lnSpc>
                <a:spcPct val="100000"/>
              </a:lnSpc>
              <a:spcBef>
                <a:spcPts val="105"/>
              </a:spcBef>
            </a:pPr>
            <a:r>
              <a:rPr sz="700" dirty="0">
                <a:latin typeface="Arial"/>
                <a:cs typeface="Arial"/>
              </a:rPr>
              <a:t>y</a:t>
            </a:r>
            <a:endParaRPr sz="700">
              <a:latin typeface="Arial"/>
              <a:cs typeface="Arial"/>
            </a:endParaRPr>
          </a:p>
        </p:txBody>
      </p:sp>
      <p:sp>
        <p:nvSpPr>
          <p:cNvPr id="14" name="object 14"/>
          <p:cNvSpPr txBox="1"/>
          <p:nvPr/>
        </p:nvSpPr>
        <p:spPr>
          <a:xfrm>
            <a:off x="3879935" y="5345237"/>
            <a:ext cx="55244" cy="116839"/>
          </a:xfrm>
          <a:prstGeom prst="rect">
            <a:avLst/>
          </a:prstGeom>
        </p:spPr>
        <p:txBody>
          <a:bodyPr vert="horz" wrap="square" lIns="0" tIns="12065" rIns="0" bIns="0" rtlCol="0">
            <a:spAutoFit/>
          </a:bodyPr>
          <a:lstStyle/>
          <a:p>
            <a:pPr>
              <a:lnSpc>
                <a:spcPct val="100000"/>
              </a:lnSpc>
              <a:spcBef>
                <a:spcPts val="95"/>
              </a:spcBef>
            </a:pPr>
            <a:r>
              <a:rPr sz="600" spc="-5" dirty="0">
                <a:latin typeface="Arial"/>
                <a:cs typeface="Arial"/>
              </a:rPr>
              <a:t>0</a:t>
            </a:r>
            <a:endParaRPr sz="600">
              <a:latin typeface="Arial"/>
              <a:cs typeface="Arial"/>
            </a:endParaRPr>
          </a:p>
        </p:txBody>
      </p:sp>
      <p:sp>
        <p:nvSpPr>
          <p:cNvPr id="15" name="object 15"/>
          <p:cNvSpPr txBox="1"/>
          <p:nvPr/>
        </p:nvSpPr>
        <p:spPr>
          <a:xfrm>
            <a:off x="5230857" y="5464056"/>
            <a:ext cx="55244" cy="116839"/>
          </a:xfrm>
          <a:prstGeom prst="rect">
            <a:avLst/>
          </a:prstGeom>
        </p:spPr>
        <p:txBody>
          <a:bodyPr vert="horz" wrap="square" lIns="0" tIns="12065" rIns="0" bIns="0" rtlCol="0">
            <a:spAutoFit/>
          </a:bodyPr>
          <a:lstStyle/>
          <a:p>
            <a:pPr>
              <a:lnSpc>
                <a:spcPct val="100000"/>
              </a:lnSpc>
              <a:spcBef>
                <a:spcPts val="95"/>
              </a:spcBef>
            </a:pPr>
            <a:r>
              <a:rPr sz="600" spc="-5" dirty="0">
                <a:latin typeface="Arial"/>
                <a:cs typeface="Arial"/>
              </a:rPr>
              <a:t>0</a:t>
            </a:r>
            <a:endParaRPr sz="600">
              <a:latin typeface="Arial"/>
              <a:cs typeface="Arial"/>
            </a:endParaRPr>
          </a:p>
        </p:txBody>
      </p:sp>
      <p:sp>
        <p:nvSpPr>
          <p:cNvPr id="16" name="object 16"/>
          <p:cNvSpPr txBox="1"/>
          <p:nvPr/>
        </p:nvSpPr>
        <p:spPr>
          <a:xfrm>
            <a:off x="5338519" y="5573182"/>
            <a:ext cx="57785" cy="133350"/>
          </a:xfrm>
          <a:prstGeom prst="rect">
            <a:avLst/>
          </a:prstGeom>
        </p:spPr>
        <p:txBody>
          <a:bodyPr vert="horz" wrap="square" lIns="0" tIns="13335" rIns="0" bIns="0" rtlCol="0">
            <a:spAutoFit/>
          </a:bodyPr>
          <a:lstStyle/>
          <a:p>
            <a:pPr>
              <a:lnSpc>
                <a:spcPct val="100000"/>
              </a:lnSpc>
              <a:spcBef>
                <a:spcPts val="105"/>
              </a:spcBef>
            </a:pPr>
            <a:r>
              <a:rPr sz="700" dirty="0">
                <a:latin typeface="Arial"/>
                <a:cs typeface="Arial"/>
              </a:rPr>
              <a:t>x</a:t>
            </a:r>
            <a:endParaRPr sz="700">
              <a:latin typeface="Arial"/>
              <a:cs typeface="Arial"/>
            </a:endParaRPr>
          </a:p>
        </p:txBody>
      </p:sp>
      <p:sp>
        <p:nvSpPr>
          <p:cNvPr id="17" name="object 17"/>
          <p:cNvSpPr txBox="1"/>
          <p:nvPr/>
        </p:nvSpPr>
        <p:spPr>
          <a:xfrm>
            <a:off x="4025581" y="5461194"/>
            <a:ext cx="83185" cy="116839"/>
          </a:xfrm>
          <a:prstGeom prst="rect">
            <a:avLst/>
          </a:prstGeom>
        </p:spPr>
        <p:txBody>
          <a:bodyPr vert="horz" wrap="square" lIns="0" tIns="12065" rIns="0" bIns="0" rtlCol="0">
            <a:spAutoFit/>
          </a:bodyPr>
          <a:lstStyle/>
          <a:p>
            <a:pPr>
              <a:lnSpc>
                <a:spcPct val="100000"/>
              </a:lnSpc>
              <a:spcBef>
                <a:spcPts val="95"/>
              </a:spcBef>
            </a:pPr>
            <a:r>
              <a:rPr sz="600" spc="5" dirty="0">
                <a:latin typeface="Arial"/>
                <a:cs typeface="Arial"/>
              </a:rPr>
              <a:t>-2</a:t>
            </a:r>
            <a:endParaRPr sz="600">
              <a:latin typeface="Arial"/>
              <a:cs typeface="Arial"/>
            </a:endParaRPr>
          </a:p>
        </p:txBody>
      </p:sp>
      <p:sp>
        <p:nvSpPr>
          <p:cNvPr id="18" name="object 18"/>
          <p:cNvSpPr txBox="1"/>
          <p:nvPr/>
        </p:nvSpPr>
        <p:spPr>
          <a:xfrm>
            <a:off x="4621937" y="5620863"/>
            <a:ext cx="83185" cy="116839"/>
          </a:xfrm>
          <a:prstGeom prst="rect">
            <a:avLst/>
          </a:prstGeom>
        </p:spPr>
        <p:txBody>
          <a:bodyPr vert="horz" wrap="square" lIns="0" tIns="12065" rIns="0" bIns="0" rtlCol="0">
            <a:spAutoFit/>
          </a:bodyPr>
          <a:lstStyle/>
          <a:p>
            <a:pPr>
              <a:lnSpc>
                <a:spcPct val="100000"/>
              </a:lnSpc>
              <a:spcBef>
                <a:spcPts val="95"/>
              </a:spcBef>
            </a:pPr>
            <a:r>
              <a:rPr sz="600" spc="5" dirty="0">
                <a:latin typeface="Arial"/>
                <a:cs typeface="Arial"/>
              </a:rPr>
              <a:t>-4</a:t>
            </a:r>
            <a:endParaRPr sz="6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1543" y="1150112"/>
            <a:ext cx="7340600" cy="1298575"/>
          </a:xfrm>
          <a:prstGeom prst="rect">
            <a:avLst/>
          </a:prstGeom>
        </p:spPr>
        <p:txBody>
          <a:bodyPr vert="horz" wrap="square" lIns="0" tIns="13335" rIns="0" bIns="0" rtlCol="0">
            <a:spAutoFit/>
          </a:bodyPr>
          <a:lstStyle/>
          <a:p>
            <a:pPr marL="1397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绘图</a:t>
            </a:r>
            <a:endParaRPr sz="2800">
              <a:latin typeface="宋体"/>
              <a:cs typeface="宋体"/>
            </a:endParaRPr>
          </a:p>
          <a:p>
            <a:pPr marL="12700">
              <a:lnSpc>
                <a:spcPts val="2150"/>
              </a:lnSpc>
              <a:spcBef>
                <a:spcPts val="2355"/>
              </a:spcBef>
            </a:pPr>
            <a:r>
              <a:rPr sz="1800" spc="-5" dirty="0">
                <a:latin typeface="宋体"/>
                <a:cs typeface="宋体"/>
              </a:rPr>
              <a:t>多个函数图形可以绘制在同一幅图中，例如下条语句所绘图形如图所示：</a:t>
            </a:r>
            <a:endParaRPr sz="1800">
              <a:latin typeface="宋体"/>
              <a:cs typeface="宋体"/>
            </a:endParaRPr>
          </a:p>
          <a:p>
            <a:pPr marL="12700">
              <a:lnSpc>
                <a:spcPts val="2150"/>
              </a:lnSpc>
            </a:pPr>
            <a:r>
              <a:rPr sz="1800" spc="-5" dirty="0">
                <a:latin typeface="Arial"/>
                <a:cs typeface="Arial"/>
              </a:rPr>
              <a:t>plot(sin(x),</a:t>
            </a:r>
            <a:r>
              <a:rPr sz="1800" spc="-25" dirty="0">
                <a:latin typeface="Arial"/>
                <a:cs typeface="Arial"/>
              </a:rPr>
              <a:t> </a:t>
            </a:r>
            <a:r>
              <a:rPr sz="1800" spc="-5" dirty="0">
                <a:latin typeface="Arial"/>
                <a:cs typeface="Arial"/>
              </a:rPr>
              <a:t>cot(x))</a:t>
            </a:r>
            <a:endParaRPr sz="1800">
              <a:latin typeface="Arial"/>
              <a:cs typeface="Arial"/>
            </a:endParaRPr>
          </a:p>
        </p:txBody>
      </p:sp>
      <p:sp>
        <p:nvSpPr>
          <p:cNvPr id="5" name="object 5"/>
          <p:cNvSpPr/>
          <p:nvPr/>
        </p:nvSpPr>
        <p:spPr>
          <a:xfrm>
            <a:off x="3136392" y="3764303"/>
            <a:ext cx="3028315" cy="2022475"/>
          </a:xfrm>
          <a:custGeom>
            <a:avLst/>
            <a:gdLst/>
            <a:ahLst/>
            <a:cxnLst/>
            <a:rect l="l" t="t" r="r" b="b"/>
            <a:pathLst>
              <a:path w="3028315" h="2022475">
                <a:moveTo>
                  <a:pt x="0" y="2022080"/>
                </a:moveTo>
                <a:lnTo>
                  <a:pt x="3027967" y="2022080"/>
                </a:lnTo>
                <a:lnTo>
                  <a:pt x="3027967" y="0"/>
                </a:lnTo>
                <a:lnTo>
                  <a:pt x="0" y="0"/>
                </a:lnTo>
                <a:lnTo>
                  <a:pt x="0" y="2022080"/>
                </a:lnTo>
                <a:close/>
              </a:path>
            </a:pathLst>
          </a:custGeom>
          <a:solidFill>
            <a:srgbClr val="FFFFFF"/>
          </a:solidFill>
        </p:spPr>
        <p:txBody>
          <a:bodyPr wrap="square" lIns="0" tIns="0" rIns="0" bIns="0" rtlCol="0"/>
          <a:lstStyle/>
          <a:p>
            <a:endParaRPr/>
          </a:p>
        </p:txBody>
      </p:sp>
      <p:sp>
        <p:nvSpPr>
          <p:cNvPr id="6" name="object 6"/>
          <p:cNvSpPr/>
          <p:nvPr/>
        </p:nvSpPr>
        <p:spPr>
          <a:xfrm>
            <a:off x="3161400" y="3789284"/>
            <a:ext cx="2978150" cy="1972310"/>
          </a:xfrm>
          <a:custGeom>
            <a:avLst/>
            <a:gdLst/>
            <a:ahLst/>
            <a:cxnLst/>
            <a:rect l="l" t="t" r="r" b="b"/>
            <a:pathLst>
              <a:path w="2978150" h="1972310">
                <a:moveTo>
                  <a:pt x="0" y="1972117"/>
                </a:moveTo>
                <a:lnTo>
                  <a:pt x="2977949" y="1972117"/>
                </a:lnTo>
                <a:lnTo>
                  <a:pt x="2977949" y="0"/>
                </a:lnTo>
                <a:lnTo>
                  <a:pt x="0" y="0"/>
                </a:lnTo>
                <a:lnTo>
                  <a:pt x="0" y="1972117"/>
                </a:lnTo>
                <a:close/>
              </a:path>
            </a:pathLst>
          </a:custGeom>
          <a:solidFill>
            <a:srgbClr val="FFFFFF"/>
          </a:solidFill>
        </p:spPr>
        <p:txBody>
          <a:bodyPr wrap="square" lIns="0" tIns="0" rIns="0" bIns="0" rtlCol="0"/>
          <a:lstStyle/>
          <a:p>
            <a:endParaRPr/>
          </a:p>
        </p:txBody>
      </p:sp>
      <p:sp>
        <p:nvSpPr>
          <p:cNvPr id="7" name="object 7"/>
          <p:cNvSpPr/>
          <p:nvPr/>
        </p:nvSpPr>
        <p:spPr>
          <a:xfrm>
            <a:off x="3217401" y="4821315"/>
            <a:ext cx="2774315" cy="0"/>
          </a:xfrm>
          <a:custGeom>
            <a:avLst/>
            <a:gdLst/>
            <a:ahLst/>
            <a:cxnLst/>
            <a:rect l="l" t="t" r="r" b="b"/>
            <a:pathLst>
              <a:path w="2774315">
                <a:moveTo>
                  <a:pt x="0" y="0"/>
                </a:moveTo>
                <a:lnTo>
                  <a:pt x="2773802" y="0"/>
                </a:lnTo>
              </a:path>
            </a:pathLst>
          </a:custGeom>
          <a:ln w="4489">
            <a:solidFill>
              <a:srgbClr val="000000"/>
            </a:solidFill>
          </a:ln>
        </p:spPr>
        <p:txBody>
          <a:bodyPr wrap="square" lIns="0" tIns="0" rIns="0" bIns="0" rtlCol="0"/>
          <a:lstStyle/>
          <a:p>
            <a:endParaRPr/>
          </a:p>
        </p:txBody>
      </p:sp>
      <p:sp>
        <p:nvSpPr>
          <p:cNvPr id="8" name="object 8"/>
          <p:cNvSpPr/>
          <p:nvPr/>
        </p:nvSpPr>
        <p:spPr>
          <a:xfrm>
            <a:off x="6015995" y="4800422"/>
            <a:ext cx="98425" cy="41910"/>
          </a:xfrm>
          <a:custGeom>
            <a:avLst/>
            <a:gdLst/>
            <a:ahLst/>
            <a:cxnLst/>
            <a:rect l="l" t="t" r="r" b="b"/>
            <a:pathLst>
              <a:path w="98425" h="41910">
                <a:moveTo>
                  <a:pt x="0" y="0"/>
                </a:moveTo>
                <a:lnTo>
                  <a:pt x="0" y="41872"/>
                </a:lnTo>
                <a:lnTo>
                  <a:pt x="98346" y="20892"/>
                </a:lnTo>
                <a:lnTo>
                  <a:pt x="0" y="0"/>
                </a:lnTo>
                <a:close/>
              </a:path>
            </a:pathLst>
          </a:custGeom>
          <a:solidFill>
            <a:srgbClr val="000000"/>
          </a:solidFill>
        </p:spPr>
        <p:txBody>
          <a:bodyPr wrap="square" lIns="0" tIns="0" rIns="0" bIns="0" rtlCol="0"/>
          <a:lstStyle/>
          <a:p>
            <a:endParaRPr/>
          </a:p>
        </p:txBody>
      </p:sp>
      <p:sp>
        <p:nvSpPr>
          <p:cNvPr id="9" name="object 9"/>
          <p:cNvSpPr/>
          <p:nvPr/>
        </p:nvSpPr>
        <p:spPr>
          <a:xfrm>
            <a:off x="6015995" y="4800422"/>
            <a:ext cx="98425" cy="20955"/>
          </a:xfrm>
          <a:custGeom>
            <a:avLst/>
            <a:gdLst/>
            <a:ahLst/>
            <a:cxnLst/>
            <a:rect l="l" t="t" r="r" b="b"/>
            <a:pathLst>
              <a:path w="98425" h="20954">
                <a:moveTo>
                  <a:pt x="98346" y="20892"/>
                </a:moveTo>
                <a:lnTo>
                  <a:pt x="0" y="0"/>
                </a:lnTo>
              </a:path>
            </a:pathLst>
          </a:custGeom>
          <a:ln w="4489">
            <a:solidFill>
              <a:srgbClr val="000000"/>
            </a:solidFill>
          </a:ln>
        </p:spPr>
        <p:txBody>
          <a:bodyPr wrap="square" lIns="0" tIns="0" rIns="0" bIns="0" rtlCol="0"/>
          <a:lstStyle/>
          <a:p>
            <a:endParaRPr/>
          </a:p>
        </p:txBody>
      </p:sp>
      <p:sp>
        <p:nvSpPr>
          <p:cNvPr id="10" name="object 10"/>
          <p:cNvSpPr/>
          <p:nvPr/>
        </p:nvSpPr>
        <p:spPr>
          <a:xfrm>
            <a:off x="6015995" y="4821315"/>
            <a:ext cx="98425" cy="21590"/>
          </a:xfrm>
          <a:custGeom>
            <a:avLst/>
            <a:gdLst/>
            <a:ahLst/>
            <a:cxnLst/>
            <a:rect l="l" t="t" r="r" b="b"/>
            <a:pathLst>
              <a:path w="98425" h="21589">
                <a:moveTo>
                  <a:pt x="98346" y="0"/>
                </a:moveTo>
                <a:lnTo>
                  <a:pt x="0" y="20980"/>
                </a:lnTo>
              </a:path>
            </a:pathLst>
          </a:custGeom>
          <a:ln w="4489">
            <a:solidFill>
              <a:srgbClr val="000000"/>
            </a:solidFill>
          </a:ln>
        </p:spPr>
        <p:txBody>
          <a:bodyPr wrap="square" lIns="0" tIns="0" rIns="0" bIns="0" rtlCol="0"/>
          <a:lstStyle/>
          <a:p>
            <a:endParaRPr/>
          </a:p>
        </p:txBody>
      </p:sp>
      <p:sp>
        <p:nvSpPr>
          <p:cNvPr id="11" name="object 11"/>
          <p:cNvSpPr/>
          <p:nvPr/>
        </p:nvSpPr>
        <p:spPr>
          <a:xfrm>
            <a:off x="6015995" y="4800422"/>
            <a:ext cx="0" cy="41910"/>
          </a:xfrm>
          <a:custGeom>
            <a:avLst/>
            <a:gdLst/>
            <a:ahLst/>
            <a:cxnLst/>
            <a:rect l="l" t="t" r="r" b="b"/>
            <a:pathLst>
              <a:path h="41910">
                <a:moveTo>
                  <a:pt x="0" y="0"/>
                </a:moveTo>
                <a:lnTo>
                  <a:pt x="0" y="41872"/>
                </a:lnTo>
              </a:path>
            </a:pathLst>
          </a:custGeom>
          <a:ln w="4486">
            <a:solidFill>
              <a:srgbClr val="000000"/>
            </a:solidFill>
          </a:ln>
        </p:spPr>
        <p:txBody>
          <a:bodyPr wrap="square" lIns="0" tIns="0" rIns="0" bIns="0" rtlCol="0"/>
          <a:lstStyle/>
          <a:p>
            <a:endParaRPr/>
          </a:p>
        </p:txBody>
      </p:sp>
      <p:sp>
        <p:nvSpPr>
          <p:cNvPr id="12" name="object 12"/>
          <p:cNvSpPr/>
          <p:nvPr/>
        </p:nvSpPr>
        <p:spPr>
          <a:xfrm>
            <a:off x="5991208" y="4821315"/>
            <a:ext cx="123189" cy="0"/>
          </a:xfrm>
          <a:custGeom>
            <a:avLst/>
            <a:gdLst/>
            <a:ahLst/>
            <a:cxnLst/>
            <a:rect l="l" t="t" r="r" b="b"/>
            <a:pathLst>
              <a:path w="123189">
                <a:moveTo>
                  <a:pt x="0" y="0"/>
                </a:moveTo>
                <a:lnTo>
                  <a:pt x="123133" y="0"/>
                </a:lnTo>
              </a:path>
            </a:pathLst>
          </a:custGeom>
          <a:ln w="4489">
            <a:solidFill>
              <a:srgbClr val="000000"/>
            </a:solidFill>
          </a:ln>
        </p:spPr>
        <p:txBody>
          <a:bodyPr wrap="square" lIns="0" tIns="0" rIns="0" bIns="0" rtlCol="0"/>
          <a:lstStyle/>
          <a:p>
            <a:endParaRPr/>
          </a:p>
        </p:txBody>
      </p:sp>
      <p:sp>
        <p:nvSpPr>
          <p:cNvPr id="13" name="object 13"/>
          <p:cNvSpPr/>
          <p:nvPr/>
        </p:nvSpPr>
        <p:spPr>
          <a:xfrm>
            <a:off x="4604400" y="3938071"/>
            <a:ext cx="0" cy="1765935"/>
          </a:xfrm>
          <a:custGeom>
            <a:avLst/>
            <a:gdLst/>
            <a:ahLst/>
            <a:cxnLst/>
            <a:rect l="l" t="t" r="r" b="b"/>
            <a:pathLst>
              <a:path h="1765935">
                <a:moveTo>
                  <a:pt x="0" y="1765900"/>
                </a:moveTo>
                <a:lnTo>
                  <a:pt x="0" y="0"/>
                </a:lnTo>
              </a:path>
            </a:pathLst>
          </a:custGeom>
          <a:ln w="4486">
            <a:solidFill>
              <a:srgbClr val="000000"/>
            </a:solidFill>
          </a:ln>
        </p:spPr>
        <p:txBody>
          <a:bodyPr wrap="square" lIns="0" tIns="0" rIns="0" bIns="0" rtlCol="0"/>
          <a:lstStyle/>
          <a:p>
            <a:endParaRPr/>
          </a:p>
        </p:txBody>
      </p:sp>
      <p:sp>
        <p:nvSpPr>
          <p:cNvPr id="14" name="object 14"/>
          <p:cNvSpPr/>
          <p:nvPr/>
        </p:nvSpPr>
        <p:spPr>
          <a:xfrm>
            <a:off x="4583700" y="3814675"/>
            <a:ext cx="41910" cy="98425"/>
          </a:xfrm>
          <a:custGeom>
            <a:avLst/>
            <a:gdLst/>
            <a:ahLst/>
            <a:cxnLst/>
            <a:rect l="l" t="t" r="r" b="b"/>
            <a:pathLst>
              <a:path w="41910" h="98425">
                <a:moveTo>
                  <a:pt x="20699" y="0"/>
                </a:moveTo>
                <a:lnTo>
                  <a:pt x="0" y="98414"/>
                </a:lnTo>
                <a:lnTo>
                  <a:pt x="41666" y="98414"/>
                </a:lnTo>
                <a:lnTo>
                  <a:pt x="20699" y="0"/>
                </a:lnTo>
                <a:close/>
              </a:path>
            </a:pathLst>
          </a:custGeom>
          <a:solidFill>
            <a:srgbClr val="000000"/>
          </a:solidFill>
        </p:spPr>
        <p:txBody>
          <a:bodyPr wrap="square" lIns="0" tIns="0" rIns="0" bIns="0" rtlCol="0"/>
          <a:lstStyle/>
          <a:p>
            <a:endParaRPr/>
          </a:p>
        </p:txBody>
      </p:sp>
      <p:sp>
        <p:nvSpPr>
          <p:cNvPr id="15" name="object 15"/>
          <p:cNvSpPr/>
          <p:nvPr/>
        </p:nvSpPr>
        <p:spPr>
          <a:xfrm>
            <a:off x="4604400" y="3814675"/>
            <a:ext cx="21590" cy="98425"/>
          </a:xfrm>
          <a:custGeom>
            <a:avLst/>
            <a:gdLst/>
            <a:ahLst/>
            <a:cxnLst/>
            <a:rect l="l" t="t" r="r" b="b"/>
            <a:pathLst>
              <a:path w="21589" h="98425">
                <a:moveTo>
                  <a:pt x="0" y="0"/>
                </a:moveTo>
                <a:lnTo>
                  <a:pt x="20966" y="98414"/>
                </a:lnTo>
              </a:path>
            </a:pathLst>
          </a:custGeom>
          <a:ln w="4486">
            <a:solidFill>
              <a:srgbClr val="000000"/>
            </a:solidFill>
          </a:ln>
        </p:spPr>
        <p:txBody>
          <a:bodyPr wrap="square" lIns="0" tIns="0" rIns="0" bIns="0" rtlCol="0"/>
          <a:lstStyle/>
          <a:p>
            <a:endParaRPr/>
          </a:p>
        </p:txBody>
      </p:sp>
      <p:sp>
        <p:nvSpPr>
          <p:cNvPr id="16" name="object 16"/>
          <p:cNvSpPr/>
          <p:nvPr/>
        </p:nvSpPr>
        <p:spPr>
          <a:xfrm>
            <a:off x="4583700" y="3814675"/>
            <a:ext cx="20955" cy="98425"/>
          </a:xfrm>
          <a:custGeom>
            <a:avLst/>
            <a:gdLst/>
            <a:ahLst/>
            <a:cxnLst/>
            <a:rect l="l" t="t" r="r" b="b"/>
            <a:pathLst>
              <a:path w="20954" h="98425">
                <a:moveTo>
                  <a:pt x="20699" y="0"/>
                </a:moveTo>
                <a:lnTo>
                  <a:pt x="0" y="98414"/>
                </a:lnTo>
              </a:path>
            </a:pathLst>
          </a:custGeom>
          <a:ln w="4486">
            <a:solidFill>
              <a:srgbClr val="000000"/>
            </a:solidFill>
          </a:ln>
        </p:spPr>
        <p:txBody>
          <a:bodyPr wrap="square" lIns="0" tIns="0" rIns="0" bIns="0" rtlCol="0"/>
          <a:lstStyle/>
          <a:p>
            <a:endParaRPr/>
          </a:p>
        </p:txBody>
      </p:sp>
      <p:sp>
        <p:nvSpPr>
          <p:cNvPr id="17" name="object 17"/>
          <p:cNvSpPr/>
          <p:nvPr/>
        </p:nvSpPr>
        <p:spPr>
          <a:xfrm>
            <a:off x="4583700" y="3913089"/>
            <a:ext cx="41910" cy="0"/>
          </a:xfrm>
          <a:custGeom>
            <a:avLst/>
            <a:gdLst/>
            <a:ahLst/>
            <a:cxnLst/>
            <a:rect l="l" t="t" r="r" b="b"/>
            <a:pathLst>
              <a:path w="41910">
                <a:moveTo>
                  <a:pt x="41666" y="0"/>
                </a:moveTo>
                <a:lnTo>
                  <a:pt x="0" y="0"/>
                </a:lnTo>
              </a:path>
            </a:pathLst>
          </a:custGeom>
          <a:ln w="4489">
            <a:solidFill>
              <a:srgbClr val="000000"/>
            </a:solidFill>
          </a:ln>
        </p:spPr>
        <p:txBody>
          <a:bodyPr wrap="square" lIns="0" tIns="0" rIns="0" bIns="0" rtlCol="0"/>
          <a:lstStyle/>
          <a:p>
            <a:endParaRPr/>
          </a:p>
        </p:txBody>
      </p:sp>
      <p:sp>
        <p:nvSpPr>
          <p:cNvPr id="18" name="object 18"/>
          <p:cNvSpPr/>
          <p:nvPr/>
        </p:nvSpPr>
        <p:spPr>
          <a:xfrm>
            <a:off x="4604400" y="3814675"/>
            <a:ext cx="0" cy="1889760"/>
          </a:xfrm>
          <a:custGeom>
            <a:avLst/>
            <a:gdLst/>
            <a:ahLst/>
            <a:cxnLst/>
            <a:rect l="l" t="t" r="r" b="b"/>
            <a:pathLst>
              <a:path h="1889760">
                <a:moveTo>
                  <a:pt x="0" y="0"/>
                </a:moveTo>
                <a:lnTo>
                  <a:pt x="0" y="1889296"/>
                </a:lnTo>
              </a:path>
            </a:pathLst>
          </a:custGeom>
          <a:ln w="4486">
            <a:solidFill>
              <a:srgbClr val="000000"/>
            </a:solidFill>
          </a:ln>
        </p:spPr>
        <p:txBody>
          <a:bodyPr wrap="square" lIns="0" tIns="0" rIns="0" bIns="0" rtlCol="0"/>
          <a:lstStyle/>
          <a:p>
            <a:endParaRPr/>
          </a:p>
        </p:txBody>
      </p:sp>
      <p:sp>
        <p:nvSpPr>
          <p:cNvPr id="19" name="object 19"/>
          <p:cNvSpPr/>
          <p:nvPr/>
        </p:nvSpPr>
        <p:spPr>
          <a:xfrm>
            <a:off x="3217829"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20" name="object 20"/>
          <p:cNvSpPr/>
          <p:nvPr/>
        </p:nvSpPr>
        <p:spPr>
          <a:xfrm>
            <a:off x="3495060"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21" name="object 21"/>
          <p:cNvSpPr/>
          <p:nvPr/>
        </p:nvSpPr>
        <p:spPr>
          <a:xfrm>
            <a:off x="3356122"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22" name="object 22"/>
          <p:cNvSpPr/>
          <p:nvPr/>
        </p:nvSpPr>
        <p:spPr>
          <a:xfrm>
            <a:off x="3772289"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23" name="object 23"/>
          <p:cNvSpPr/>
          <p:nvPr/>
        </p:nvSpPr>
        <p:spPr>
          <a:xfrm>
            <a:off x="3633563"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24" name="object 24"/>
          <p:cNvSpPr/>
          <p:nvPr/>
        </p:nvSpPr>
        <p:spPr>
          <a:xfrm>
            <a:off x="4049499"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25" name="object 25"/>
          <p:cNvSpPr/>
          <p:nvPr/>
        </p:nvSpPr>
        <p:spPr>
          <a:xfrm>
            <a:off x="3911227"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26" name="object 26"/>
          <p:cNvSpPr/>
          <p:nvPr/>
        </p:nvSpPr>
        <p:spPr>
          <a:xfrm>
            <a:off x="4326772"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27" name="object 27"/>
          <p:cNvSpPr txBox="1"/>
          <p:nvPr/>
        </p:nvSpPr>
        <p:spPr>
          <a:xfrm>
            <a:off x="3186196" y="4841393"/>
            <a:ext cx="1185545" cy="111125"/>
          </a:xfrm>
          <a:prstGeom prst="rect">
            <a:avLst/>
          </a:prstGeom>
        </p:spPr>
        <p:txBody>
          <a:bodyPr vert="horz" wrap="square" lIns="0" tIns="13970" rIns="0" bIns="0" rtlCol="0">
            <a:spAutoFit/>
          </a:bodyPr>
          <a:lstStyle/>
          <a:p>
            <a:pPr>
              <a:lnSpc>
                <a:spcPct val="100000"/>
              </a:lnSpc>
              <a:spcBef>
                <a:spcPts val="110"/>
              </a:spcBef>
              <a:tabLst>
                <a:tab pos="276860" algn="l"/>
                <a:tab pos="554355" algn="l"/>
                <a:tab pos="831215" algn="l"/>
                <a:tab pos="1108710" algn="l"/>
              </a:tabLst>
            </a:pPr>
            <a:r>
              <a:rPr sz="550" spc="-5" dirty="0">
                <a:latin typeface="Arial"/>
                <a:cs typeface="Arial"/>
              </a:rPr>
              <a:t>-</a:t>
            </a:r>
            <a:r>
              <a:rPr sz="550" spc="5" dirty="0">
                <a:latin typeface="Arial"/>
                <a:cs typeface="Arial"/>
              </a:rPr>
              <a:t>5</a:t>
            </a:r>
            <a:r>
              <a:rPr sz="550" dirty="0">
                <a:latin typeface="Arial"/>
                <a:cs typeface="Arial"/>
              </a:rPr>
              <a:t>	</a:t>
            </a:r>
            <a:r>
              <a:rPr sz="550" spc="-5" dirty="0">
                <a:latin typeface="Arial"/>
                <a:cs typeface="Arial"/>
              </a:rPr>
              <a:t>-</a:t>
            </a:r>
            <a:r>
              <a:rPr sz="550" spc="5" dirty="0">
                <a:latin typeface="Arial"/>
                <a:cs typeface="Arial"/>
              </a:rPr>
              <a:t>4</a:t>
            </a:r>
            <a:r>
              <a:rPr sz="550" dirty="0">
                <a:latin typeface="Arial"/>
                <a:cs typeface="Arial"/>
              </a:rPr>
              <a:t>	</a:t>
            </a:r>
            <a:r>
              <a:rPr sz="550" spc="-5" dirty="0">
                <a:latin typeface="Arial"/>
                <a:cs typeface="Arial"/>
              </a:rPr>
              <a:t>-</a:t>
            </a:r>
            <a:r>
              <a:rPr sz="550" spc="5" dirty="0">
                <a:latin typeface="Arial"/>
                <a:cs typeface="Arial"/>
              </a:rPr>
              <a:t>3</a:t>
            </a:r>
            <a:r>
              <a:rPr sz="550" dirty="0">
                <a:latin typeface="Arial"/>
                <a:cs typeface="Arial"/>
              </a:rPr>
              <a:t>	</a:t>
            </a:r>
            <a:r>
              <a:rPr sz="550" spc="-5" dirty="0">
                <a:latin typeface="Arial"/>
                <a:cs typeface="Arial"/>
              </a:rPr>
              <a:t>-</a:t>
            </a:r>
            <a:r>
              <a:rPr sz="550" spc="5" dirty="0">
                <a:latin typeface="Arial"/>
                <a:cs typeface="Arial"/>
              </a:rPr>
              <a:t>2</a:t>
            </a:r>
            <a:r>
              <a:rPr sz="550" dirty="0">
                <a:latin typeface="Arial"/>
                <a:cs typeface="Arial"/>
              </a:rPr>
              <a:t>	</a:t>
            </a:r>
            <a:r>
              <a:rPr sz="550" spc="-5" dirty="0">
                <a:latin typeface="Arial"/>
                <a:cs typeface="Arial"/>
              </a:rPr>
              <a:t>-</a:t>
            </a:r>
            <a:r>
              <a:rPr sz="550" spc="5" dirty="0">
                <a:latin typeface="Arial"/>
                <a:cs typeface="Arial"/>
              </a:rPr>
              <a:t>1</a:t>
            </a:r>
            <a:endParaRPr sz="550">
              <a:latin typeface="Arial"/>
              <a:cs typeface="Arial"/>
            </a:endParaRPr>
          </a:p>
        </p:txBody>
      </p:sp>
      <p:sp>
        <p:nvSpPr>
          <p:cNvPr id="28" name="object 28"/>
          <p:cNvSpPr/>
          <p:nvPr/>
        </p:nvSpPr>
        <p:spPr>
          <a:xfrm>
            <a:off x="4188447"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29" name="object 29"/>
          <p:cNvSpPr/>
          <p:nvPr/>
        </p:nvSpPr>
        <p:spPr>
          <a:xfrm>
            <a:off x="4465719"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30" name="object 30"/>
          <p:cNvSpPr/>
          <p:nvPr/>
        </p:nvSpPr>
        <p:spPr>
          <a:xfrm>
            <a:off x="4881673"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31" name="object 31"/>
          <p:cNvSpPr/>
          <p:nvPr/>
        </p:nvSpPr>
        <p:spPr>
          <a:xfrm>
            <a:off x="4742903"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32" name="object 32"/>
          <p:cNvSpPr/>
          <p:nvPr/>
        </p:nvSpPr>
        <p:spPr>
          <a:xfrm>
            <a:off x="5159123"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33" name="object 33"/>
          <p:cNvSpPr/>
          <p:nvPr/>
        </p:nvSpPr>
        <p:spPr>
          <a:xfrm>
            <a:off x="5020176"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34" name="object 34"/>
          <p:cNvSpPr/>
          <p:nvPr/>
        </p:nvSpPr>
        <p:spPr>
          <a:xfrm>
            <a:off x="5436307"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35" name="object 35"/>
          <p:cNvSpPr/>
          <p:nvPr/>
        </p:nvSpPr>
        <p:spPr>
          <a:xfrm>
            <a:off x="5297360"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36" name="object 36"/>
          <p:cNvSpPr/>
          <p:nvPr/>
        </p:nvSpPr>
        <p:spPr>
          <a:xfrm>
            <a:off x="5713580"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37" name="object 37"/>
          <p:cNvSpPr/>
          <p:nvPr/>
        </p:nvSpPr>
        <p:spPr>
          <a:xfrm>
            <a:off x="5574988"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38" name="object 38"/>
          <p:cNvSpPr/>
          <p:nvPr/>
        </p:nvSpPr>
        <p:spPr>
          <a:xfrm>
            <a:off x="5990764" y="4796333"/>
            <a:ext cx="0" cy="50165"/>
          </a:xfrm>
          <a:custGeom>
            <a:avLst/>
            <a:gdLst/>
            <a:ahLst/>
            <a:cxnLst/>
            <a:rect l="l" t="t" r="r" b="b"/>
            <a:pathLst>
              <a:path h="50164">
                <a:moveTo>
                  <a:pt x="0" y="49963"/>
                </a:moveTo>
                <a:lnTo>
                  <a:pt x="0" y="0"/>
                </a:lnTo>
              </a:path>
            </a:pathLst>
          </a:custGeom>
          <a:ln w="4486">
            <a:solidFill>
              <a:srgbClr val="000000"/>
            </a:solidFill>
          </a:ln>
        </p:spPr>
        <p:txBody>
          <a:bodyPr wrap="square" lIns="0" tIns="0" rIns="0" bIns="0" rtlCol="0"/>
          <a:lstStyle/>
          <a:p>
            <a:endParaRPr/>
          </a:p>
        </p:txBody>
      </p:sp>
      <p:sp>
        <p:nvSpPr>
          <p:cNvPr id="39" name="object 39"/>
          <p:cNvSpPr txBox="1"/>
          <p:nvPr/>
        </p:nvSpPr>
        <p:spPr>
          <a:xfrm>
            <a:off x="4862217" y="4841393"/>
            <a:ext cx="1161415" cy="111125"/>
          </a:xfrm>
          <a:prstGeom prst="rect">
            <a:avLst/>
          </a:prstGeom>
        </p:spPr>
        <p:txBody>
          <a:bodyPr vert="horz" wrap="square" lIns="0" tIns="13970" rIns="0" bIns="0" rtlCol="0">
            <a:spAutoFit/>
          </a:bodyPr>
          <a:lstStyle/>
          <a:p>
            <a:pPr>
              <a:lnSpc>
                <a:spcPct val="100000"/>
              </a:lnSpc>
              <a:spcBef>
                <a:spcPts val="110"/>
              </a:spcBef>
              <a:tabLst>
                <a:tab pos="276860" algn="l"/>
                <a:tab pos="554355" algn="l"/>
                <a:tab pos="831215" algn="l"/>
                <a:tab pos="1108710" algn="l"/>
              </a:tabLst>
            </a:pPr>
            <a:r>
              <a:rPr sz="550" spc="5" dirty="0">
                <a:latin typeface="Arial"/>
                <a:cs typeface="Arial"/>
              </a:rPr>
              <a:t>1	2	3	4	5</a:t>
            </a:r>
            <a:endParaRPr sz="550">
              <a:latin typeface="Arial"/>
              <a:cs typeface="Arial"/>
            </a:endParaRPr>
          </a:p>
        </p:txBody>
      </p:sp>
      <p:sp>
        <p:nvSpPr>
          <p:cNvPr id="40" name="object 40"/>
          <p:cNvSpPr/>
          <p:nvPr/>
        </p:nvSpPr>
        <p:spPr>
          <a:xfrm>
            <a:off x="5852261" y="4808779"/>
            <a:ext cx="0" cy="25400"/>
          </a:xfrm>
          <a:custGeom>
            <a:avLst/>
            <a:gdLst/>
            <a:ahLst/>
            <a:cxnLst/>
            <a:rect l="l" t="t" r="r" b="b"/>
            <a:pathLst>
              <a:path h="25400">
                <a:moveTo>
                  <a:pt x="0" y="24981"/>
                </a:moveTo>
                <a:lnTo>
                  <a:pt x="0" y="0"/>
                </a:lnTo>
              </a:path>
            </a:pathLst>
          </a:custGeom>
          <a:ln w="4486">
            <a:solidFill>
              <a:srgbClr val="000000"/>
            </a:solidFill>
          </a:ln>
        </p:spPr>
        <p:txBody>
          <a:bodyPr wrap="square" lIns="0" tIns="0" rIns="0" bIns="0" rtlCol="0"/>
          <a:lstStyle/>
          <a:p>
            <a:endParaRPr/>
          </a:p>
        </p:txBody>
      </p:sp>
      <p:sp>
        <p:nvSpPr>
          <p:cNvPr id="41" name="object 41"/>
          <p:cNvSpPr/>
          <p:nvPr/>
        </p:nvSpPr>
        <p:spPr>
          <a:xfrm>
            <a:off x="4579613" y="5703971"/>
            <a:ext cx="50165" cy="0"/>
          </a:xfrm>
          <a:custGeom>
            <a:avLst/>
            <a:gdLst/>
            <a:ahLst/>
            <a:cxnLst/>
            <a:rect l="l" t="t" r="r" b="b"/>
            <a:pathLst>
              <a:path w="50164">
                <a:moveTo>
                  <a:pt x="49839" y="0"/>
                </a:moveTo>
                <a:lnTo>
                  <a:pt x="0" y="0"/>
                </a:lnTo>
              </a:path>
            </a:pathLst>
          </a:custGeom>
          <a:ln w="4489">
            <a:solidFill>
              <a:srgbClr val="000000"/>
            </a:solidFill>
          </a:ln>
        </p:spPr>
        <p:txBody>
          <a:bodyPr wrap="square" lIns="0" tIns="0" rIns="0" bIns="0" rtlCol="0"/>
          <a:lstStyle/>
          <a:p>
            <a:endParaRPr/>
          </a:p>
        </p:txBody>
      </p:sp>
      <p:sp>
        <p:nvSpPr>
          <p:cNvPr id="42" name="object 42"/>
          <p:cNvSpPr/>
          <p:nvPr/>
        </p:nvSpPr>
        <p:spPr>
          <a:xfrm>
            <a:off x="4579613" y="5409758"/>
            <a:ext cx="50165" cy="0"/>
          </a:xfrm>
          <a:custGeom>
            <a:avLst/>
            <a:gdLst/>
            <a:ahLst/>
            <a:cxnLst/>
            <a:rect l="l" t="t" r="r" b="b"/>
            <a:pathLst>
              <a:path w="50164">
                <a:moveTo>
                  <a:pt x="49839" y="0"/>
                </a:moveTo>
                <a:lnTo>
                  <a:pt x="0" y="0"/>
                </a:lnTo>
              </a:path>
            </a:pathLst>
          </a:custGeom>
          <a:ln w="4489">
            <a:solidFill>
              <a:srgbClr val="000000"/>
            </a:solidFill>
          </a:ln>
        </p:spPr>
        <p:txBody>
          <a:bodyPr wrap="square" lIns="0" tIns="0" rIns="0" bIns="0" rtlCol="0"/>
          <a:lstStyle/>
          <a:p>
            <a:endParaRPr/>
          </a:p>
        </p:txBody>
      </p:sp>
      <p:sp>
        <p:nvSpPr>
          <p:cNvPr id="43" name="object 43"/>
          <p:cNvSpPr/>
          <p:nvPr/>
        </p:nvSpPr>
        <p:spPr>
          <a:xfrm>
            <a:off x="4592051" y="5556865"/>
            <a:ext cx="25400" cy="0"/>
          </a:xfrm>
          <a:custGeom>
            <a:avLst/>
            <a:gdLst/>
            <a:ahLst/>
            <a:cxnLst/>
            <a:rect l="l" t="t" r="r" b="b"/>
            <a:pathLst>
              <a:path w="25400">
                <a:moveTo>
                  <a:pt x="24964" y="0"/>
                </a:moveTo>
                <a:lnTo>
                  <a:pt x="0" y="0"/>
                </a:lnTo>
              </a:path>
            </a:pathLst>
          </a:custGeom>
          <a:ln w="4489">
            <a:solidFill>
              <a:srgbClr val="000000"/>
            </a:solidFill>
          </a:ln>
        </p:spPr>
        <p:txBody>
          <a:bodyPr wrap="square" lIns="0" tIns="0" rIns="0" bIns="0" rtlCol="0"/>
          <a:lstStyle/>
          <a:p>
            <a:endParaRPr/>
          </a:p>
        </p:txBody>
      </p:sp>
      <p:sp>
        <p:nvSpPr>
          <p:cNvPr id="44" name="object 44"/>
          <p:cNvSpPr/>
          <p:nvPr/>
        </p:nvSpPr>
        <p:spPr>
          <a:xfrm>
            <a:off x="4579613" y="5115554"/>
            <a:ext cx="50165" cy="0"/>
          </a:xfrm>
          <a:custGeom>
            <a:avLst/>
            <a:gdLst/>
            <a:ahLst/>
            <a:cxnLst/>
            <a:rect l="l" t="t" r="r" b="b"/>
            <a:pathLst>
              <a:path w="50164">
                <a:moveTo>
                  <a:pt x="49839" y="0"/>
                </a:moveTo>
                <a:lnTo>
                  <a:pt x="0" y="0"/>
                </a:lnTo>
              </a:path>
            </a:pathLst>
          </a:custGeom>
          <a:ln w="4489">
            <a:solidFill>
              <a:srgbClr val="000000"/>
            </a:solidFill>
          </a:ln>
        </p:spPr>
        <p:txBody>
          <a:bodyPr wrap="square" lIns="0" tIns="0" rIns="0" bIns="0" rtlCol="0"/>
          <a:lstStyle/>
          <a:p>
            <a:endParaRPr/>
          </a:p>
        </p:txBody>
      </p:sp>
      <p:sp>
        <p:nvSpPr>
          <p:cNvPr id="45" name="object 45"/>
          <p:cNvSpPr txBox="1"/>
          <p:nvPr/>
        </p:nvSpPr>
        <p:spPr>
          <a:xfrm>
            <a:off x="4491572" y="5063435"/>
            <a:ext cx="76200" cy="699770"/>
          </a:xfrm>
          <a:prstGeom prst="rect">
            <a:avLst/>
          </a:prstGeom>
        </p:spPr>
        <p:txBody>
          <a:bodyPr vert="horz" wrap="square" lIns="0" tIns="13970" rIns="0" bIns="0" rtlCol="0">
            <a:spAutoFit/>
          </a:bodyPr>
          <a:lstStyle/>
          <a:p>
            <a:pPr>
              <a:lnSpc>
                <a:spcPct val="100000"/>
              </a:lnSpc>
              <a:spcBef>
                <a:spcPts val="110"/>
              </a:spcBef>
            </a:pPr>
            <a:r>
              <a:rPr sz="550" spc="-5" dirty="0">
                <a:latin typeface="Arial"/>
                <a:cs typeface="Arial"/>
              </a:rPr>
              <a:t>-</a:t>
            </a:r>
            <a:r>
              <a:rPr sz="550" spc="5" dirty="0">
                <a:latin typeface="Arial"/>
                <a:cs typeface="Arial"/>
              </a:rPr>
              <a:t>1</a:t>
            </a:r>
            <a:endParaRPr sz="550">
              <a:latin typeface="Arial"/>
              <a:cs typeface="Arial"/>
            </a:endParaRPr>
          </a:p>
          <a:p>
            <a:pPr>
              <a:lnSpc>
                <a:spcPct val="100000"/>
              </a:lnSpc>
            </a:pPr>
            <a:endParaRPr sz="600">
              <a:latin typeface="Times New Roman"/>
              <a:cs typeface="Times New Roman"/>
            </a:endParaRPr>
          </a:p>
          <a:p>
            <a:pPr>
              <a:lnSpc>
                <a:spcPct val="100000"/>
              </a:lnSpc>
              <a:spcBef>
                <a:spcPts val="45"/>
              </a:spcBef>
            </a:pPr>
            <a:endParaRPr sz="800">
              <a:latin typeface="Times New Roman"/>
              <a:cs typeface="Times New Roman"/>
            </a:endParaRPr>
          </a:p>
          <a:p>
            <a:pPr>
              <a:lnSpc>
                <a:spcPct val="100000"/>
              </a:lnSpc>
              <a:spcBef>
                <a:spcPts val="5"/>
              </a:spcBef>
            </a:pPr>
            <a:r>
              <a:rPr sz="550" spc="-5" dirty="0">
                <a:latin typeface="Arial"/>
                <a:cs typeface="Arial"/>
              </a:rPr>
              <a:t>-</a:t>
            </a:r>
            <a:r>
              <a:rPr sz="550" spc="5" dirty="0">
                <a:latin typeface="Arial"/>
                <a:cs typeface="Arial"/>
              </a:rPr>
              <a:t>2</a:t>
            </a:r>
            <a:endParaRPr sz="550">
              <a:latin typeface="Arial"/>
              <a:cs typeface="Arial"/>
            </a:endParaRPr>
          </a:p>
          <a:p>
            <a:pPr>
              <a:lnSpc>
                <a:spcPct val="100000"/>
              </a:lnSpc>
            </a:pPr>
            <a:endParaRPr sz="600">
              <a:latin typeface="Times New Roman"/>
              <a:cs typeface="Times New Roman"/>
            </a:endParaRPr>
          </a:p>
          <a:p>
            <a:pPr>
              <a:lnSpc>
                <a:spcPct val="100000"/>
              </a:lnSpc>
              <a:spcBef>
                <a:spcPts val="45"/>
              </a:spcBef>
            </a:pPr>
            <a:endParaRPr sz="800">
              <a:latin typeface="Times New Roman"/>
              <a:cs typeface="Times New Roman"/>
            </a:endParaRPr>
          </a:p>
          <a:p>
            <a:pPr>
              <a:lnSpc>
                <a:spcPct val="100000"/>
              </a:lnSpc>
            </a:pPr>
            <a:r>
              <a:rPr sz="550" spc="-5" dirty="0">
                <a:latin typeface="Arial"/>
                <a:cs typeface="Arial"/>
              </a:rPr>
              <a:t>-</a:t>
            </a:r>
            <a:r>
              <a:rPr sz="550" spc="5" dirty="0">
                <a:latin typeface="Arial"/>
                <a:cs typeface="Arial"/>
              </a:rPr>
              <a:t>3</a:t>
            </a:r>
            <a:endParaRPr sz="550">
              <a:latin typeface="Arial"/>
              <a:cs typeface="Arial"/>
            </a:endParaRPr>
          </a:p>
        </p:txBody>
      </p:sp>
      <p:sp>
        <p:nvSpPr>
          <p:cNvPr id="46" name="object 46"/>
          <p:cNvSpPr/>
          <p:nvPr/>
        </p:nvSpPr>
        <p:spPr>
          <a:xfrm>
            <a:off x="4592051" y="5262652"/>
            <a:ext cx="25400" cy="0"/>
          </a:xfrm>
          <a:custGeom>
            <a:avLst/>
            <a:gdLst/>
            <a:ahLst/>
            <a:cxnLst/>
            <a:rect l="l" t="t" r="r" b="b"/>
            <a:pathLst>
              <a:path w="25400">
                <a:moveTo>
                  <a:pt x="24964" y="0"/>
                </a:moveTo>
                <a:lnTo>
                  <a:pt x="0" y="0"/>
                </a:lnTo>
              </a:path>
            </a:pathLst>
          </a:custGeom>
          <a:ln w="4489">
            <a:solidFill>
              <a:srgbClr val="000000"/>
            </a:solidFill>
          </a:ln>
        </p:spPr>
        <p:txBody>
          <a:bodyPr wrap="square" lIns="0" tIns="0" rIns="0" bIns="0" rtlCol="0"/>
          <a:lstStyle/>
          <a:p>
            <a:endParaRPr/>
          </a:p>
        </p:txBody>
      </p:sp>
      <p:sp>
        <p:nvSpPr>
          <p:cNvPr id="47" name="object 47"/>
          <p:cNvSpPr/>
          <p:nvPr/>
        </p:nvSpPr>
        <p:spPr>
          <a:xfrm>
            <a:off x="4579613" y="4821315"/>
            <a:ext cx="50165" cy="0"/>
          </a:xfrm>
          <a:custGeom>
            <a:avLst/>
            <a:gdLst/>
            <a:ahLst/>
            <a:cxnLst/>
            <a:rect l="l" t="t" r="r" b="b"/>
            <a:pathLst>
              <a:path w="50164">
                <a:moveTo>
                  <a:pt x="49839" y="0"/>
                </a:moveTo>
                <a:lnTo>
                  <a:pt x="0" y="0"/>
                </a:lnTo>
              </a:path>
            </a:pathLst>
          </a:custGeom>
          <a:ln w="4489">
            <a:solidFill>
              <a:srgbClr val="000000"/>
            </a:solidFill>
          </a:ln>
        </p:spPr>
        <p:txBody>
          <a:bodyPr wrap="square" lIns="0" tIns="0" rIns="0" bIns="0" rtlCol="0"/>
          <a:lstStyle/>
          <a:p>
            <a:endParaRPr/>
          </a:p>
        </p:txBody>
      </p:sp>
      <p:sp>
        <p:nvSpPr>
          <p:cNvPr id="48" name="object 48"/>
          <p:cNvSpPr/>
          <p:nvPr/>
        </p:nvSpPr>
        <p:spPr>
          <a:xfrm>
            <a:off x="4592051" y="4968448"/>
            <a:ext cx="25400" cy="0"/>
          </a:xfrm>
          <a:custGeom>
            <a:avLst/>
            <a:gdLst/>
            <a:ahLst/>
            <a:cxnLst/>
            <a:rect l="l" t="t" r="r" b="b"/>
            <a:pathLst>
              <a:path w="25400">
                <a:moveTo>
                  <a:pt x="24964" y="0"/>
                </a:moveTo>
                <a:lnTo>
                  <a:pt x="0" y="0"/>
                </a:lnTo>
              </a:path>
            </a:pathLst>
          </a:custGeom>
          <a:ln w="4489">
            <a:solidFill>
              <a:srgbClr val="000000"/>
            </a:solidFill>
          </a:ln>
        </p:spPr>
        <p:txBody>
          <a:bodyPr wrap="square" lIns="0" tIns="0" rIns="0" bIns="0" rtlCol="0"/>
          <a:lstStyle/>
          <a:p>
            <a:endParaRPr/>
          </a:p>
        </p:txBody>
      </p:sp>
      <p:sp>
        <p:nvSpPr>
          <p:cNvPr id="49" name="object 49"/>
          <p:cNvSpPr/>
          <p:nvPr/>
        </p:nvSpPr>
        <p:spPr>
          <a:xfrm>
            <a:off x="4579613" y="4526515"/>
            <a:ext cx="50165" cy="0"/>
          </a:xfrm>
          <a:custGeom>
            <a:avLst/>
            <a:gdLst/>
            <a:ahLst/>
            <a:cxnLst/>
            <a:rect l="l" t="t" r="r" b="b"/>
            <a:pathLst>
              <a:path w="50164">
                <a:moveTo>
                  <a:pt x="49839" y="0"/>
                </a:moveTo>
                <a:lnTo>
                  <a:pt x="0" y="0"/>
                </a:lnTo>
              </a:path>
            </a:pathLst>
          </a:custGeom>
          <a:ln w="4489">
            <a:solidFill>
              <a:srgbClr val="000000"/>
            </a:solidFill>
          </a:ln>
        </p:spPr>
        <p:txBody>
          <a:bodyPr wrap="square" lIns="0" tIns="0" rIns="0" bIns="0" rtlCol="0"/>
          <a:lstStyle/>
          <a:p>
            <a:endParaRPr/>
          </a:p>
        </p:txBody>
      </p:sp>
      <p:sp>
        <p:nvSpPr>
          <p:cNvPr id="50" name="object 50"/>
          <p:cNvSpPr/>
          <p:nvPr/>
        </p:nvSpPr>
        <p:spPr>
          <a:xfrm>
            <a:off x="4592051" y="4673826"/>
            <a:ext cx="25400" cy="0"/>
          </a:xfrm>
          <a:custGeom>
            <a:avLst/>
            <a:gdLst/>
            <a:ahLst/>
            <a:cxnLst/>
            <a:rect l="l" t="t" r="r" b="b"/>
            <a:pathLst>
              <a:path w="25400">
                <a:moveTo>
                  <a:pt x="24964" y="0"/>
                </a:moveTo>
                <a:lnTo>
                  <a:pt x="0" y="0"/>
                </a:lnTo>
              </a:path>
            </a:pathLst>
          </a:custGeom>
          <a:ln w="4489">
            <a:solidFill>
              <a:srgbClr val="000000"/>
            </a:solidFill>
          </a:ln>
        </p:spPr>
        <p:txBody>
          <a:bodyPr wrap="square" lIns="0" tIns="0" rIns="0" bIns="0" rtlCol="0"/>
          <a:lstStyle/>
          <a:p>
            <a:endParaRPr/>
          </a:p>
        </p:txBody>
      </p:sp>
      <p:sp>
        <p:nvSpPr>
          <p:cNvPr id="51" name="object 51"/>
          <p:cNvSpPr/>
          <p:nvPr/>
        </p:nvSpPr>
        <p:spPr>
          <a:xfrm>
            <a:off x="4579613" y="4232249"/>
            <a:ext cx="50165" cy="0"/>
          </a:xfrm>
          <a:custGeom>
            <a:avLst/>
            <a:gdLst/>
            <a:ahLst/>
            <a:cxnLst/>
            <a:rect l="l" t="t" r="r" b="b"/>
            <a:pathLst>
              <a:path w="50164">
                <a:moveTo>
                  <a:pt x="49839" y="0"/>
                </a:moveTo>
                <a:lnTo>
                  <a:pt x="0" y="0"/>
                </a:lnTo>
              </a:path>
            </a:pathLst>
          </a:custGeom>
          <a:ln w="4489">
            <a:solidFill>
              <a:srgbClr val="000000"/>
            </a:solidFill>
          </a:ln>
        </p:spPr>
        <p:txBody>
          <a:bodyPr wrap="square" lIns="0" tIns="0" rIns="0" bIns="0" rtlCol="0"/>
          <a:lstStyle/>
          <a:p>
            <a:endParaRPr/>
          </a:p>
        </p:txBody>
      </p:sp>
      <p:sp>
        <p:nvSpPr>
          <p:cNvPr id="52" name="object 52"/>
          <p:cNvSpPr/>
          <p:nvPr/>
        </p:nvSpPr>
        <p:spPr>
          <a:xfrm>
            <a:off x="4592051" y="4379381"/>
            <a:ext cx="25400" cy="0"/>
          </a:xfrm>
          <a:custGeom>
            <a:avLst/>
            <a:gdLst/>
            <a:ahLst/>
            <a:cxnLst/>
            <a:rect l="l" t="t" r="r" b="b"/>
            <a:pathLst>
              <a:path w="25400">
                <a:moveTo>
                  <a:pt x="24964" y="0"/>
                </a:moveTo>
                <a:lnTo>
                  <a:pt x="0" y="0"/>
                </a:lnTo>
              </a:path>
            </a:pathLst>
          </a:custGeom>
          <a:ln w="4489">
            <a:solidFill>
              <a:srgbClr val="000000"/>
            </a:solidFill>
          </a:ln>
        </p:spPr>
        <p:txBody>
          <a:bodyPr wrap="square" lIns="0" tIns="0" rIns="0" bIns="0" rtlCol="0"/>
          <a:lstStyle/>
          <a:p>
            <a:endParaRPr/>
          </a:p>
        </p:txBody>
      </p:sp>
      <p:sp>
        <p:nvSpPr>
          <p:cNvPr id="53" name="object 53"/>
          <p:cNvSpPr/>
          <p:nvPr/>
        </p:nvSpPr>
        <p:spPr>
          <a:xfrm>
            <a:off x="4579613" y="3938071"/>
            <a:ext cx="50165" cy="0"/>
          </a:xfrm>
          <a:custGeom>
            <a:avLst/>
            <a:gdLst/>
            <a:ahLst/>
            <a:cxnLst/>
            <a:rect l="l" t="t" r="r" b="b"/>
            <a:pathLst>
              <a:path w="50164">
                <a:moveTo>
                  <a:pt x="49839" y="0"/>
                </a:moveTo>
                <a:lnTo>
                  <a:pt x="0" y="0"/>
                </a:lnTo>
              </a:path>
            </a:pathLst>
          </a:custGeom>
          <a:ln w="4489">
            <a:solidFill>
              <a:srgbClr val="000000"/>
            </a:solidFill>
          </a:ln>
        </p:spPr>
        <p:txBody>
          <a:bodyPr wrap="square" lIns="0" tIns="0" rIns="0" bIns="0" rtlCol="0"/>
          <a:lstStyle/>
          <a:p>
            <a:endParaRPr/>
          </a:p>
        </p:txBody>
      </p:sp>
      <p:sp>
        <p:nvSpPr>
          <p:cNvPr id="54" name="object 54"/>
          <p:cNvSpPr txBox="1"/>
          <p:nvPr/>
        </p:nvSpPr>
        <p:spPr>
          <a:xfrm>
            <a:off x="4515026" y="3886201"/>
            <a:ext cx="52705" cy="699770"/>
          </a:xfrm>
          <a:prstGeom prst="rect">
            <a:avLst/>
          </a:prstGeom>
        </p:spPr>
        <p:txBody>
          <a:bodyPr vert="horz" wrap="square" lIns="0" tIns="13970" rIns="0" bIns="0" rtlCol="0">
            <a:spAutoFit/>
          </a:bodyPr>
          <a:lstStyle/>
          <a:p>
            <a:pPr>
              <a:lnSpc>
                <a:spcPct val="100000"/>
              </a:lnSpc>
              <a:spcBef>
                <a:spcPts val="110"/>
              </a:spcBef>
            </a:pPr>
            <a:r>
              <a:rPr sz="550" spc="5" dirty="0">
                <a:latin typeface="Arial"/>
                <a:cs typeface="Arial"/>
              </a:rPr>
              <a:t>3</a:t>
            </a:r>
            <a:endParaRPr sz="550">
              <a:latin typeface="Arial"/>
              <a:cs typeface="Arial"/>
            </a:endParaRPr>
          </a:p>
          <a:p>
            <a:pPr>
              <a:lnSpc>
                <a:spcPct val="100000"/>
              </a:lnSpc>
            </a:pPr>
            <a:endParaRPr sz="600">
              <a:latin typeface="Times New Roman"/>
              <a:cs typeface="Times New Roman"/>
            </a:endParaRPr>
          </a:p>
          <a:p>
            <a:pPr>
              <a:lnSpc>
                <a:spcPct val="100000"/>
              </a:lnSpc>
              <a:spcBef>
                <a:spcPts val="45"/>
              </a:spcBef>
            </a:pPr>
            <a:endParaRPr sz="800">
              <a:latin typeface="Times New Roman"/>
              <a:cs typeface="Times New Roman"/>
            </a:endParaRPr>
          </a:p>
          <a:p>
            <a:pPr>
              <a:lnSpc>
                <a:spcPct val="100000"/>
              </a:lnSpc>
              <a:spcBef>
                <a:spcPts val="5"/>
              </a:spcBef>
            </a:pPr>
            <a:r>
              <a:rPr sz="550" spc="5" dirty="0">
                <a:latin typeface="Arial"/>
                <a:cs typeface="Arial"/>
              </a:rPr>
              <a:t>2</a:t>
            </a:r>
            <a:endParaRPr sz="550">
              <a:latin typeface="Arial"/>
              <a:cs typeface="Arial"/>
            </a:endParaRPr>
          </a:p>
          <a:p>
            <a:pPr>
              <a:lnSpc>
                <a:spcPct val="100000"/>
              </a:lnSpc>
            </a:pPr>
            <a:endParaRPr sz="600">
              <a:latin typeface="Times New Roman"/>
              <a:cs typeface="Times New Roman"/>
            </a:endParaRPr>
          </a:p>
          <a:p>
            <a:pPr>
              <a:lnSpc>
                <a:spcPct val="100000"/>
              </a:lnSpc>
              <a:spcBef>
                <a:spcPts val="45"/>
              </a:spcBef>
            </a:pPr>
            <a:endParaRPr sz="800">
              <a:latin typeface="Times New Roman"/>
              <a:cs typeface="Times New Roman"/>
            </a:endParaRPr>
          </a:p>
          <a:p>
            <a:pPr>
              <a:lnSpc>
                <a:spcPct val="100000"/>
              </a:lnSpc>
            </a:pPr>
            <a:r>
              <a:rPr sz="550" spc="5" dirty="0">
                <a:latin typeface="Arial"/>
                <a:cs typeface="Arial"/>
              </a:rPr>
              <a:t>1</a:t>
            </a:r>
            <a:endParaRPr sz="550">
              <a:latin typeface="Arial"/>
              <a:cs typeface="Arial"/>
            </a:endParaRPr>
          </a:p>
        </p:txBody>
      </p:sp>
      <p:sp>
        <p:nvSpPr>
          <p:cNvPr id="55" name="object 55"/>
          <p:cNvSpPr/>
          <p:nvPr/>
        </p:nvSpPr>
        <p:spPr>
          <a:xfrm>
            <a:off x="4592051" y="4085204"/>
            <a:ext cx="25400" cy="0"/>
          </a:xfrm>
          <a:custGeom>
            <a:avLst/>
            <a:gdLst/>
            <a:ahLst/>
            <a:cxnLst/>
            <a:rect l="l" t="t" r="r" b="b"/>
            <a:pathLst>
              <a:path w="25400">
                <a:moveTo>
                  <a:pt x="24964" y="0"/>
                </a:moveTo>
                <a:lnTo>
                  <a:pt x="0" y="0"/>
                </a:lnTo>
              </a:path>
            </a:pathLst>
          </a:custGeom>
          <a:ln w="4489">
            <a:solidFill>
              <a:srgbClr val="000000"/>
            </a:solidFill>
          </a:ln>
        </p:spPr>
        <p:txBody>
          <a:bodyPr wrap="square" lIns="0" tIns="0" rIns="0" bIns="0" rtlCol="0"/>
          <a:lstStyle/>
          <a:p>
            <a:endParaRPr/>
          </a:p>
        </p:txBody>
      </p:sp>
      <p:sp>
        <p:nvSpPr>
          <p:cNvPr id="56" name="object 56"/>
          <p:cNvSpPr txBox="1"/>
          <p:nvPr/>
        </p:nvSpPr>
        <p:spPr>
          <a:xfrm>
            <a:off x="6045490" y="4928250"/>
            <a:ext cx="57785" cy="132715"/>
          </a:xfrm>
          <a:prstGeom prst="rect">
            <a:avLst/>
          </a:prstGeom>
        </p:spPr>
        <p:txBody>
          <a:bodyPr vert="horz" wrap="square" lIns="0" tIns="13335" rIns="0" bIns="0" rtlCol="0">
            <a:spAutoFit/>
          </a:bodyPr>
          <a:lstStyle/>
          <a:p>
            <a:pPr>
              <a:lnSpc>
                <a:spcPct val="100000"/>
              </a:lnSpc>
              <a:spcBef>
                <a:spcPts val="105"/>
              </a:spcBef>
            </a:pPr>
            <a:r>
              <a:rPr sz="700" dirty="0">
                <a:latin typeface="Arial"/>
                <a:cs typeface="Arial"/>
              </a:rPr>
              <a:t>x</a:t>
            </a:r>
            <a:endParaRPr sz="700">
              <a:latin typeface="Arial"/>
              <a:cs typeface="Arial"/>
            </a:endParaRPr>
          </a:p>
        </p:txBody>
      </p:sp>
      <p:sp>
        <p:nvSpPr>
          <p:cNvPr id="57" name="object 57"/>
          <p:cNvSpPr txBox="1"/>
          <p:nvPr/>
        </p:nvSpPr>
        <p:spPr>
          <a:xfrm>
            <a:off x="4422098" y="3817382"/>
            <a:ext cx="57785" cy="132715"/>
          </a:xfrm>
          <a:prstGeom prst="rect">
            <a:avLst/>
          </a:prstGeom>
        </p:spPr>
        <p:txBody>
          <a:bodyPr vert="horz" wrap="square" lIns="0" tIns="13335" rIns="0" bIns="0" rtlCol="0">
            <a:spAutoFit/>
          </a:bodyPr>
          <a:lstStyle/>
          <a:p>
            <a:pPr>
              <a:lnSpc>
                <a:spcPct val="100000"/>
              </a:lnSpc>
              <a:spcBef>
                <a:spcPts val="105"/>
              </a:spcBef>
            </a:pPr>
            <a:r>
              <a:rPr sz="700" dirty="0">
                <a:latin typeface="Arial"/>
                <a:cs typeface="Arial"/>
              </a:rPr>
              <a:t>y</a:t>
            </a:r>
            <a:endParaRPr sz="700">
              <a:latin typeface="Arial"/>
              <a:cs typeface="Arial"/>
            </a:endParaRPr>
          </a:p>
        </p:txBody>
      </p:sp>
      <p:sp>
        <p:nvSpPr>
          <p:cNvPr id="58" name="object 58"/>
          <p:cNvSpPr/>
          <p:nvPr/>
        </p:nvSpPr>
        <p:spPr>
          <a:xfrm>
            <a:off x="3217829" y="4526515"/>
            <a:ext cx="2773045" cy="589280"/>
          </a:xfrm>
          <a:custGeom>
            <a:avLst/>
            <a:gdLst/>
            <a:ahLst/>
            <a:cxnLst/>
            <a:rect l="l" t="t" r="r" b="b"/>
            <a:pathLst>
              <a:path w="2773045" h="589279">
                <a:moveTo>
                  <a:pt x="0" y="12535"/>
                </a:moveTo>
                <a:lnTo>
                  <a:pt x="45735" y="2311"/>
                </a:lnTo>
                <a:lnTo>
                  <a:pt x="57497" y="1511"/>
                </a:lnTo>
                <a:lnTo>
                  <a:pt x="63263" y="1066"/>
                </a:lnTo>
                <a:lnTo>
                  <a:pt x="69038" y="622"/>
                </a:lnTo>
                <a:lnTo>
                  <a:pt x="74804" y="622"/>
                </a:lnTo>
                <a:lnTo>
                  <a:pt x="80578" y="0"/>
                </a:lnTo>
                <a:lnTo>
                  <a:pt x="86353" y="622"/>
                </a:lnTo>
                <a:lnTo>
                  <a:pt x="92119" y="622"/>
                </a:lnTo>
                <a:lnTo>
                  <a:pt x="97893" y="1066"/>
                </a:lnTo>
                <a:lnTo>
                  <a:pt x="138289" y="6845"/>
                </a:lnTo>
                <a:lnTo>
                  <a:pt x="184673" y="21069"/>
                </a:lnTo>
                <a:lnTo>
                  <a:pt x="231057" y="42850"/>
                </a:lnTo>
                <a:lnTo>
                  <a:pt x="277228" y="71921"/>
                </a:lnTo>
                <a:lnTo>
                  <a:pt x="323612" y="106771"/>
                </a:lnTo>
                <a:lnTo>
                  <a:pt x="369782" y="147310"/>
                </a:lnTo>
                <a:lnTo>
                  <a:pt x="415731" y="191317"/>
                </a:lnTo>
                <a:lnTo>
                  <a:pt x="461902" y="238702"/>
                </a:lnTo>
                <a:lnTo>
                  <a:pt x="484991" y="262617"/>
                </a:lnTo>
                <a:lnTo>
                  <a:pt x="508285" y="287154"/>
                </a:lnTo>
                <a:lnTo>
                  <a:pt x="531375" y="311691"/>
                </a:lnTo>
                <a:lnTo>
                  <a:pt x="554456" y="336228"/>
                </a:lnTo>
                <a:lnTo>
                  <a:pt x="577537" y="360409"/>
                </a:lnTo>
                <a:lnTo>
                  <a:pt x="623921" y="406700"/>
                </a:lnTo>
                <a:lnTo>
                  <a:pt x="670092" y="450254"/>
                </a:lnTo>
                <a:lnTo>
                  <a:pt x="716049" y="489540"/>
                </a:lnTo>
                <a:lnTo>
                  <a:pt x="762220" y="523491"/>
                </a:lnTo>
                <a:lnTo>
                  <a:pt x="808568" y="551033"/>
                </a:lnTo>
                <a:lnTo>
                  <a:pt x="854765" y="571098"/>
                </a:lnTo>
                <a:lnTo>
                  <a:pt x="889591" y="581349"/>
                </a:lnTo>
                <a:lnTo>
                  <a:pt x="901140" y="584123"/>
                </a:lnTo>
                <a:lnTo>
                  <a:pt x="912690" y="585830"/>
                </a:lnTo>
                <a:lnTo>
                  <a:pt x="924239" y="587110"/>
                </a:lnTo>
                <a:lnTo>
                  <a:pt x="930014" y="588185"/>
                </a:lnTo>
                <a:lnTo>
                  <a:pt x="935788" y="588612"/>
                </a:lnTo>
                <a:lnTo>
                  <a:pt x="941563" y="588612"/>
                </a:lnTo>
                <a:lnTo>
                  <a:pt x="947338" y="588612"/>
                </a:lnTo>
                <a:lnTo>
                  <a:pt x="953290" y="588612"/>
                </a:lnTo>
                <a:lnTo>
                  <a:pt x="959065" y="588612"/>
                </a:lnTo>
                <a:lnTo>
                  <a:pt x="964839" y="588612"/>
                </a:lnTo>
                <a:lnTo>
                  <a:pt x="970614" y="588185"/>
                </a:lnTo>
                <a:lnTo>
                  <a:pt x="976389" y="587536"/>
                </a:lnTo>
                <a:lnTo>
                  <a:pt x="982163" y="586683"/>
                </a:lnTo>
                <a:lnTo>
                  <a:pt x="993713" y="585403"/>
                </a:lnTo>
                <a:lnTo>
                  <a:pt x="1040088" y="573872"/>
                </a:lnTo>
                <a:lnTo>
                  <a:pt x="1085841" y="554660"/>
                </a:lnTo>
                <a:lnTo>
                  <a:pt x="1132216" y="527972"/>
                </a:lnTo>
                <a:lnTo>
                  <a:pt x="1178413" y="494883"/>
                </a:lnTo>
                <a:lnTo>
                  <a:pt x="1224788" y="456664"/>
                </a:lnTo>
                <a:lnTo>
                  <a:pt x="1270897" y="413750"/>
                </a:lnTo>
                <a:lnTo>
                  <a:pt x="1293995" y="390689"/>
                </a:lnTo>
                <a:lnTo>
                  <a:pt x="1317360" y="367432"/>
                </a:lnTo>
                <a:lnTo>
                  <a:pt x="1340370" y="343251"/>
                </a:lnTo>
                <a:lnTo>
                  <a:pt x="1363469" y="318714"/>
                </a:lnTo>
                <a:lnTo>
                  <a:pt x="1386568" y="294799"/>
                </a:lnTo>
                <a:lnTo>
                  <a:pt x="1409400" y="270262"/>
                </a:lnTo>
                <a:lnTo>
                  <a:pt x="1432498" y="245725"/>
                </a:lnTo>
                <a:lnTo>
                  <a:pt x="1455597" y="221633"/>
                </a:lnTo>
                <a:lnTo>
                  <a:pt x="1478696" y="198518"/>
                </a:lnTo>
                <a:lnTo>
                  <a:pt x="1501972" y="175226"/>
                </a:lnTo>
                <a:lnTo>
                  <a:pt x="1548169" y="132553"/>
                </a:lnTo>
                <a:lnTo>
                  <a:pt x="1594544" y="94147"/>
                </a:lnTo>
                <a:lnTo>
                  <a:pt x="1640742" y="61253"/>
                </a:lnTo>
                <a:lnTo>
                  <a:pt x="1687117" y="34316"/>
                </a:lnTo>
                <a:lnTo>
                  <a:pt x="1732870" y="15113"/>
                </a:lnTo>
                <a:lnTo>
                  <a:pt x="1779245" y="3644"/>
                </a:lnTo>
                <a:lnTo>
                  <a:pt x="1790794" y="2311"/>
                </a:lnTo>
                <a:lnTo>
                  <a:pt x="1796569" y="1511"/>
                </a:lnTo>
                <a:lnTo>
                  <a:pt x="1802343" y="1066"/>
                </a:lnTo>
                <a:lnTo>
                  <a:pt x="1808118" y="622"/>
                </a:lnTo>
                <a:lnTo>
                  <a:pt x="1813893" y="622"/>
                </a:lnTo>
                <a:lnTo>
                  <a:pt x="1819667" y="622"/>
                </a:lnTo>
                <a:lnTo>
                  <a:pt x="1825353" y="622"/>
                </a:lnTo>
                <a:lnTo>
                  <a:pt x="1831128" y="622"/>
                </a:lnTo>
                <a:lnTo>
                  <a:pt x="1836903" y="622"/>
                </a:lnTo>
                <a:lnTo>
                  <a:pt x="1842677" y="1066"/>
                </a:lnTo>
                <a:lnTo>
                  <a:pt x="1848452" y="1866"/>
                </a:lnTo>
                <a:lnTo>
                  <a:pt x="1860268" y="3200"/>
                </a:lnTo>
                <a:lnTo>
                  <a:pt x="1871817" y="4889"/>
                </a:lnTo>
                <a:lnTo>
                  <a:pt x="1883278" y="7645"/>
                </a:lnTo>
                <a:lnTo>
                  <a:pt x="1894827" y="10401"/>
                </a:lnTo>
                <a:lnTo>
                  <a:pt x="1917925" y="17869"/>
                </a:lnTo>
                <a:lnTo>
                  <a:pt x="1964300" y="37961"/>
                </a:lnTo>
                <a:lnTo>
                  <a:pt x="2010498" y="65520"/>
                </a:lnTo>
                <a:lnTo>
                  <a:pt x="2056873" y="99481"/>
                </a:lnTo>
                <a:lnTo>
                  <a:pt x="2102626" y="138776"/>
                </a:lnTo>
                <a:lnTo>
                  <a:pt x="2149001" y="182338"/>
                </a:lnTo>
                <a:lnTo>
                  <a:pt x="2195198" y="228834"/>
                </a:lnTo>
                <a:lnTo>
                  <a:pt x="2241573" y="277286"/>
                </a:lnTo>
                <a:lnTo>
                  <a:pt x="2264672" y="301911"/>
                </a:lnTo>
                <a:lnTo>
                  <a:pt x="2287771" y="326448"/>
                </a:lnTo>
                <a:lnTo>
                  <a:pt x="2311047" y="350541"/>
                </a:lnTo>
                <a:lnTo>
                  <a:pt x="2334146" y="374465"/>
                </a:lnTo>
                <a:lnTo>
                  <a:pt x="2357155" y="397730"/>
                </a:lnTo>
                <a:lnTo>
                  <a:pt x="2403175" y="441932"/>
                </a:lnTo>
                <a:lnTo>
                  <a:pt x="2449283" y="482498"/>
                </a:lnTo>
                <a:lnTo>
                  <a:pt x="2495747" y="517295"/>
                </a:lnTo>
                <a:lnTo>
                  <a:pt x="2541856" y="546117"/>
                </a:lnTo>
                <a:lnTo>
                  <a:pt x="2588231" y="568111"/>
                </a:lnTo>
                <a:lnTo>
                  <a:pt x="2634428" y="582202"/>
                </a:lnTo>
                <a:lnTo>
                  <a:pt x="2669254" y="587536"/>
                </a:lnTo>
                <a:lnTo>
                  <a:pt x="2675028" y="588185"/>
                </a:lnTo>
                <a:lnTo>
                  <a:pt x="2680803" y="588612"/>
                </a:lnTo>
                <a:lnTo>
                  <a:pt x="2686578" y="588612"/>
                </a:lnTo>
                <a:lnTo>
                  <a:pt x="2692352" y="589039"/>
                </a:lnTo>
                <a:lnTo>
                  <a:pt x="2698127" y="588612"/>
                </a:lnTo>
                <a:lnTo>
                  <a:pt x="2703902" y="588612"/>
                </a:lnTo>
                <a:lnTo>
                  <a:pt x="2709676" y="588185"/>
                </a:lnTo>
                <a:lnTo>
                  <a:pt x="2715451" y="587536"/>
                </a:lnTo>
                <a:lnTo>
                  <a:pt x="2721226" y="587110"/>
                </a:lnTo>
                <a:lnTo>
                  <a:pt x="2727000" y="586683"/>
                </a:lnTo>
                <a:lnTo>
                  <a:pt x="2738106" y="584976"/>
                </a:lnTo>
                <a:lnTo>
                  <a:pt x="2749655" y="582842"/>
                </a:lnTo>
                <a:lnTo>
                  <a:pt x="2761382" y="580069"/>
                </a:lnTo>
                <a:lnTo>
                  <a:pt x="2772931" y="576441"/>
                </a:lnTo>
              </a:path>
            </a:pathLst>
          </a:custGeom>
          <a:ln w="8552">
            <a:solidFill>
              <a:srgbClr val="0000FF"/>
            </a:solidFill>
          </a:ln>
        </p:spPr>
        <p:txBody>
          <a:bodyPr wrap="square" lIns="0" tIns="0" rIns="0" bIns="0" rtlCol="0"/>
          <a:lstStyle/>
          <a:p>
            <a:endParaRPr/>
          </a:p>
        </p:txBody>
      </p:sp>
      <p:sp>
        <p:nvSpPr>
          <p:cNvPr id="59" name="object 59"/>
          <p:cNvSpPr/>
          <p:nvPr/>
        </p:nvSpPr>
        <p:spPr>
          <a:xfrm>
            <a:off x="3217829" y="4733835"/>
            <a:ext cx="425450" cy="963930"/>
          </a:xfrm>
          <a:custGeom>
            <a:avLst/>
            <a:gdLst/>
            <a:ahLst/>
            <a:cxnLst/>
            <a:rect l="l" t="t" r="r" b="b"/>
            <a:pathLst>
              <a:path w="425450" h="963929">
                <a:moveTo>
                  <a:pt x="0" y="0"/>
                </a:moveTo>
                <a:lnTo>
                  <a:pt x="22228" y="25337"/>
                </a:lnTo>
                <a:lnTo>
                  <a:pt x="44456" y="49963"/>
                </a:lnTo>
                <a:lnTo>
                  <a:pt x="67110" y="74055"/>
                </a:lnTo>
                <a:lnTo>
                  <a:pt x="89347" y="97792"/>
                </a:lnTo>
                <a:lnTo>
                  <a:pt x="111788" y="121707"/>
                </a:lnTo>
                <a:lnTo>
                  <a:pt x="134443" y="145799"/>
                </a:lnTo>
                <a:lnTo>
                  <a:pt x="156671" y="171198"/>
                </a:lnTo>
                <a:lnTo>
                  <a:pt x="201562" y="225642"/>
                </a:lnTo>
                <a:lnTo>
                  <a:pt x="246018" y="288843"/>
                </a:lnTo>
                <a:lnTo>
                  <a:pt x="268895" y="325986"/>
                </a:lnTo>
                <a:lnTo>
                  <a:pt x="291123" y="368268"/>
                </a:lnTo>
                <a:lnTo>
                  <a:pt x="313351" y="417369"/>
                </a:lnTo>
                <a:lnTo>
                  <a:pt x="336005" y="476729"/>
                </a:lnTo>
                <a:lnTo>
                  <a:pt x="358233" y="550171"/>
                </a:lnTo>
                <a:lnTo>
                  <a:pt x="380470" y="644754"/>
                </a:lnTo>
                <a:lnTo>
                  <a:pt x="402698" y="773929"/>
                </a:lnTo>
                <a:lnTo>
                  <a:pt x="425352" y="963522"/>
                </a:lnTo>
              </a:path>
            </a:pathLst>
          </a:custGeom>
          <a:ln w="8547">
            <a:solidFill>
              <a:srgbClr val="FF0000"/>
            </a:solidFill>
          </a:ln>
        </p:spPr>
        <p:txBody>
          <a:bodyPr wrap="square" lIns="0" tIns="0" rIns="0" bIns="0" rtlCol="0"/>
          <a:lstStyle/>
          <a:p>
            <a:endParaRPr/>
          </a:p>
        </p:txBody>
      </p:sp>
      <p:sp>
        <p:nvSpPr>
          <p:cNvPr id="60" name="object 60"/>
          <p:cNvSpPr/>
          <p:nvPr/>
        </p:nvSpPr>
        <p:spPr>
          <a:xfrm>
            <a:off x="3822638" y="3936346"/>
            <a:ext cx="2540" cy="30480"/>
          </a:xfrm>
          <a:custGeom>
            <a:avLst/>
            <a:gdLst/>
            <a:ahLst/>
            <a:cxnLst/>
            <a:rect l="l" t="t" r="r" b="b"/>
            <a:pathLst>
              <a:path w="2539" h="30479">
                <a:moveTo>
                  <a:pt x="0" y="0"/>
                </a:moveTo>
                <a:lnTo>
                  <a:pt x="2235" y="29906"/>
                </a:lnTo>
              </a:path>
            </a:pathLst>
          </a:custGeom>
          <a:ln w="8546">
            <a:solidFill>
              <a:srgbClr val="FF0000"/>
            </a:solidFill>
          </a:ln>
        </p:spPr>
        <p:txBody>
          <a:bodyPr wrap="square" lIns="0" tIns="0" rIns="0" bIns="0" rtlCol="0"/>
          <a:lstStyle/>
          <a:p>
            <a:endParaRPr/>
          </a:p>
        </p:txBody>
      </p:sp>
      <p:sp>
        <p:nvSpPr>
          <p:cNvPr id="61" name="object 61"/>
          <p:cNvSpPr/>
          <p:nvPr/>
        </p:nvSpPr>
        <p:spPr>
          <a:xfrm>
            <a:off x="3824874" y="3966253"/>
            <a:ext cx="687705" cy="1710055"/>
          </a:xfrm>
          <a:custGeom>
            <a:avLst/>
            <a:gdLst/>
            <a:ahLst/>
            <a:cxnLst/>
            <a:rect l="l" t="t" r="r" b="b"/>
            <a:pathLst>
              <a:path w="687704" h="1710054">
                <a:moveTo>
                  <a:pt x="0" y="0"/>
                </a:moveTo>
                <a:lnTo>
                  <a:pt x="23080" y="185361"/>
                </a:lnTo>
                <a:lnTo>
                  <a:pt x="45735" y="311957"/>
                </a:lnTo>
                <a:lnTo>
                  <a:pt x="68825" y="405216"/>
                </a:lnTo>
                <a:lnTo>
                  <a:pt x="91692" y="477404"/>
                </a:lnTo>
                <a:lnTo>
                  <a:pt x="114782" y="535458"/>
                </a:lnTo>
                <a:lnTo>
                  <a:pt x="137437" y="583909"/>
                </a:lnTo>
                <a:lnTo>
                  <a:pt x="160517" y="625782"/>
                </a:lnTo>
                <a:lnTo>
                  <a:pt x="183394" y="662943"/>
                </a:lnTo>
                <a:lnTo>
                  <a:pt x="206502" y="695837"/>
                </a:lnTo>
                <a:lnTo>
                  <a:pt x="252255" y="753890"/>
                </a:lnTo>
                <a:lnTo>
                  <a:pt x="298185" y="805542"/>
                </a:lnTo>
                <a:lnTo>
                  <a:pt x="320840" y="830524"/>
                </a:lnTo>
                <a:lnTo>
                  <a:pt x="343939" y="855061"/>
                </a:lnTo>
                <a:lnTo>
                  <a:pt x="366593" y="878976"/>
                </a:lnTo>
                <a:lnTo>
                  <a:pt x="389869" y="903957"/>
                </a:lnTo>
                <a:lnTo>
                  <a:pt x="435622" y="955858"/>
                </a:lnTo>
                <a:lnTo>
                  <a:pt x="481376" y="1013725"/>
                </a:lnTo>
                <a:lnTo>
                  <a:pt x="504208" y="1046814"/>
                </a:lnTo>
                <a:lnTo>
                  <a:pt x="527306" y="1083753"/>
                </a:lnTo>
                <a:lnTo>
                  <a:pt x="549961" y="1125599"/>
                </a:lnTo>
                <a:lnTo>
                  <a:pt x="572615" y="1174273"/>
                </a:lnTo>
                <a:lnTo>
                  <a:pt x="595892" y="1232140"/>
                </a:lnTo>
                <a:lnTo>
                  <a:pt x="618546" y="1304302"/>
                </a:lnTo>
                <a:lnTo>
                  <a:pt x="641645" y="1397605"/>
                </a:lnTo>
                <a:lnTo>
                  <a:pt x="664299" y="1524210"/>
                </a:lnTo>
                <a:lnTo>
                  <a:pt x="687398" y="1709536"/>
                </a:lnTo>
              </a:path>
            </a:pathLst>
          </a:custGeom>
          <a:ln w="8547">
            <a:solidFill>
              <a:srgbClr val="FF0000"/>
            </a:solidFill>
          </a:ln>
        </p:spPr>
        <p:txBody>
          <a:bodyPr wrap="square" lIns="0" tIns="0" rIns="0" bIns="0" rtlCol="0"/>
          <a:lstStyle/>
          <a:p>
            <a:endParaRPr/>
          </a:p>
        </p:txBody>
      </p:sp>
      <p:sp>
        <p:nvSpPr>
          <p:cNvPr id="62" name="object 62"/>
          <p:cNvSpPr/>
          <p:nvPr/>
        </p:nvSpPr>
        <p:spPr>
          <a:xfrm>
            <a:off x="4512272" y="5675789"/>
            <a:ext cx="2540" cy="30480"/>
          </a:xfrm>
          <a:custGeom>
            <a:avLst/>
            <a:gdLst/>
            <a:ahLst/>
            <a:cxnLst/>
            <a:rect l="l" t="t" r="r" b="b"/>
            <a:pathLst>
              <a:path w="2539" h="30479">
                <a:moveTo>
                  <a:pt x="0" y="0"/>
                </a:moveTo>
                <a:lnTo>
                  <a:pt x="2259" y="29888"/>
                </a:lnTo>
              </a:path>
            </a:pathLst>
          </a:custGeom>
          <a:ln w="8546">
            <a:solidFill>
              <a:srgbClr val="FF0000"/>
            </a:solidFill>
          </a:ln>
        </p:spPr>
        <p:txBody>
          <a:bodyPr wrap="square" lIns="0" tIns="0" rIns="0" bIns="0" rtlCol="0"/>
          <a:lstStyle/>
          <a:p>
            <a:endParaRPr/>
          </a:p>
        </p:txBody>
      </p:sp>
      <p:sp>
        <p:nvSpPr>
          <p:cNvPr id="63" name="object 63"/>
          <p:cNvSpPr/>
          <p:nvPr/>
        </p:nvSpPr>
        <p:spPr>
          <a:xfrm>
            <a:off x="4693849" y="3936346"/>
            <a:ext cx="2540" cy="30480"/>
          </a:xfrm>
          <a:custGeom>
            <a:avLst/>
            <a:gdLst/>
            <a:ahLst/>
            <a:cxnLst/>
            <a:rect l="l" t="t" r="r" b="b"/>
            <a:pathLst>
              <a:path w="2539" h="30479">
                <a:moveTo>
                  <a:pt x="0" y="0"/>
                </a:moveTo>
                <a:lnTo>
                  <a:pt x="2234" y="29906"/>
                </a:lnTo>
              </a:path>
            </a:pathLst>
          </a:custGeom>
          <a:ln w="8546">
            <a:solidFill>
              <a:srgbClr val="FF0000"/>
            </a:solidFill>
          </a:ln>
        </p:spPr>
        <p:txBody>
          <a:bodyPr wrap="square" lIns="0" tIns="0" rIns="0" bIns="0" rtlCol="0"/>
          <a:lstStyle/>
          <a:p>
            <a:endParaRPr/>
          </a:p>
        </p:txBody>
      </p:sp>
      <p:sp>
        <p:nvSpPr>
          <p:cNvPr id="64" name="object 64"/>
          <p:cNvSpPr/>
          <p:nvPr/>
        </p:nvSpPr>
        <p:spPr>
          <a:xfrm>
            <a:off x="4696084" y="3966253"/>
            <a:ext cx="687705" cy="1710055"/>
          </a:xfrm>
          <a:custGeom>
            <a:avLst/>
            <a:gdLst/>
            <a:ahLst/>
            <a:cxnLst/>
            <a:rect l="l" t="t" r="r" b="b"/>
            <a:pathLst>
              <a:path w="687704" h="1710054">
                <a:moveTo>
                  <a:pt x="0" y="0"/>
                </a:moveTo>
                <a:lnTo>
                  <a:pt x="23276" y="185361"/>
                </a:lnTo>
                <a:lnTo>
                  <a:pt x="45930" y="311957"/>
                </a:lnTo>
                <a:lnTo>
                  <a:pt x="69029" y="405216"/>
                </a:lnTo>
                <a:lnTo>
                  <a:pt x="91683" y="477404"/>
                </a:lnTo>
                <a:lnTo>
                  <a:pt x="114782" y="535458"/>
                </a:lnTo>
                <a:lnTo>
                  <a:pt x="137703" y="583909"/>
                </a:lnTo>
                <a:lnTo>
                  <a:pt x="160357" y="625782"/>
                </a:lnTo>
                <a:lnTo>
                  <a:pt x="183456" y="662943"/>
                </a:lnTo>
                <a:lnTo>
                  <a:pt x="206111" y="695837"/>
                </a:lnTo>
                <a:lnTo>
                  <a:pt x="252041" y="753890"/>
                </a:lnTo>
                <a:lnTo>
                  <a:pt x="297795" y="805542"/>
                </a:lnTo>
                <a:lnTo>
                  <a:pt x="343725" y="855061"/>
                </a:lnTo>
                <a:lnTo>
                  <a:pt x="366824" y="878976"/>
                </a:lnTo>
                <a:lnTo>
                  <a:pt x="389478" y="903957"/>
                </a:lnTo>
                <a:lnTo>
                  <a:pt x="435232" y="955858"/>
                </a:lnTo>
                <a:lnTo>
                  <a:pt x="481162" y="1013725"/>
                </a:lnTo>
                <a:lnTo>
                  <a:pt x="504261" y="1046814"/>
                </a:lnTo>
                <a:lnTo>
                  <a:pt x="526915" y="1083753"/>
                </a:lnTo>
                <a:lnTo>
                  <a:pt x="550192" y="1125599"/>
                </a:lnTo>
                <a:lnTo>
                  <a:pt x="572846" y="1174273"/>
                </a:lnTo>
                <a:lnTo>
                  <a:pt x="595945" y="1232140"/>
                </a:lnTo>
                <a:lnTo>
                  <a:pt x="618599" y="1304302"/>
                </a:lnTo>
                <a:lnTo>
                  <a:pt x="641698" y="1397605"/>
                </a:lnTo>
                <a:lnTo>
                  <a:pt x="664530" y="1524210"/>
                </a:lnTo>
                <a:lnTo>
                  <a:pt x="687629" y="1709536"/>
                </a:lnTo>
              </a:path>
            </a:pathLst>
          </a:custGeom>
          <a:ln w="8547">
            <a:solidFill>
              <a:srgbClr val="FF0000"/>
            </a:solidFill>
          </a:ln>
        </p:spPr>
        <p:txBody>
          <a:bodyPr wrap="square" lIns="0" tIns="0" rIns="0" bIns="0" rtlCol="0"/>
          <a:lstStyle/>
          <a:p>
            <a:endParaRPr/>
          </a:p>
        </p:txBody>
      </p:sp>
      <p:sp>
        <p:nvSpPr>
          <p:cNvPr id="65" name="object 65"/>
          <p:cNvSpPr/>
          <p:nvPr/>
        </p:nvSpPr>
        <p:spPr>
          <a:xfrm>
            <a:off x="5383713" y="5675789"/>
            <a:ext cx="2540" cy="30480"/>
          </a:xfrm>
          <a:custGeom>
            <a:avLst/>
            <a:gdLst/>
            <a:ahLst/>
            <a:cxnLst/>
            <a:rect l="l" t="t" r="r" b="b"/>
            <a:pathLst>
              <a:path w="2539" h="30479">
                <a:moveTo>
                  <a:pt x="0" y="0"/>
                </a:moveTo>
                <a:lnTo>
                  <a:pt x="2233" y="29888"/>
                </a:lnTo>
              </a:path>
            </a:pathLst>
          </a:custGeom>
          <a:ln w="8546">
            <a:solidFill>
              <a:srgbClr val="FF0000"/>
            </a:solidFill>
          </a:ln>
        </p:spPr>
        <p:txBody>
          <a:bodyPr wrap="square" lIns="0" tIns="0" rIns="0" bIns="0" rtlCol="0"/>
          <a:lstStyle/>
          <a:p>
            <a:endParaRPr/>
          </a:p>
        </p:txBody>
      </p:sp>
      <p:sp>
        <p:nvSpPr>
          <p:cNvPr id="66" name="object 66"/>
          <p:cNvSpPr/>
          <p:nvPr/>
        </p:nvSpPr>
        <p:spPr>
          <a:xfrm>
            <a:off x="5565216" y="3944916"/>
            <a:ext cx="426084" cy="963930"/>
          </a:xfrm>
          <a:custGeom>
            <a:avLst/>
            <a:gdLst/>
            <a:ahLst/>
            <a:cxnLst/>
            <a:rect l="l" t="t" r="r" b="b"/>
            <a:pathLst>
              <a:path w="426085" h="963929">
                <a:moveTo>
                  <a:pt x="0" y="0"/>
                </a:moveTo>
                <a:lnTo>
                  <a:pt x="22832" y="189361"/>
                </a:lnTo>
                <a:lnTo>
                  <a:pt x="45042" y="318714"/>
                </a:lnTo>
                <a:lnTo>
                  <a:pt x="67341" y="413128"/>
                </a:lnTo>
                <a:lnTo>
                  <a:pt x="89551" y="486739"/>
                </a:lnTo>
                <a:lnTo>
                  <a:pt x="112206" y="545948"/>
                </a:lnTo>
                <a:lnTo>
                  <a:pt x="134416" y="595022"/>
                </a:lnTo>
                <a:lnTo>
                  <a:pt x="156626" y="637339"/>
                </a:lnTo>
                <a:lnTo>
                  <a:pt x="179281" y="674412"/>
                </a:lnTo>
                <a:lnTo>
                  <a:pt x="201580" y="707750"/>
                </a:lnTo>
                <a:lnTo>
                  <a:pt x="246622" y="765803"/>
                </a:lnTo>
                <a:lnTo>
                  <a:pt x="291131" y="817455"/>
                </a:lnTo>
                <a:lnTo>
                  <a:pt x="313786" y="841637"/>
                </a:lnTo>
                <a:lnTo>
                  <a:pt x="335996" y="865729"/>
                </a:lnTo>
                <a:lnTo>
                  <a:pt x="358206" y="889199"/>
                </a:lnTo>
                <a:lnTo>
                  <a:pt x="380861" y="913381"/>
                </a:lnTo>
                <a:lnTo>
                  <a:pt x="403338" y="937918"/>
                </a:lnTo>
                <a:lnTo>
                  <a:pt x="425548" y="963317"/>
                </a:lnTo>
              </a:path>
            </a:pathLst>
          </a:custGeom>
          <a:ln w="8547">
            <a:solidFill>
              <a:srgbClr val="FF0000"/>
            </a:solidFill>
          </a:ln>
        </p:spPr>
        <p:txBody>
          <a:bodyPr wrap="square" lIns="0" tIns="0" rIns="0" bIns="0" rtlCol="0"/>
          <a:lstStyle/>
          <a:p>
            <a:endParaRPr/>
          </a:p>
        </p:txBody>
      </p:sp>
      <p:sp>
        <p:nvSpPr>
          <p:cNvPr id="67" name="object 67"/>
          <p:cNvSpPr/>
          <p:nvPr/>
        </p:nvSpPr>
        <p:spPr>
          <a:xfrm>
            <a:off x="3733172" y="3944916"/>
            <a:ext cx="0" cy="53340"/>
          </a:xfrm>
          <a:custGeom>
            <a:avLst/>
            <a:gdLst/>
            <a:ahLst/>
            <a:cxnLst/>
            <a:rect l="l" t="t" r="r" b="b"/>
            <a:pathLst>
              <a:path h="53339">
                <a:moveTo>
                  <a:pt x="0" y="0"/>
                </a:moveTo>
                <a:lnTo>
                  <a:pt x="0" y="53341"/>
                </a:lnTo>
              </a:path>
            </a:pathLst>
          </a:custGeom>
          <a:ln w="4912">
            <a:solidFill>
              <a:srgbClr val="808080"/>
            </a:solidFill>
          </a:ln>
        </p:spPr>
        <p:txBody>
          <a:bodyPr wrap="square" lIns="0" tIns="0" rIns="0" bIns="0" rtlCol="0"/>
          <a:lstStyle/>
          <a:p>
            <a:endParaRPr/>
          </a:p>
        </p:txBody>
      </p:sp>
      <p:sp>
        <p:nvSpPr>
          <p:cNvPr id="68" name="object 68"/>
          <p:cNvSpPr/>
          <p:nvPr/>
        </p:nvSpPr>
        <p:spPr>
          <a:xfrm>
            <a:off x="3733172" y="4051866"/>
            <a:ext cx="0" cy="53340"/>
          </a:xfrm>
          <a:custGeom>
            <a:avLst/>
            <a:gdLst/>
            <a:ahLst/>
            <a:cxnLst/>
            <a:rect l="l" t="t" r="r" b="b"/>
            <a:pathLst>
              <a:path h="53339">
                <a:moveTo>
                  <a:pt x="0" y="0"/>
                </a:moveTo>
                <a:lnTo>
                  <a:pt x="0" y="53341"/>
                </a:lnTo>
              </a:path>
            </a:pathLst>
          </a:custGeom>
          <a:ln w="4912">
            <a:solidFill>
              <a:srgbClr val="808080"/>
            </a:solidFill>
          </a:ln>
        </p:spPr>
        <p:txBody>
          <a:bodyPr wrap="square" lIns="0" tIns="0" rIns="0" bIns="0" rtlCol="0"/>
          <a:lstStyle/>
          <a:p>
            <a:endParaRPr/>
          </a:p>
        </p:txBody>
      </p:sp>
      <p:sp>
        <p:nvSpPr>
          <p:cNvPr id="69" name="object 69"/>
          <p:cNvSpPr/>
          <p:nvPr/>
        </p:nvSpPr>
        <p:spPr>
          <a:xfrm>
            <a:off x="3733172" y="4158815"/>
            <a:ext cx="0" cy="53975"/>
          </a:xfrm>
          <a:custGeom>
            <a:avLst/>
            <a:gdLst/>
            <a:ahLst/>
            <a:cxnLst/>
            <a:rect l="l" t="t" r="r" b="b"/>
            <a:pathLst>
              <a:path h="53975">
                <a:moveTo>
                  <a:pt x="0" y="0"/>
                </a:moveTo>
                <a:lnTo>
                  <a:pt x="0" y="53430"/>
                </a:lnTo>
              </a:path>
            </a:pathLst>
          </a:custGeom>
          <a:ln w="4912">
            <a:solidFill>
              <a:srgbClr val="808080"/>
            </a:solidFill>
          </a:ln>
        </p:spPr>
        <p:txBody>
          <a:bodyPr wrap="square" lIns="0" tIns="0" rIns="0" bIns="0" rtlCol="0"/>
          <a:lstStyle/>
          <a:p>
            <a:endParaRPr/>
          </a:p>
        </p:txBody>
      </p:sp>
      <p:sp>
        <p:nvSpPr>
          <p:cNvPr id="70" name="object 70"/>
          <p:cNvSpPr/>
          <p:nvPr/>
        </p:nvSpPr>
        <p:spPr>
          <a:xfrm>
            <a:off x="3733172" y="4265765"/>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71" name="object 71"/>
          <p:cNvSpPr/>
          <p:nvPr/>
        </p:nvSpPr>
        <p:spPr>
          <a:xfrm>
            <a:off x="3733172" y="4372803"/>
            <a:ext cx="0" cy="53975"/>
          </a:xfrm>
          <a:custGeom>
            <a:avLst/>
            <a:gdLst/>
            <a:ahLst/>
            <a:cxnLst/>
            <a:rect l="l" t="t" r="r" b="b"/>
            <a:pathLst>
              <a:path h="53975">
                <a:moveTo>
                  <a:pt x="0" y="0"/>
                </a:moveTo>
                <a:lnTo>
                  <a:pt x="0" y="53519"/>
                </a:lnTo>
              </a:path>
            </a:pathLst>
          </a:custGeom>
          <a:ln w="4912">
            <a:solidFill>
              <a:srgbClr val="808080"/>
            </a:solidFill>
          </a:ln>
        </p:spPr>
        <p:txBody>
          <a:bodyPr wrap="square" lIns="0" tIns="0" rIns="0" bIns="0" rtlCol="0"/>
          <a:lstStyle/>
          <a:p>
            <a:endParaRPr/>
          </a:p>
        </p:txBody>
      </p:sp>
      <p:sp>
        <p:nvSpPr>
          <p:cNvPr id="72" name="object 72"/>
          <p:cNvSpPr/>
          <p:nvPr/>
        </p:nvSpPr>
        <p:spPr>
          <a:xfrm>
            <a:off x="3733172" y="4479752"/>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73" name="object 73"/>
          <p:cNvSpPr/>
          <p:nvPr/>
        </p:nvSpPr>
        <p:spPr>
          <a:xfrm>
            <a:off x="3733172" y="4586702"/>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74" name="object 74"/>
          <p:cNvSpPr/>
          <p:nvPr/>
        </p:nvSpPr>
        <p:spPr>
          <a:xfrm>
            <a:off x="3733172" y="4693651"/>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75" name="object 75"/>
          <p:cNvSpPr/>
          <p:nvPr/>
        </p:nvSpPr>
        <p:spPr>
          <a:xfrm>
            <a:off x="3733172" y="4800867"/>
            <a:ext cx="0" cy="53340"/>
          </a:xfrm>
          <a:custGeom>
            <a:avLst/>
            <a:gdLst/>
            <a:ahLst/>
            <a:cxnLst/>
            <a:rect l="l" t="t" r="r" b="b"/>
            <a:pathLst>
              <a:path h="53339">
                <a:moveTo>
                  <a:pt x="0" y="0"/>
                </a:moveTo>
                <a:lnTo>
                  <a:pt x="0" y="53341"/>
                </a:lnTo>
              </a:path>
            </a:pathLst>
          </a:custGeom>
          <a:ln w="4912">
            <a:solidFill>
              <a:srgbClr val="808080"/>
            </a:solidFill>
          </a:ln>
        </p:spPr>
        <p:txBody>
          <a:bodyPr wrap="square" lIns="0" tIns="0" rIns="0" bIns="0" rtlCol="0"/>
          <a:lstStyle/>
          <a:p>
            <a:endParaRPr/>
          </a:p>
        </p:txBody>
      </p:sp>
      <p:sp>
        <p:nvSpPr>
          <p:cNvPr id="76" name="object 76"/>
          <p:cNvSpPr/>
          <p:nvPr/>
        </p:nvSpPr>
        <p:spPr>
          <a:xfrm>
            <a:off x="3733172" y="4907808"/>
            <a:ext cx="0" cy="53975"/>
          </a:xfrm>
          <a:custGeom>
            <a:avLst/>
            <a:gdLst/>
            <a:ahLst/>
            <a:cxnLst/>
            <a:rect l="l" t="t" r="r" b="b"/>
            <a:pathLst>
              <a:path h="53975">
                <a:moveTo>
                  <a:pt x="0" y="0"/>
                </a:moveTo>
                <a:lnTo>
                  <a:pt x="0" y="53376"/>
                </a:lnTo>
              </a:path>
            </a:pathLst>
          </a:custGeom>
          <a:ln w="4912">
            <a:solidFill>
              <a:srgbClr val="808080"/>
            </a:solidFill>
          </a:ln>
        </p:spPr>
        <p:txBody>
          <a:bodyPr wrap="square" lIns="0" tIns="0" rIns="0" bIns="0" rtlCol="0"/>
          <a:lstStyle/>
          <a:p>
            <a:endParaRPr/>
          </a:p>
        </p:txBody>
      </p:sp>
      <p:sp>
        <p:nvSpPr>
          <p:cNvPr id="77" name="object 77"/>
          <p:cNvSpPr/>
          <p:nvPr/>
        </p:nvSpPr>
        <p:spPr>
          <a:xfrm>
            <a:off x="3733172" y="5014775"/>
            <a:ext cx="0" cy="53975"/>
          </a:xfrm>
          <a:custGeom>
            <a:avLst/>
            <a:gdLst/>
            <a:ahLst/>
            <a:cxnLst/>
            <a:rect l="l" t="t" r="r" b="b"/>
            <a:pathLst>
              <a:path h="53975">
                <a:moveTo>
                  <a:pt x="0" y="0"/>
                </a:moveTo>
                <a:lnTo>
                  <a:pt x="0" y="53376"/>
                </a:lnTo>
              </a:path>
            </a:pathLst>
          </a:custGeom>
          <a:ln w="4912">
            <a:solidFill>
              <a:srgbClr val="808080"/>
            </a:solidFill>
          </a:ln>
        </p:spPr>
        <p:txBody>
          <a:bodyPr wrap="square" lIns="0" tIns="0" rIns="0" bIns="0" rtlCol="0"/>
          <a:lstStyle/>
          <a:p>
            <a:endParaRPr/>
          </a:p>
        </p:txBody>
      </p:sp>
      <p:sp>
        <p:nvSpPr>
          <p:cNvPr id="78" name="object 78"/>
          <p:cNvSpPr/>
          <p:nvPr/>
        </p:nvSpPr>
        <p:spPr>
          <a:xfrm>
            <a:off x="3733172" y="5121742"/>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79" name="object 79"/>
          <p:cNvSpPr/>
          <p:nvPr/>
        </p:nvSpPr>
        <p:spPr>
          <a:xfrm>
            <a:off x="3733172" y="5228709"/>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80" name="object 80"/>
          <p:cNvSpPr/>
          <p:nvPr/>
        </p:nvSpPr>
        <p:spPr>
          <a:xfrm>
            <a:off x="3733172" y="5335676"/>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81" name="object 81"/>
          <p:cNvSpPr/>
          <p:nvPr/>
        </p:nvSpPr>
        <p:spPr>
          <a:xfrm>
            <a:off x="3733172" y="5442643"/>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82" name="object 82"/>
          <p:cNvSpPr/>
          <p:nvPr/>
        </p:nvSpPr>
        <p:spPr>
          <a:xfrm>
            <a:off x="3733172" y="5549610"/>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83" name="object 83"/>
          <p:cNvSpPr/>
          <p:nvPr/>
        </p:nvSpPr>
        <p:spPr>
          <a:xfrm>
            <a:off x="3733172" y="5656791"/>
            <a:ext cx="0" cy="40640"/>
          </a:xfrm>
          <a:custGeom>
            <a:avLst/>
            <a:gdLst/>
            <a:ahLst/>
            <a:cxnLst/>
            <a:rect l="l" t="t" r="r" b="b"/>
            <a:pathLst>
              <a:path h="40639">
                <a:moveTo>
                  <a:pt x="0" y="0"/>
                </a:moveTo>
                <a:lnTo>
                  <a:pt x="0" y="40557"/>
                </a:lnTo>
              </a:path>
            </a:pathLst>
          </a:custGeom>
          <a:ln w="4912">
            <a:solidFill>
              <a:srgbClr val="808080"/>
            </a:solidFill>
          </a:ln>
        </p:spPr>
        <p:txBody>
          <a:bodyPr wrap="square" lIns="0" tIns="0" rIns="0" bIns="0" rtlCol="0"/>
          <a:lstStyle/>
          <a:p>
            <a:endParaRPr/>
          </a:p>
        </p:txBody>
      </p:sp>
      <p:sp>
        <p:nvSpPr>
          <p:cNvPr id="84" name="object 84"/>
          <p:cNvSpPr/>
          <p:nvPr/>
        </p:nvSpPr>
        <p:spPr>
          <a:xfrm>
            <a:off x="4604400" y="3944916"/>
            <a:ext cx="0" cy="53340"/>
          </a:xfrm>
          <a:custGeom>
            <a:avLst/>
            <a:gdLst/>
            <a:ahLst/>
            <a:cxnLst/>
            <a:rect l="l" t="t" r="r" b="b"/>
            <a:pathLst>
              <a:path h="53339">
                <a:moveTo>
                  <a:pt x="0" y="0"/>
                </a:moveTo>
                <a:lnTo>
                  <a:pt x="0" y="53341"/>
                </a:lnTo>
              </a:path>
            </a:pathLst>
          </a:custGeom>
          <a:ln w="4912">
            <a:solidFill>
              <a:srgbClr val="808080"/>
            </a:solidFill>
          </a:ln>
        </p:spPr>
        <p:txBody>
          <a:bodyPr wrap="square" lIns="0" tIns="0" rIns="0" bIns="0" rtlCol="0"/>
          <a:lstStyle/>
          <a:p>
            <a:endParaRPr/>
          </a:p>
        </p:txBody>
      </p:sp>
      <p:sp>
        <p:nvSpPr>
          <p:cNvPr id="85" name="object 85"/>
          <p:cNvSpPr/>
          <p:nvPr/>
        </p:nvSpPr>
        <p:spPr>
          <a:xfrm>
            <a:off x="4604400" y="4051866"/>
            <a:ext cx="0" cy="53340"/>
          </a:xfrm>
          <a:custGeom>
            <a:avLst/>
            <a:gdLst/>
            <a:ahLst/>
            <a:cxnLst/>
            <a:rect l="l" t="t" r="r" b="b"/>
            <a:pathLst>
              <a:path h="53339">
                <a:moveTo>
                  <a:pt x="0" y="0"/>
                </a:moveTo>
                <a:lnTo>
                  <a:pt x="0" y="53341"/>
                </a:lnTo>
              </a:path>
            </a:pathLst>
          </a:custGeom>
          <a:ln w="4912">
            <a:solidFill>
              <a:srgbClr val="808080"/>
            </a:solidFill>
          </a:ln>
        </p:spPr>
        <p:txBody>
          <a:bodyPr wrap="square" lIns="0" tIns="0" rIns="0" bIns="0" rtlCol="0"/>
          <a:lstStyle/>
          <a:p>
            <a:endParaRPr/>
          </a:p>
        </p:txBody>
      </p:sp>
      <p:sp>
        <p:nvSpPr>
          <p:cNvPr id="86" name="object 86"/>
          <p:cNvSpPr/>
          <p:nvPr/>
        </p:nvSpPr>
        <p:spPr>
          <a:xfrm>
            <a:off x="4604400" y="4158815"/>
            <a:ext cx="0" cy="53975"/>
          </a:xfrm>
          <a:custGeom>
            <a:avLst/>
            <a:gdLst/>
            <a:ahLst/>
            <a:cxnLst/>
            <a:rect l="l" t="t" r="r" b="b"/>
            <a:pathLst>
              <a:path h="53975">
                <a:moveTo>
                  <a:pt x="0" y="0"/>
                </a:moveTo>
                <a:lnTo>
                  <a:pt x="0" y="53430"/>
                </a:lnTo>
              </a:path>
            </a:pathLst>
          </a:custGeom>
          <a:ln w="4912">
            <a:solidFill>
              <a:srgbClr val="808080"/>
            </a:solidFill>
          </a:ln>
        </p:spPr>
        <p:txBody>
          <a:bodyPr wrap="square" lIns="0" tIns="0" rIns="0" bIns="0" rtlCol="0"/>
          <a:lstStyle/>
          <a:p>
            <a:endParaRPr/>
          </a:p>
        </p:txBody>
      </p:sp>
      <p:sp>
        <p:nvSpPr>
          <p:cNvPr id="87" name="object 87"/>
          <p:cNvSpPr/>
          <p:nvPr/>
        </p:nvSpPr>
        <p:spPr>
          <a:xfrm>
            <a:off x="4604400" y="4265765"/>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88" name="object 88"/>
          <p:cNvSpPr/>
          <p:nvPr/>
        </p:nvSpPr>
        <p:spPr>
          <a:xfrm>
            <a:off x="4604400" y="4372803"/>
            <a:ext cx="0" cy="53975"/>
          </a:xfrm>
          <a:custGeom>
            <a:avLst/>
            <a:gdLst/>
            <a:ahLst/>
            <a:cxnLst/>
            <a:rect l="l" t="t" r="r" b="b"/>
            <a:pathLst>
              <a:path h="53975">
                <a:moveTo>
                  <a:pt x="0" y="0"/>
                </a:moveTo>
                <a:lnTo>
                  <a:pt x="0" y="53519"/>
                </a:lnTo>
              </a:path>
            </a:pathLst>
          </a:custGeom>
          <a:ln w="4912">
            <a:solidFill>
              <a:srgbClr val="808080"/>
            </a:solidFill>
          </a:ln>
        </p:spPr>
        <p:txBody>
          <a:bodyPr wrap="square" lIns="0" tIns="0" rIns="0" bIns="0" rtlCol="0"/>
          <a:lstStyle/>
          <a:p>
            <a:endParaRPr/>
          </a:p>
        </p:txBody>
      </p:sp>
      <p:sp>
        <p:nvSpPr>
          <p:cNvPr id="89" name="object 89"/>
          <p:cNvSpPr/>
          <p:nvPr/>
        </p:nvSpPr>
        <p:spPr>
          <a:xfrm>
            <a:off x="4604400" y="4479752"/>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90" name="object 90"/>
          <p:cNvSpPr/>
          <p:nvPr/>
        </p:nvSpPr>
        <p:spPr>
          <a:xfrm>
            <a:off x="4604400" y="4586702"/>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91" name="object 91"/>
          <p:cNvSpPr/>
          <p:nvPr/>
        </p:nvSpPr>
        <p:spPr>
          <a:xfrm>
            <a:off x="4604400" y="4693651"/>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92" name="object 92"/>
          <p:cNvSpPr/>
          <p:nvPr/>
        </p:nvSpPr>
        <p:spPr>
          <a:xfrm>
            <a:off x="4604400" y="4800867"/>
            <a:ext cx="0" cy="53340"/>
          </a:xfrm>
          <a:custGeom>
            <a:avLst/>
            <a:gdLst/>
            <a:ahLst/>
            <a:cxnLst/>
            <a:rect l="l" t="t" r="r" b="b"/>
            <a:pathLst>
              <a:path h="53339">
                <a:moveTo>
                  <a:pt x="0" y="0"/>
                </a:moveTo>
                <a:lnTo>
                  <a:pt x="0" y="53341"/>
                </a:lnTo>
              </a:path>
            </a:pathLst>
          </a:custGeom>
          <a:ln w="4912">
            <a:solidFill>
              <a:srgbClr val="808080"/>
            </a:solidFill>
          </a:ln>
        </p:spPr>
        <p:txBody>
          <a:bodyPr wrap="square" lIns="0" tIns="0" rIns="0" bIns="0" rtlCol="0"/>
          <a:lstStyle/>
          <a:p>
            <a:endParaRPr/>
          </a:p>
        </p:txBody>
      </p:sp>
      <p:sp>
        <p:nvSpPr>
          <p:cNvPr id="93" name="object 93"/>
          <p:cNvSpPr/>
          <p:nvPr/>
        </p:nvSpPr>
        <p:spPr>
          <a:xfrm>
            <a:off x="4604400" y="4907808"/>
            <a:ext cx="0" cy="53975"/>
          </a:xfrm>
          <a:custGeom>
            <a:avLst/>
            <a:gdLst/>
            <a:ahLst/>
            <a:cxnLst/>
            <a:rect l="l" t="t" r="r" b="b"/>
            <a:pathLst>
              <a:path h="53975">
                <a:moveTo>
                  <a:pt x="0" y="0"/>
                </a:moveTo>
                <a:lnTo>
                  <a:pt x="0" y="53376"/>
                </a:lnTo>
              </a:path>
            </a:pathLst>
          </a:custGeom>
          <a:ln w="4912">
            <a:solidFill>
              <a:srgbClr val="808080"/>
            </a:solidFill>
          </a:ln>
        </p:spPr>
        <p:txBody>
          <a:bodyPr wrap="square" lIns="0" tIns="0" rIns="0" bIns="0" rtlCol="0"/>
          <a:lstStyle/>
          <a:p>
            <a:endParaRPr/>
          </a:p>
        </p:txBody>
      </p:sp>
      <p:sp>
        <p:nvSpPr>
          <p:cNvPr id="94" name="object 94"/>
          <p:cNvSpPr/>
          <p:nvPr/>
        </p:nvSpPr>
        <p:spPr>
          <a:xfrm>
            <a:off x="4604400" y="5014775"/>
            <a:ext cx="0" cy="53975"/>
          </a:xfrm>
          <a:custGeom>
            <a:avLst/>
            <a:gdLst/>
            <a:ahLst/>
            <a:cxnLst/>
            <a:rect l="l" t="t" r="r" b="b"/>
            <a:pathLst>
              <a:path h="53975">
                <a:moveTo>
                  <a:pt x="0" y="0"/>
                </a:moveTo>
                <a:lnTo>
                  <a:pt x="0" y="53376"/>
                </a:lnTo>
              </a:path>
            </a:pathLst>
          </a:custGeom>
          <a:ln w="4912">
            <a:solidFill>
              <a:srgbClr val="808080"/>
            </a:solidFill>
          </a:ln>
        </p:spPr>
        <p:txBody>
          <a:bodyPr wrap="square" lIns="0" tIns="0" rIns="0" bIns="0" rtlCol="0"/>
          <a:lstStyle/>
          <a:p>
            <a:endParaRPr/>
          </a:p>
        </p:txBody>
      </p:sp>
      <p:sp>
        <p:nvSpPr>
          <p:cNvPr id="95" name="object 95"/>
          <p:cNvSpPr/>
          <p:nvPr/>
        </p:nvSpPr>
        <p:spPr>
          <a:xfrm>
            <a:off x="4604400" y="5121742"/>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96" name="object 96"/>
          <p:cNvSpPr/>
          <p:nvPr/>
        </p:nvSpPr>
        <p:spPr>
          <a:xfrm>
            <a:off x="4604400" y="5228709"/>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97" name="object 97"/>
          <p:cNvSpPr/>
          <p:nvPr/>
        </p:nvSpPr>
        <p:spPr>
          <a:xfrm>
            <a:off x="4604400" y="5335676"/>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98" name="object 98"/>
          <p:cNvSpPr/>
          <p:nvPr/>
        </p:nvSpPr>
        <p:spPr>
          <a:xfrm>
            <a:off x="4604400" y="5442643"/>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99" name="object 99"/>
          <p:cNvSpPr/>
          <p:nvPr/>
        </p:nvSpPr>
        <p:spPr>
          <a:xfrm>
            <a:off x="4604400" y="5549610"/>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100" name="object 100"/>
          <p:cNvSpPr/>
          <p:nvPr/>
        </p:nvSpPr>
        <p:spPr>
          <a:xfrm>
            <a:off x="4604400" y="5656791"/>
            <a:ext cx="0" cy="40640"/>
          </a:xfrm>
          <a:custGeom>
            <a:avLst/>
            <a:gdLst/>
            <a:ahLst/>
            <a:cxnLst/>
            <a:rect l="l" t="t" r="r" b="b"/>
            <a:pathLst>
              <a:path h="40639">
                <a:moveTo>
                  <a:pt x="0" y="0"/>
                </a:moveTo>
                <a:lnTo>
                  <a:pt x="0" y="40557"/>
                </a:lnTo>
              </a:path>
            </a:pathLst>
          </a:custGeom>
          <a:ln w="4912">
            <a:solidFill>
              <a:srgbClr val="808080"/>
            </a:solidFill>
          </a:ln>
        </p:spPr>
        <p:txBody>
          <a:bodyPr wrap="square" lIns="0" tIns="0" rIns="0" bIns="0" rtlCol="0"/>
          <a:lstStyle/>
          <a:p>
            <a:endParaRPr/>
          </a:p>
        </p:txBody>
      </p:sp>
      <p:sp>
        <p:nvSpPr>
          <p:cNvPr id="101" name="object 101"/>
          <p:cNvSpPr/>
          <p:nvPr/>
        </p:nvSpPr>
        <p:spPr>
          <a:xfrm>
            <a:off x="5475397" y="3944916"/>
            <a:ext cx="0" cy="53340"/>
          </a:xfrm>
          <a:custGeom>
            <a:avLst/>
            <a:gdLst/>
            <a:ahLst/>
            <a:cxnLst/>
            <a:rect l="l" t="t" r="r" b="b"/>
            <a:pathLst>
              <a:path h="53339">
                <a:moveTo>
                  <a:pt x="0" y="0"/>
                </a:moveTo>
                <a:lnTo>
                  <a:pt x="0" y="53341"/>
                </a:lnTo>
              </a:path>
            </a:pathLst>
          </a:custGeom>
          <a:ln w="4912">
            <a:solidFill>
              <a:srgbClr val="808080"/>
            </a:solidFill>
          </a:ln>
        </p:spPr>
        <p:txBody>
          <a:bodyPr wrap="square" lIns="0" tIns="0" rIns="0" bIns="0" rtlCol="0"/>
          <a:lstStyle/>
          <a:p>
            <a:endParaRPr/>
          </a:p>
        </p:txBody>
      </p:sp>
      <p:sp>
        <p:nvSpPr>
          <p:cNvPr id="102" name="object 102"/>
          <p:cNvSpPr/>
          <p:nvPr/>
        </p:nvSpPr>
        <p:spPr>
          <a:xfrm>
            <a:off x="5475397" y="4051866"/>
            <a:ext cx="0" cy="53340"/>
          </a:xfrm>
          <a:custGeom>
            <a:avLst/>
            <a:gdLst/>
            <a:ahLst/>
            <a:cxnLst/>
            <a:rect l="l" t="t" r="r" b="b"/>
            <a:pathLst>
              <a:path h="53339">
                <a:moveTo>
                  <a:pt x="0" y="0"/>
                </a:moveTo>
                <a:lnTo>
                  <a:pt x="0" y="53341"/>
                </a:lnTo>
              </a:path>
            </a:pathLst>
          </a:custGeom>
          <a:ln w="4912">
            <a:solidFill>
              <a:srgbClr val="808080"/>
            </a:solidFill>
          </a:ln>
        </p:spPr>
        <p:txBody>
          <a:bodyPr wrap="square" lIns="0" tIns="0" rIns="0" bIns="0" rtlCol="0"/>
          <a:lstStyle/>
          <a:p>
            <a:endParaRPr/>
          </a:p>
        </p:txBody>
      </p:sp>
      <p:sp>
        <p:nvSpPr>
          <p:cNvPr id="103" name="object 103"/>
          <p:cNvSpPr/>
          <p:nvPr/>
        </p:nvSpPr>
        <p:spPr>
          <a:xfrm>
            <a:off x="5475397" y="4158815"/>
            <a:ext cx="0" cy="53975"/>
          </a:xfrm>
          <a:custGeom>
            <a:avLst/>
            <a:gdLst/>
            <a:ahLst/>
            <a:cxnLst/>
            <a:rect l="l" t="t" r="r" b="b"/>
            <a:pathLst>
              <a:path h="53975">
                <a:moveTo>
                  <a:pt x="0" y="0"/>
                </a:moveTo>
                <a:lnTo>
                  <a:pt x="0" y="53430"/>
                </a:lnTo>
              </a:path>
            </a:pathLst>
          </a:custGeom>
          <a:ln w="4912">
            <a:solidFill>
              <a:srgbClr val="808080"/>
            </a:solidFill>
          </a:ln>
        </p:spPr>
        <p:txBody>
          <a:bodyPr wrap="square" lIns="0" tIns="0" rIns="0" bIns="0" rtlCol="0"/>
          <a:lstStyle/>
          <a:p>
            <a:endParaRPr/>
          </a:p>
        </p:txBody>
      </p:sp>
      <p:sp>
        <p:nvSpPr>
          <p:cNvPr id="104" name="object 104"/>
          <p:cNvSpPr/>
          <p:nvPr/>
        </p:nvSpPr>
        <p:spPr>
          <a:xfrm>
            <a:off x="5475397" y="4265765"/>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105" name="object 105"/>
          <p:cNvSpPr/>
          <p:nvPr/>
        </p:nvSpPr>
        <p:spPr>
          <a:xfrm>
            <a:off x="5475397" y="4372803"/>
            <a:ext cx="0" cy="53975"/>
          </a:xfrm>
          <a:custGeom>
            <a:avLst/>
            <a:gdLst/>
            <a:ahLst/>
            <a:cxnLst/>
            <a:rect l="l" t="t" r="r" b="b"/>
            <a:pathLst>
              <a:path h="53975">
                <a:moveTo>
                  <a:pt x="0" y="0"/>
                </a:moveTo>
                <a:lnTo>
                  <a:pt x="0" y="53519"/>
                </a:lnTo>
              </a:path>
            </a:pathLst>
          </a:custGeom>
          <a:ln w="4912">
            <a:solidFill>
              <a:srgbClr val="808080"/>
            </a:solidFill>
          </a:ln>
        </p:spPr>
        <p:txBody>
          <a:bodyPr wrap="square" lIns="0" tIns="0" rIns="0" bIns="0" rtlCol="0"/>
          <a:lstStyle/>
          <a:p>
            <a:endParaRPr/>
          </a:p>
        </p:txBody>
      </p:sp>
      <p:sp>
        <p:nvSpPr>
          <p:cNvPr id="106" name="object 106"/>
          <p:cNvSpPr/>
          <p:nvPr/>
        </p:nvSpPr>
        <p:spPr>
          <a:xfrm>
            <a:off x="5475397" y="4479752"/>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107" name="object 107"/>
          <p:cNvSpPr/>
          <p:nvPr/>
        </p:nvSpPr>
        <p:spPr>
          <a:xfrm>
            <a:off x="5475397" y="4586702"/>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108" name="object 108"/>
          <p:cNvSpPr/>
          <p:nvPr/>
        </p:nvSpPr>
        <p:spPr>
          <a:xfrm>
            <a:off x="5475397" y="4693651"/>
            <a:ext cx="0" cy="53975"/>
          </a:xfrm>
          <a:custGeom>
            <a:avLst/>
            <a:gdLst/>
            <a:ahLst/>
            <a:cxnLst/>
            <a:rect l="l" t="t" r="r" b="b"/>
            <a:pathLst>
              <a:path h="53975">
                <a:moveTo>
                  <a:pt x="0" y="0"/>
                </a:moveTo>
                <a:lnTo>
                  <a:pt x="0" y="53608"/>
                </a:lnTo>
              </a:path>
            </a:pathLst>
          </a:custGeom>
          <a:ln w="4912">
            <a:solidFill>
              <a:srgbClr val="808080"/>
            </a:solidFill>
          </a:ln>
        </p:spPr>
        <p:txBody>
          <a:bodyPr wrap="square" lIns="0" tIns="0" rIns="0" bIns="0" rtlCol="0"/>
          <a:lstStyle/>
          <a:p>
            <a:endParaRPr/>
          </a:p>
        </p:txBody>
      </p:sp>
      <p:sp>
        <p:nvSpPr>
          <p:cNvPr id="109" name="object 109"/>
          <p:cNvSpPr/>
          <p:nvPr/>
        </p:nvSpPr>
        <p:spPr>
          <a:xfrm>
            <a:off x="5475397" y="4800867"/>
            <a:ext cx="0" cy="53340"/>
          </a:xfrm>
          <a:custGeom>
            <a:avLst/>
            <a:gdLst/>
            <a:ahLst/>
            <a:cxnLst/>
            <a:rect l="l" t="t" r="r" b="b"/>
            <a:pathLst>
              <a:path h="53339">
                <a:moveTo>
                  <a:pt x="0" y="0"/>
                </a:moveTo>
                <a:lnTo>
                  <a:pt x="0" y="53341"/>
                </a:lnTo>
              </a:path>
            </a:pathLst>
          </a:custGeom>
          <a:ln w="4912">
            <a:solidFill>
              <a:srgbClr val="808080"/>
            </a:solidFill>
          </a:ln>
        </p:spPr>
        <p:txBody>
          <a:bodyPr wrap="square" lIns="0" tIns="0" rIns="0" bIns="0" rtlCol="0"/>
          <a:lstStyle/>
          <a:p>
            <a:endParaRPr/>
          </a:p>
        </p:txBody>
      </p:sp>
      <p:sp>
        <p:nvSpPr>
          <p:cNvPr id="110" name="object 110"/>
          <p:cNvSpPr/>
          <p:nvPr/>
        </p:nvSpPr>
        <p:spPr>
          <a:xfrm>
            <a:off x="5475397" y="4907808"/>
            <a:ext cx="0" cy="53975"/>
          </a:xfrm>
          <a:custGeom>
            <a:avLst/>
            <a:gdLst/>
            <a:ahLst/>
            <a:cxnLst/>
            <a:rect l="l" t="t" r="r" b="b"/>
            <a:pathLst>
              <a:path h="53975">
                <a:moveTo>
                  <a:pt x="0" y="0"/>
                </a:moveTo>
                <a:lnTo>
                  <a:pt x="0" y="53376"/>
                </a:lnTo>
              </a:path>
            </a:pathLst>
          </a:custGeom>
          <a:ln w="4912">
            <a:solidFill>
              <a:srgbClr val="808080"/>
            </a:solidFill>
          </a:ln>
        </p:spPr>
        <p:txBody>
          <a:bodyPr wrap="square" lIns="0" tIns="0" rIns="0" bIns="0" rtlCol="0"/>
          <a:lstStyle/>
          <a:p>
            <a:endParaRPr/>
          </a:p>
        </p:txBody>
      </p:sp>
      <p:sp>
        <p:nvSpPr>
          <p:cNvPr id="111" name="object 111"/>
          <p:cNvSpPr/>
          <p:nvPr/>
        </p:nvSpPr>
        <p:spPr>
          <a:xfrm>
            <a:off x="5475397" y="5014775"/>
            <a:ext cx="0" cy="53975"/>
          </a:xfrm>
          <a:custGeom>
            <a:avLst/>
            <a:gdLst/>
            <a:ahLst/>
            <a:cxnLst/>
            <a:rect l="l" t="t" r="r" b="b"/>
            <a:pathLst>
              <a:path h="53975">
                <a:moveTo>
                  <a:pt x="0" y="0"/>
                </a:moveTo>
                <a:lnTo>
                  <a:pt x="0" y="53376"/>
                </a:lnTo>
              </a:path>
            </a:pathLst>
          </a:custGeom>
          <a:ln w="4912">
            <a:solidFill>
              <a:srgbClr val="808080"/>
            </a:solidFill>
          </a:ln>
        </p:spPr>
        <p:txBody>
          <a:bodyPr wrap="square" lIns="0" tIns="0" rIns="0" bIns="0" rtlCol="0"/>
          <a:lstStyle/>
          <a:p>
            <a:endParaRPr/>
          </a:p>
        </p:txBody>
      </p:sp>
      <p:sp>
        <p:nvSpPr>
          <p:cNvPr id="112" name="object 112"/>
          <p:cNvSpPr/>
          <p:nvPr/>
        </p:nvSpPr>
        <p:spPr>
          <a:xfrm>
            <a:off x="5475397" y="5121742"/>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113" name="object 113"/>
          <p:cNvSpPr/>
          <p:nvPr/>
        </p:nvSpPr>
        <p:spPr>
          <a:xfrm>
            <a:off x="5475397" y="5228709"/>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114" name="object 114"/>
          <p:cNvSpPr/>
          <p:nvPr/>
        </p:nvSpPr>
        <p:spPr>
          <a:xfrm>
            <a:off x="5475397" y="5335676"/>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115" name="object 115"/>
          <p:cNvSpPr/>
          <p:nvPr/>
        </p:nvSpPr>
        <p:spPr>
          <a:xfrm>
            <a:off x="5475397" y="5442643"/>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116" name="object 116"/>
          <p:cNvSpPr/>
          <p:nvPr/>
        </p:nvSpPr>
        <p:spPr>
          <a:xfrm>
            <a:off x="5475397" y="5549610"/>
            <a:ext cx="0" cy="53975"/>
          </a:xfrm>
          <a:custGeom>
            <a:avLst/>
            <a:gdLst/>
            <a:ahLst/>
            <a:cxnLst/>
            <a:rect l="l" t="t" r="r" b="b"/>
            <a:pathLst>
              <a:path h="53975">
                <a:moveTo>
                  <a:pt x="0" y="0"/>
                </a:moveTo>
                <a:lnTo>
                  <a:pt x="0" y="53590"/>
                </a:lnTo>
              </a:path>
            </a:pathLst>
          </a:custGeom>
          <a:ln w="4912">
            <a:solidFill>
              <a:srgbClr val="808080"/>
            </a:solidFill>
          </a:ln>
        </p:spPr>
        <p:txBody>
          <a:bodyPr wrap="square" lIns="0" tIns="0" rIns="0" bIns="0" rtlCol="0"/>
          <a:lstStyle/>
          <a:p>
            <a:endParaRPr/>
          </a:p>
        </p:txBody>
      </p:sp>
      <p:sp>
        <p:nvSpPr>
          <p:cNvPr id="117" name="object 117"/>
          <p:cNvSpPr/>
          <p:nvPr/>
        </p:nvSpPr>
        <p:spPr>
          <a:xfrm>
            <a:off x="5475397" y="5656791"/>
            <a:ext cx="0" cy="40640"/>
          </a:xfrm>
          <a:custGeom>
            <a:avLst/>
            <a:gdLst/>
            <a:ahLst/>
            <a:cxnLst/>
            <a:rect l="l" t="t" r="r" b="b"/>
            <a:pathLst>
              <a:path h="40639">
                <a:moveTo>
                  <a:pt x="0" y="0"/>
                </a:moveTo>
                <a:lnTo>
                  <a:pt x="0" y="40557"/>
                </a:lnTo>
              </a:path>
            </a:pathLst>
          </a:custGeom>
          <a:ln w="4912">
            <a:solidFill>
              <a:srgbClr val="808080"/>
            </a:solidFill>
          </a:ln>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1543" y="1150112"/>
            <a:ext cx="7112000" cy="1298575"/>
          </a:xfrm>
          <a:prstGeom prst="rect">
            <a:avLst/>
          </a:prstGeom>
        </p:spPr>
        <p:txBody>
          <a:bodyPr vert="horz" wrap="square" lIns="0" tIns="13335" rIns="0" bIns="0" rtlCol="0">
            <a:spAutoFit/>
          </a:bodyPr>
          <a:lstStyle/>
          <a:p>
            <a:pPr marL="1397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绘图</a:t>
            </a:r>
            <a:endParaRPr sz="2800">
              <a:latin typeface="宋体"/>
              <a:cs typeface="宋体"/>
            </a:endParaRPr>
          </a:p>
          <a:p>
            <a:pPr marL="12700">
              <a:lnSpc>
                <a:spcPts val="2150"/>
              </a:lnSpc>
              <a:spcBef>
                <a:spcPts val="2355"/>
              </a:spcBef>
            </a:pPr>
            <a:r>
              <a:rPr sz="1800" spc="-5" dirty="0">
                <a:latin typeface="宋体"/>
                <a:cs typeface="宋体"/>
              </a:rPr>
              <a:t>绘制图形时可以指定函数的定义域，例如下条语句所绘图形如图所示：</a:t>
            </a:r>
            <a:endParaRPr sz="1800">
              <a:latin typeface="宋体"/>
              <a:cs typeface="宋体"/>
            </a:endParaRPr>
          </a:p>
          <a:p>
            <a:pPr marL="12700">
              <a:lnSpc>
                <a:spcPts val="2150"/>
              </a:lnSpc>
            </a:pPr>
            <a:r>
              <a:rPr sz="1800" spc="-5" dirty="0">
                <a:latin typeface="Arial"/>
                <a:cs typeface="Arial"/>
              </a:rPr>
              <a:t>plot(cos(x^3)*exp(x), </a:t>
            </a:r>
            <a:r>
              <a:rPr sz="1800" dirty="0">
                <a:latin typeface="Arial"/>
                <a:cs typeface="Arial"/>
              </a:rPr>
              <a:t>x =</a:t>
            </a:r>
            <a:r>
              <a:rPr sz="1800" spc="40" dirty="0">
                <a:latin typeface="Arial"/>
                <a:cs typeface="Arial"/>
              </a:rPr>
              <a:t> </a:t>
            </a:r>
            <a:r>
              <a:rPr sz="1800" dirty="0">
                <a:latin typeface="Arial"/>
                <a:cs typeface="Arial"/>
              </a:rPr>
              <a:t>2..4)</a:t>
            </a:r>
            <a:endParaRPr sz="1800">
              <a:latin typeface="Arial"/>
              <a:cs typeface="Arial"/>
            </a:endParaRPr>
          </a:p>
        </p:txBody>
      </p:sp>
      <p:sp>
        <p:nvSpPr>
          <p:cNvPr id="5" name="object 5"/>
          <p:cNvSpPr/>
          <p:nvPr/>
        </p:nvSpPr>
        <p:spPr>
          <a:xfrm>
            <a:off x="3069335" y="3861840"/>
            <a:ext cx="3162300" cy="2105025"/>
          </a:xfrm>
          <a:custGeom>
            <a:avLst/>
            <a:gdLst/>
            <a:ahLst/>
            <a:cxnLst/>
            <a:rect l="l" t="t" r="r" b="b"/>
            <a:pathLst>
              <a:path w="3162300" h="2105025">
                <a:moveTo>
                  <a:pt x="0" y="2104428"/>
                </a:moveTo>
                <a:lnTo>
                  <a:pt x="3162167" y="2104428"/>
                </a:lnTo>
                <a:lnTo>
                  <a:pt x="3162167" y="0"/>
                </a:lnTo>
                <a:lnTo>
                  <a:pt x="0" y="0"/>
                </a:lnTo>
                <a:lnTo>
                  <a:pt x="0" y="2104428"/>
                </a:lnTo>
                <a:close/>
              </a:path>
            </a:pathLst>
          </a:custGeom>
          <a:solidFill>
            <a:srgbClr val="FFFFFF"/>
          </a:solidFill>
        </p:spPr>
        <p:txBody>
          <a:bodyPr wrap="square" lIns="0" tIns="0" rIns="0" bIns="0" rtlCol="0"/>
          <a:lstStyle/>
          <a:p>
            <a:endParaRPr/>
          </a:p>
        </p:txBody>
      </p:sp>
      <p:sp>
        <p:nvSpPr>
          <p:cNvPr id="6" name="object 6"/>
          <p:cNvSpPr/>
          <p:nvPr/>
        </p:nvSpPr>
        <p:spPr>
          <a:xfrm>
            <a:off x="3095453" y="3887839"/>
            <a:ext cx="3110230" cy="2052955"/>
          </a:xfrm>
          <a:custGeom>
            <a:avLst/>
            <a:gdLst/>
            <a:ahLst/>
            <a:cxnLst/>
            <a:rect l="l" t="t" r="r" b="b"/>
            <a:pathLst>
              <a:path w="3110229" h="2052954">
                <a:moveTo>
                  <a:pt x="0" y="2052430"/>
                </a:moveTo>
                <a:lnTo>
                  <a:pt x="3109933" y="2052430"/>
                </a:lnTo>
                <a:lnTo>
                  <a:pt x="3109933" y="0"/>
                </a:lnTo>
                <a:lnTo>
                  <a:pt x="0" y="0"/>
                </a:lnTo>
                <a:lnTo>
                  <a:pt x="0" y="2052430"/>
                </a:lnTo>
                <a:close/>
              </a:path>
            </a:pathLst>
          </a:custGeom>
          <a:solidFill>
            <a:srgbClr val="FFFFFF"/>
          </a:solidFill>
        </p:spPr>
        <p:txBody>
          <a:bodyPr wrap="square" lIns="0" tIns="0" rIns="0" bIns="0" rtlCol="0"/>
          <a:lstStyle/>
          <a:p>
            <a:endParaRPr/>
          </a:p>
        </p:txBody>
      </p:sp>
      <p:sp>
        <p:nvSpPr>
          <p:cNvPr id="7" name="object 7"/>
          <p:cNvSpPr/>
          <p:nvPr/>
        </p:nvSpPr>
        <p:spPr>
          <a:xfrm>
            <a:off x="3353275" y="4990579"/>
            <a:ext cx="2697480" cy="0"/>
          </a:xfrm>
          <a:custGeom>
            <a:avLst/>
            <a:gdLst/>
            <a:ahLst/>
            <a:cxnLst/>
            <a:rect l="l" t="t" r="r" b="b"/>
            <a:pathLst>
              <a:path w="2697479">
                <a:moveTo>
                  <a:pt x="0" y="0"/>
                </a:moveTo>
                <a:lnTo>
                  <a:pt x="2697403" y="0"/>
                </a:lnTo>
              </a:path>
            </a:pathLst>
          </a:custGeom>
          <a:ln w="4672">
            <a:solidFill>
              <a:srgbClr val="000000"/>
            </a:solidFill>
          </a:ln>
        </p:spPr>
        <p:txBody>
          <a:bodyPr wrap="square" lIns="0" tIns="0" rIns="0" bIns="0" rtlCol="0"/>
          <a:lstStyle/>
          <a:p>
            <a:endParaRPr/>
          </a:p>
        </p:txBody>
      </p:sp>
      <p:sp>
        <p:nvSpPr>
          <p:cNvPr id="8" name="object 8"/>
          <p:cNvSpPr/>
          <p:nvPr/>
        </p:nvSpPr>
        <p:spPr>
          <a:xfrm>
            <a:off x="6076563" y="4968837"/>
            <a:ext cx="102870" cy="43815"/>
          </a:xfrm>
          <a:custGeom>
            <a:avLst/>
            <a:gdLst/>
            <a:ahLst/>
            <a:cxnLst/>
            <a:rect l="l" t="t" r="r" b="b"/>
            <a:pathLst>
              <a:path w="102870" h="43814">
                <a:moveTo>
                  <a:pt x="0" y="0"/>
                </a:moveTo>
                <a:lnTo>
                  <a:pt x="0" y="43485"/>
                </a:lnTo>
                <a:lnTo>
                  <a:pt x="102705" y="21742"/>
                </a:lnTo>
                <a:lnTo>
                  <a:pt x="0" y="0"/>
                </a:lnTo>
                <a:close/>
              </a:path>
            </a:pathLst>
          </a:custGeom>
          <a:solidFill>
            <a:srgbClr val="000000"/>
          </a:solidFill>
        </p:spPr>
        <p:txBody>
          <a:bodyPr wrap="square" lIns="0" tIns="0" rIns="0" bIns="0" rtlCol="0"/>
          <a:lstStyle/>
          <a:p>
            <a:endParaRPr/>
          </a:p>
        </p:txBody>
      </p:sp>
      <p:sp>
        <p:nvSpPr>
          <p:cNvPr id="9" name="object 9"/>
          <p:cNvSpPr/>
          <p:nvPr/>
        </p:nvSpPr>
        <p:spPr>
          <a:xfrm>
            <a:off x="6076563" y="4968837"/>
            <a:ext cx="102870" cy="22225"/>
          </a:xfrm>
          <a:custGeom>
            <a:avLst/>
            <a:gdLst/>
            <a:ahLst/>
            <a:cxnLst/>
            <a:rect l="l" t="t" r="r" b="b"/>
            <a:pathLst>
              <a:path w="102870" h="22225">
                <a:moveTo>
                  <a:pt x="102705" y="21742"/>
                </a:moveTo>
                <a:lnTo>
                  <a:pt x="0" y="0"/>
                </a:lnTo>
              </a:path>
            </a:pathLst>
          </a:custGeom>
          <a:ln w="4672">
            <a:solidFill>
              <a:srgbClr val="000000"/>
            </a:solidFill>
          </a:ln>
        </p:spPr>
        <p:txBody>
          <a:bodyPr wrap="square" lIns="0" tIns="0" rIns="0" bIns="0" rtlCol="0"/>
          <a:lstStyle/>
          <a:p>
            <a:endParaRPr/>
          </a:p>
        </p:txBody>
      </p:sp>
      <p:sp>
        <p:nvSpPr>
          <p:cNvPr id="10" name="object 10"/>
          <p:cNvSpPr/>
          <p:nvPr/>
        </p:nvSpPr>
        <p:spPr>
          <a:xfrm>
            <a:off x="6076563" y="4990579"/>
            <a:ext cx="102870" cy="22225"/>
          </a:xfrm>
          <a:custGeom>
            <a:avLst/>
            <a:gdLst/>
            <a:ahLst/>
            <a:cxnLst/>
            <a:rect l="l" t="t" r="r" b="b"/>
            <a:pathLst>
              <a:path w="102870" h="22225">
                <a:moveTo>
                  <a:pt x="102705" y="0"/>
                </a:moveTo>
                <a:lnTo>
                  <a:pt x="0" y="21742"/>
                </a:lnTo>
              </a:path>
            </a:pathLst>
          </a:custGeom>
          <a:ln w="4672">
            <a:solidFill>
              <a:srgbClr val="000000"/>
            </a:solidFill>
          </a:ln>
        </p:spPr>
        <p:txBody>
          <a:bodyPr wrap="square" lIns="0" tIns="0" rIns="0" bIns="0" rtlCol="0"/>
          <a:lstStyle/>
          <a:p>
            <a:endParaRPr/>
          </a:p>
        </p:txBody>
      </p:sp>
      <p:sp>
        <p:nvSpPr>
          <p:cNvPr id="11" name="object 11"/>
          <p:cNvSpPr/>
          <p:nvPr/>
        </p:nvSpPr>
        <p:spPr>
          <a:xfrm>
            <a:off x="6076563" y="4968837"/>
            <a:ext cx="0" cy="43815"/>
          </a:xfrm>
          <a:custGeom>
            <a:avLst/>
            <a:gdLst/>
            <a:ahLst/>
            <a:cxnLst/>
            <a:rect l="l" t="t" r="r" b="b"/>
            <a:pathLst>
              <a:path h="43814">
                <a:moveTo>
                  <a:pt x="0" y="0"/>
                </a:moveTo>
                <a:lnTo>
                  <a:pt x="0" y="43485"/>
                </a:lnTo>
              </a:path>
            </a:pathLst>
          </a:custGeom>
          <a:ln w="4685">
            <a:solidFill>
              <a:srgbClr val="000000"/>
            </a:solidFill>
          </a:ln>
        </p:spPr>
        <p:txBody>
          <a:bodyPr wrap="square" lIns="0" tIns="0" rIns="0" bIns="0" rtlCol="0"/>
          <a:lstStyle/>
          <a:p>
            <a:endParaRPr/>
          </a:p>
        </p:txBody>
      </p:sp>
      <p:sp>
        <p:nvSpPr>
          <p:cNvPr id="12" name="object 12"/>
          <p:cNvSpPr/>
          <p:nvPr/>
        </p:nvSpPr>
        <p:spPr>
          <a:xfrm>
            <a:off x="6050678" y="4990579"/>
            <a:ext cx="128905" cy="0"/>
          </a:xfrm>
          <a:custGeom>
            <a:avLst/>
            <a:gdLst/>
            <a:ahLst/>
            <a:cxnLst/>
            <a:rect l="l" t="t" r="r" b="b"/>
            <a:pathLst>
              <a:path w="128904">
                <a:moveTo>
                  <a:pt x="0" y="0"/>
                </a:moveTo>
                <a:lnTo>
                  <a:pt x="128590" y="0"/>
                </a:lnTo>
              </a:path>
            </a:pathLst>
          </a:custGeom>
          <a:ln w="4672">
            <a:solidFill>
              <a:srgbClr val="000000"/>
            </a:solidFill>
          </a:ln>
        </p:spPr>
        <p:txBody>
          <a:bodyPr wrap="square" lIns="0" tIns="0" rIns="0" bIns="0" rtlCol="0"/>
          <a:lstStyle/>
          <a:p>
            <a:endParaRPr/>
          </a:p>
        </p:txBody>
      </p:sp>
      <p:sp>
        <p:nvSpPr>
          <p:cNvPr id="13" name="object 13"/>
          <p:cNvSpPr/>
          <p:nvPr/>
        </p:nvSpPr>
        <p:spPr>
          <a:xfrm>
            <a:off x="3353275" y="4042222"/>
            <a:ext cx="0" cy="1838960"/>
          </a:xfrm>
          <a:custGeom>
            <a:avLst/>
            <a:gdLst/>
            <a:ahLst/>
            <a:cxnLst/>
            <a:rect l="l" t="t" r="r" b="b"/>
            <a:pathLst>
              <a:path h="1838960">
                <a:moveTo>
                  <a:pt x="0" y="1838721"/>
                </a:moveTo>
                <a:lnTo>
                  <a:pt x="0" y="0"/>
                </a:lnTo>
              </a:path>
            </a:pathLst>
          </a:custGeom>
          <a:ln w="4685">
            <a:solidFill>
              <a:srgbClr val="000000"/>
            </a:solidFill>
          </a:ln>
        </p:spPr>
        <p:txBody>
          <a:bodyPr wrap="square" lIns="0" tIns="0" rIns="0" bIns="0" rtlCol="0"/>
          <a:lstStyle/>
          <a:p>
            <a:endParaRPr/>
          </a:p>
        </p:txBody>
      </p:sp>
      <p:sp>
        <p:nvSpPr>
          <p:cNvPr id="14" name="object 14"/>
          <p:cNvSpPr/>
          <p:nvPr/>
        </p:nvSpPr>
        <p:spPr>
          <a:xfrm>
            <a:off x="3331397" y="3913801"/>
            <a:ext cx="43815" cy="102870"/>
          </a:xfrm>
          <a:custGeom>
            <a:avLst/>
            <a:gdLst/>
            <a:ahLst/>
            <a:cxnLst/>
            <a:rect l="l" t="t" r="r" b="b"/>
            <a:pathLst>
              <a:path w="43814" h="102870">
                <a:moveTo>
                  <a:pt x="21877" y="0"/>
                </a:moveTo>
                <a:lnTo>
                  <a:pt x="0" y="102422"/>
                </a:lnTo>
                <a:lnTo>
                  <a:pt x="43754" y="102422"/>
                </a:lnTo>
                <a:lnTo>
                  <a:pt x="21877" y="0"/>
                </a:lnTo>
                <a:close/>
              </a:path>
            </a:pathLst>
          </a:custGeom>
          <a:solidFill>
            <a:srgbClr val="000000"/>
          </a:solidFill>
        </p:spPr>
        <p:txBody>
          <a:bodyPr wrap="square" lIns="0" tIns="0" rIns="0" bIns="0" rtlCol="0"/>
          <a:lstStyle/>
          <a:p>
            <a:endParaRPr/>
          </a:p>
        </p:txBody>
      </p:sp>
      <p:sp>
        <p:nvSpPr>
          <p:cNvPr id="15" name="object 15"/>
          <p:cNvSpPr/>
          <p:nvPr/>
        </p:nvSpPr>
        <p:spPr>
          <a:xfrm>
            <a:off x="3353275" y="3913801"/>
            <a:ext cx="22225" cy="102870"/>
          </a:xfrm>
          <a:custGeom>
            <a:avLst/>
            <a:gdLst/>
            <a:ahLst/>
            <a:cxnLst/>
            <a:rect l="l" t="t" r="r" b="b"/>
            <a:pathLst>
              <a:path w="22225" h="102870">
                <a:moveTo>
                  <a:pt x="0" y="0"/>
                </a:moveTo>
                <a:lnTo>
                  <a:pt x="21877" y="102422"/>
                </a:lnTo>
              </a:path>
            </a:pathLst>
          </a:custGeom>
          <a:ln w="4684">
            <a:solidFill>
              <a:srgbClr val="000000"/>
            </a:solidFill>
          </a:ln>
        </p:spPr>
        <p:txBody>
          <a:bodyPr wrap="square" lIns="0" tIns="0" rIns="0" bIns="0" rtlCol="0"/>
          <a:lstStyle/>
          <a:p>
            <a:endParaRPr/>
          </a:p>
        </p:txBody>
      </p:sp>
      <p:sp>
        <p:nvSpPr>
          <p:cNvPr id="16" name="object 16"/>
          <p:cNvSpPr/>
          <p:nvPr/>
        </p:nvSpPr>
        <p:spPr>
          <a:xfrm>
            <a:off x="3331397" y="3913801"/>
            <a:ext cx="22225" cy="102870"/>
          </a:xfrm>
          <a:custGeom>
            <a:avLst/>
            <a:gdLst/>
            <a:ahLst/>
            <a:cxnLst/>
            <a:rect l="l" t="t" r="r" b="b"/>
            <a:pathLst>
              <a:path w="22225" h="102870">
                <a:moveTo>
                  <a:pt x="21877" y="0"/>
                </a:moveTo>
                <a:lnTo>
                  <a:pt x="0" y="102422"/>
                </a:lnTo>
              </a:path>
            </a:pathLst>
          </a:custGeom>
          <a:ln w="4684">
            <a:solidFill>
              <a:srgbClr val="000000"/>
            </a:solidFill>
          </a:ln>
        </p:spPr>
        <p:txBody>
          <a:bodyPr wrap="square" lIns="0" tIns="0" rIns="0" bIns="0" rtlCol="0"/>
          <a:lstStyle/>
          <a:p>
            <a:endParaRPr/>
          </a:p>
        </p:txBody>
      </p:sp>
      <p:sp>
        <p:nvSpPr>
          <p:cNvPr id="17" name="object 17"/>
          <p:cNvSpPr/>
          <p:nvPr/>
        </p:nvSpPr>
        <p:spPr>
          <a:xfrm>
            <a:off x="3331397" y="4016223"/>
            <a:ext cx="43815" cy="0"/>
          </a:xfrm>
          <a:custGeom>
            <a:avLst/>
            <a:gdLst/>
            <a:ahLst/>
            <a:cxnLst/>
            <a:rect l="l" t="t" r="r" b="b"/>
            <a:pathLst>
              <a:path w="43814">
                <a:moveTo>
                  <a:pt x="43754" y="0"/>
                </a:moveTo>
                <a:lnTo>
                  <a:pt x="0" y="0"/>
                </a:lnTo>
              </a:path>
            </a:pathLst>
          </a:custGeom>
          <a:ln w="4672">
            <a:solidFill>
              <a:srgbClr val="000000"/>
            </a:solidFill>
          </a:ln>
        </p:spPr>
        <p:txBody>
          <a:bodyPr wrap="square" lIns="0" tIns="0" rIns="0" bIns="0" rtlCol="0"/>
          <a:lstStyle/>
          <a:p>
            <a:endParaRPr/>
          </a:p>
        </p:txBody>
      </p:sp>
      <p:sp>
        <p:nvSpPr>
          <p:cNvPr id="18" name="object 18"/>
          <p:cNvSpPr/>
          <p:nvPr/>
        </p:nvSpPr>
        <p:spPr>
          <a:xfrm>
            <a:off x="3353275" y="3913801"/>
            <a:ext cx="0" cy="128905"/>
          </a:xfrm>
          <a:custGeom>
            <a:avLst/>
            <a:gdLst/>
            <a:ahLst/>
            <a:cxnLst/>
            <a:rect l="l" t="t" r="r" b="b"/>
            <a:pathLst>
              <a:path h="128904">
                <a:moveTo>
                  <a:pt x="0" y="128421"/>
                </a:moveTo>
                <a:lnTo>
                  <a:pt x="0" y="0"/>
                </a:lnTo>
              </a:path>
            </a:pathLst>
          </a:custGeom>
          <a:ln w="4685">
            <a:solidFill>
              <a:srgbClr val="000000"/>
            </a:solidFill>
          </a:ln>
        </p:spPr>
        <p:txBody>
          <a:bodyPr wrap="square" lIns="0" tIns="0" rIns="0" bIns="0" rtlCol="0"/>
          <a:lstStyle/>
          <a:p>
            <a:endParaRPr/>
          </a:p>
        </p:txBody>
      </p:sp>
      <p:sp>
        <p:nvSpPr>
          <p:cNvPr id="19" name="object 19"/>
          <p:cNvSpPr/>
          <p:nvPr/>
        </p:nvSpPr>
        <p:spPr>
          <a:xfrm>
            <a:off x="3353720"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20" name="object 20"/>
          <p:cNvSpPr/>
          <p:nvPr/>
        </p:nvSpPr>
        <p:spPr>
          <a:xfrm>
            <a:off x="3623371"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21" name="object 21"/>
          <p:cNvSpPr/>
          <p:nvPr/>
        </p:nvSpPr>
        <p:spPr>
          <a:xfrm>
            <a:off x="3488545"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22" name="object 22"/>
          <p:cNvSpPr/>
          <p:nvPr/>
        </p:nvSpPr>
        <p:spPr>
          <a:xfrm>
            <a:off x="3892791"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23" name="object 23"/>
          <p:cNvSpPr/>
          <p:nvPr/>
        </p:nvSpPr>
        <p:spPr>
          <a:xfrm>
            <a:off x="3757974"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24" name="object 24"/>
          <p:cNvSpPr/>
          <p:nvPr/>
        </p:nvSpPr>
        <p:spPr>
          <a:xfrm>
            <a:off x="4162451"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25" name="object 25"/>
          <p:cNvSpPr/>
          <p:nvPr/>
        </p:nvSpPr>
        <p:spPr>
          <a:xfrm>
            <a:off x="4027644"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26" name="object 26"/>
          <p:cNvSpPr/>
          <p:nvPr/>
        </p:nvSpPr>
        <p:spPr>
          <a:xfrm>
            <a:off x="4432344"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27" name="object 27"/>
          <p:cNvSpPr/>
          <p:nvPr/>
        </p:nvSpPr>
        <p:spPr>
          <a:xfrm>
            <a:off x="4297722"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28" name="object 28"/>
          <p:cNvSpPr/>
          <p:nvPr/>
        </p:nvSpPr>
        <p:spPr>
          <a:xfrm>
            <a:off x="4701958"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29" name="object 29"/>
          <p:cNvSpPr/>
          <p:nvPr/>
        </p:nvSpPr>
        <p:spPr>
          <a:xfrm>
            <a:off x="4567151"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30" name="object 30"/>
          <p:cNvSpPr/>
          <p:nvPr/>
        </p:nvSpPr>
        <p:spPr>
          <a:xfrm>
            <a:off x="4971386"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31" name="object 31"/>
          <p:cNvSpPr/>
          <p:nvPr/>
        </p:nvSpPr>
        <p:spPr>
          <a:xfrm>
            <a:off x="4836765"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32" name="object 32"/>
          <p:cNvSpPr/>
          <p:nvPr/>
        </p:nvSpPr>
        <p:spPr>
          <a:xfrm>
            <a:off x="5241464"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33" name="object 33"/>
          <p:cNvSpPr/>
          <p:nvPr/>
        </p:nvSpPr>
        <p:spPr>
          <a:xfrm>
            <a:off x="5106194"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34" name="object 34"/>
          <p:cNvSpPr/>
          <p:nvPr/>
        </p:nvSpPr>
        <p:spPr>
          <a:xfrm>
            <a:off x="5511172"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35" name="object 35"/>
          <p:cNvSpPr/>
          <p:nvPr/>
        </p:nvSpPr>
        <p:spPr>
          <a:xfrm>
            <a:off x="5376272"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36" name="object 36"/>
          <p:cNvSpPr/>
          <p:nvPr/>
        </p:nvSpPr>
        <p:spPr>
          <a:xfrm>
            <a:off x="5780600"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37" name="object 37"/>
          <p:cNvSpPr/>
          <p:nvPr/>
        </p:nvSpPr>
        <p:spPr>
          <a:xfrm>
            <a:off x="5645700"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38" name="object 38"/>
          <p:cNvSpPr/>
          <p:nvPr/>
        </p:nvSpPr>
        <p:spPr>
          <a:xfrm>
            <a:off x="6050214" y="4964580"/>
            <a:ext cx="0" cy="52069"/>
          </a:xfrm>
          <a:custGeom>
            <a:avLst/>
            <a:gdLst/>
            <a:ahLst/>
            <a:cxnLst/>
            <a:rect l="l" t="t" r="r" b="b"/>
            <a:pathLst>
              <a:path h="52070">
                <a:moveTo>
                  <a:pt x="0" y="51997"/>
                </a:moveTo>
                <a:lnTo>
                  <a:pt x="0" y="0"/>
                </a:lnTo>
              </a:path>
            </a:pathLst>
          </a:custGeom>
          <a:ln w="4685">
            <a:solidFill>
              <a:srgbClr val="000000"/>
            </a:solidFill>
          </a:ln>
        </p:spPr>
        <p:txBody>
          <a:bodyPr wrap="square" lIns="0" tIns="0" rIns="0" bIns="0" rtlCol="0"/>
          <a:lstStyle/>
          <a:p>
            <a:endParaRPr/>
          </a:p>
        </p:txBody>
      </p:sp>
      <p:sp>
        <p:nvSpPr>
          <p:cNvPr id="39" name="object 39"/>
          <p:cNvSpPr/>
          <p:nvPr/>
        </p:nvSpPr>
        <p:spPr>
          <a:xfrm>
            <a:off x="5915407" y="4977719"/>
            <a:ext cx="0" cy="26034"/>
          </a:xfrm>
          <a:custGeom>
            <a:avLst/>
            <a:gdLst/>
            <a:ahLst/>
            <a:cxnLst/>
            <a:rect l="l" t="t" r="r" b="b"/>
            <a:pathLst>
              <a:path h="26035">
                <a:moveTo>
                  <a:pt x="0" y="25998"/>
                </a:moveTo>
                <a:lnTo>
                  <a:pt x="0" y="0"/>
                </a:lnTo>
              </a:path>
            </a:pathLst>
          </a:custGeom>
          <a:ln w="4685">
            <a:solidFill>
              <a:srgbClr val="000000"/>
            </a:solidFill>
          </a:ln>
        </p:spPr>
        <p:txBody>
          <a:bodyPr wrap="square" lIns="0" tIns="0" rIns="0" bIns="0" rtlCol="0"/>
          <a:lstStyle/>
          <a:p>
            <a:endParaRPr/>
          </a:p>
        </p:txBody>
      </p:sp>
      <p:sp>
        <p:nvSpPr>
          <p:cNvPr id="40" name="object 40"/>
          <p:cNvSpPr/>
          <p:nvPr/>
        </p:nvSpPr>
        <p:spPr>
          <a:xfrm>
            <a:off x="3327158" y="5880943"/>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41" name="object 41"/>
          <p:cNvSpPr/>
          <p:nvPr/>
        </p:nvSpPr>
        <p:spPr>
          <a:xfrm>
            <a:off x="3327158" y="5702736"/>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42" name="object 42"/>
          <p:cNvSpPr/>
          <p:nvPr/>
        </p:nvSpPr>
        <p:spPr>
          <a:xfrm>
            <a:off x="3340323" y="5791844"/>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43" name="object 43"/>
          <p:cNvSpPr/>
          <p:nvPr/>
        </p:nvSpPr>
        <p:spPr>
          <a:xfrm>
            <a:off x="3327158" y="5524537"/>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44" name="object 44"/>
          <p:cNvSpPr/>
          <p:nvPr/>
        </p:nvSpPr>
        <p:spPr>
          <a:xfrm>
            <a:off x="3340323" y="5613636"/>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45" name="object 45"/>
          <p:cNvSpPr/>
          <p:nvPr/>
        </p:nvSpPr>
        <p:spPr>
          <a:xfrm>
            <a:off x="3327158" y="5346551"/>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46" name="object 46"/>
          <p:cNvSpPr/>
          <p:nvPr/>
        </p:nvSpPr>
        <p:spPr>
          <a:xfrm>
            <a:off x="3340323" y="5435650"/>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47" name="object 47"/>
          <p:cNvSpPr/>
          <p:nvPr/>
        </p:nvSpPr>
        <p:spPr>
          <a:xfrm>
            <a:off x="3327158" y="5168352"/>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48" name="object 48"/>
          <p:cNvSpPr/>
          <p:nvPr/>
        </p:nvSpPr>
        <p:spPr>
          <a:xfrm>
            <a:off x="3340323" y="5257451"/>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49" name="object 49"/>
          <p:cNvSpPr/>
          <p:nvPr/>
        </p:nvSpPr>
        <p:spPr>
          <a:xfrm>
            <a:off x="3327158" y="4990579"/>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50" name="object 50"/>
          <p:cNvSpPr/>
          <p:nvPr/>
        </p:nvSpPr>
        <p:spPr>
          <a:xfrm>
            <a:off x="3340323" y="5079688"/>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51" name="object 51"/>
          <p:cNvSpPr/>
          <p:nvPr/>
        </p:nvSpPr>
        <p:spPr>
          <a:xfrm>
            <a:off x="3327158" y="4812381"/>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52" name="object 52"/>
          <p:cNvSpPr/>
          <p:nvPr/>
        </p:nvSpPr>
        <p:spPr>
          <a:xfrm>
            <a:off x="3340323" y="4901480"/>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53" name="object 53"/>
          <p:cNvSpPr/>
          <p:nvPr/>
        </p:nvSpPr>
        <p:spPr>
          <a:xfrm>
            <a:off x="3327158" y="4634367"/>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54" name="object 54"/>
          <p:cNvSpPr/>
          <p:nvPr/>
        </p:nvSpPr>
        <p:spPr>
          <a:xfrm>
            <a:off x="3340323" y="4723281"/>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55" name="object 55"/>
          <p:cNvSpPr/>
          <p:nvPr/>
        </p:nvSpPr>
        <p:spPr>
          <a:xfrm>
            <a:off x="3327158" y="4456168"/>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56" name="object 56"/>
          <p:cNvSpPr/>
          <p:nvPr/>
        </p:nvSpPr>
        <p:spPr>
          <a:xfrm>
            <a:off x="3340323" y="4545268"/>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57" name="object 57"/>
          <p:cNvSpPr/>
          <p:nvPr/>
        </p:nvSpPr>
        <p:spPr>
          <a:xfrm>
            <a:off x="3327158" y="4277970"/>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58" name="object 58"/>
          <p:cNvSpPr/>
          <p:nvPr/>
        </p:nvSpPr>
        <p:spPr>
          <a:xfrm>
            <a:off x="3340323" y="4367069"/>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59" name="object 59"/>
          <p:cNvSpPr/>
          <p:nvPr/>
        </p:nvSpPr>
        <p:spPr>
          <a:xfrm>
            <a:off x="3327158" y="4100234"/>
            <a:ext cx="52705" cy="0"/>
          </a:xfrm>
          <a:custGeom>
            <a:avLst/>
            <a:gdLst/>
            <a:ahLst/>
            <a:cxnLst/>
            <a:rect l="l" t="t" r="r" b="b"/>
            <a:pathLst>
              <a:path w="52704">
                <a:moveTo>
                  <a:pt x="52234" y="0"/>
                </a:moveTo>
                <a:lnTo>
                  <a:pt x="0" y="0"/>
                </a:lnTo>
              </a:path>
            </a:pathLst>
          </a:custGeom>
          <a:ln w="4672">
            <a:solidFill>
              <a:srgbClr val="000000"/>
            </a:solidFill>
          </a:ln>
        </p:spPr>
        <p:txBody>
          <a:bodyPr wrap="square" lIns="0" tIns="0" rIns="0" bIns="0" rtlCol="0"/>
          <a:lstStyle/>
          <a:p>
            <a:endParaRPr/>
          </a:p>
        </p:txBody>
      </p:sp>
      <p:sp>
        <p:nvSpPr>
          <p:cNvPr id="60" name="object 60"/>
          <p:cNvSpPr/>
          <p:nvPr/>
        </p:nvSpPr>
        <p:spPr>
          <a:xfrm>
            <a:off x="3340323" y="4188870"/>
            <a:ext cx="26034" cy="0"/>
          </a:xfrm>
          <a:custGeom>
            <a:avLst/>
            <a:gdLst/>
            <a:ahLst/>
            <a:cxnLst/>
            <a:rect l="l" t="t" r="r" b="b"/>
            <a:pathLst>
              <a:path w="26035">
                <a:moveTo>
                  <a:pt x="25894" y="0"/>
                </a:moveTo>
                <a:lnTo>
                  <a:pt x="0" y="0"/>
                </a:lnTo>
              </a:path>
            </a:pathLst>
          </a:custGeom>
          <a:ln w="4672">
            <a:solidFill>
              <a:srgbClr val="000000"/>
            </a:solidFill>
          </a:ln>
        </p:spPr>
        <p:txBody>
          <a:bodyPr wrap="square" lIns="0" tIns="0" rIns="0" bIns="0" rtlCol="0"/>
          <a:lstStyle/>
          <a:p>
            <a:endParaRPr/>
          </a:p>
        </p:txBody>
      </p:sp>
      <p:sp>
        <p:nvSpPr>
          <p:cNvPr id="61" name="object 61"/>
          <p:cNvSpPr txBox="1"/>
          <p:nvPr/>
        </p:nvSpPr>
        <p:spPr>
          <a:xfrm>
            <a:off x="3069335" y="3894641"/>
            <a:ext cx="3162300" cy="2047239"/>
          </a:xfrm>
          <a:prstGeom prst="rect">
            <a:avLst/>
          </a:prstGeom>
        </p:spPr>
        <p:txBody>
          <a:bodyPr vert="horz" wrap="square" lIns="0" tIns="39369" rIns="0" bIns="0" rtlCol="0">
            <a:spAutoFit/>
          </a:bodyPr>
          <a:lstStyle/>
          <a:p>
            <a:pPr marL="51435">
              <a:lnSpc>
                <a:spcPct val="100000"/>
              </a:lnSpc>
              <a:spcBef>
                <a:spcPts val="309"/>
              </a:spcBef>
            </a:pPr>
            <a:r>
              <a:rPr sz="700" spc="15" dirty="0">
                <a:latin typeface="Arial"/>
                <a:cs typeface="Arial"/>
              </a:rPr>
              <a:t>y</a:t>
            </a:r>
            <a:endParaRPr sz="700">
              <a:latin typeface="Arial"/>
              <a:cs typeface="Arial"/>
            </a:endParaRPr>
          </a:p>
          <a:p>
            <a:pPr marL="148590">
              <a:lnSpc>
                <a:spcPct val="100000"/>
              </a:lnSpc>
              <a:spcBef>
                <a:spcPts val="180"/>
              </a:spcBef>
            </a:pPr>
            <a:r>
              <a:rPr sz="550" spc="20" dirty="0">
                <a:latin typeface="Arial"/>
                <a:cs typeface="Arial"/>
              </a:rPr>
              <a:t>50</a:t>
            </a:r>
            <a:endParaRPr sz="550">
              <a:latin typeface="Arial"/>
              <a:cs typeface="Arial"/>
            </a:endParaRPr>
          </a:p>
          <a:p>
            <a:pPr>
              <a:lnSpc>
                <a:spcPct val="100000"/>
              </a:lnSpc>
              <a:spcBef>
                <a:spcPts val="50"/>
              </a:spcBef>
            </a:pPr>
            <a:endParaRPr sz="600">
              <a:latin typeface="Times New Roman"/>
              <a:cs typeface="Times New Roman"/>
            </a:endParaRPr>
          </a:p>
          <a:p>
            <a:pPr marL="148590">
              <a:lnSpc>
                <a:spcPct val="100000"/>
              </a:lnSpc>
            </a:pPr>
            <a:r>
              <a:rPr sz="550" spc="20" dirty="0">
                <a:latin typeface="Arial"/>
                <a:cs typeface="Arial"/>
              </a:rPr>
              <a:t>40</a:t>
            </a:r>
            <a:endParaRPr sz="550">
              <a:latin typeface="Arial"/>
              <a:cs typeface="Arial"/>
            </a:endParaRPr>
          </a:p>
          <a:p>
            <a:pPr>
              <a:lnSpc>
                <a:spcPct val="100000"/>
              </a:lnSpc>
              <a:spcBef>
                <a:spcPts val="50"/>
              </a:spcBef>
            </a:pPr>
            <a:endParaRPr sz="600">
              <a:latin typeface="Times New Roman"/>
              <a:cs typeface="Times New Roman"/>
            </a:endParaRPr>
          </a:p>
          <a:p>
            <a:pPr marL="148590">
              <a:lnSpc>
                <a:spcPct val="100000"/>
              </a:lnSpc>
              <a:spcBef>
                <a:spcPts val="5"/>
              </a:spcBef>
            </a:pPr>
            <a:r>
              <a:rPr sz="550" spc="20" dirty="0">
                <a:latin typeface="Arial"/>
                <a:cs typeface="Arial"/>
              </a:rPr>
              <a:t>30</a:t>
            </a:r>
            <a:endParaRPr sz="550">
              <a:latin typeface="Arial"/>
              <a:cs typeface="Arial"/>
            </a:endParaRPr>
          </a:p>
          <a:p>
            <a:pPr>
              <a:lnSpc>
                <a:spcPct val="100000"/>
              </a:lnSpc>
              <a:spcBef>
                <a:spcPts val="50"/>
              </a:spcBef>
            </a:pPr>
            <a:endParaRPr sz="600">
              <a:latin typeface="Times New Roman"/>
              <a:cs typeface="Times New Roman"/>
            </a:endParaRPr>
          </a:p>
          <a:p>
            <a:pPr marL="148590">
              <a:lnSpc>
                <a:spcPct val="100000"/>
              </a:lnSpc>
            </a:pPr>
            <a:r>
              <a:rPr sz="550" spc="20" dirty="0">
                <a:latin typeface="Arial"/>
                <a:cs typeface="Arial"/>
              </a:rPr>
              <a:t>20</a:t>
            </a:r>
            <a:endParaRPr sz="550">
              <a:latin typeface="Arial"/>
              <a:cs typeface="Arial"/>
            </a:endParaRPr>
          </a:p>
          <a:p>
            <a:pPr>
              <a:lnSpc>
                <a:spcPct val="100000"/>
              </a:lnSpc>
              <a:spcBef>
                <a:spcPts val="55"/>
              </a:spcBef>
            </a:pPr>
            <a:endParaRPr sz="600">
              <a:latin typeface="Times New Roman"/>
              <a:cs typeface="Times New Roman"/>
            </a:endParaRPr>
          </a:p>
          <a:p>
            <a:pPr marL="148590">
              <a:lnSpc>
                <a:spcPct val="100000"/>
              </a:lnSpc>
            </a:pPr>
            <a:r>
              <a:rPr sz="550" spc="20" dirty="0">
                <a:latin typeface="Arial"/>
                <a:cs typeface="Arial"/>
              </a:rPr>
              <a:t>10</a:t>
            </a:r>
            <a:endParaRPr sz="550">
              <a:latin typeface="Arial"/>
              <a:cs typeface="Arial"/>
            </a:endParaRPr>
          </a:p>
          <a:p>
            <a:pPr>
              <a:lnSpc>
                <a:spcPct val="100000"/>
              </a:lnSpc>
              <a:spcBef>
                <a:spcPts val="50"/>
              </a:spcBef>
            </a:pPr>
            <a:endParaRPr sz="600">
              <a:latin typeface="Times New Roman"/>
              <a:cs typeface="Times New Roman"/>
            </a:endParaRPr>
          </a:p>
          <a:p>
            <a:pPr marR="2731770" algn="ctr">
              <a:lnSpc>
                <a:spcPts val="625"/>
              </a:lnSpc>
            </a:pPr>
            <a:r>
              <a:rPr sz="550" spc="20" dirty="0">
                <a:latin typeface="Arial"/>
                <a:cs typeface="Arial"/>
              </a:rPr>
              <a:t>0</a:t>
            </a:r>
            <a:endParaRPr sz="550">
              <a:latin typeface="Arial"/>
              <a:cs typeface="Arial"/>
            </a:endParaRPr>
          </a:p>
          <a:p>
            <a:pPr marL="502284">
              <a:lnSpc>
                <a:spcPts val="625"/>
              </a:lnSpc>
              <a:tabLst>
                <a:tab pos="771525" algn="l"/>
                <a:tab pos="1041400" algn="l"/>
                <a:tab pos="1311275" algn="l"/>
                <a:tab pos="1580515" algn="l"/>
                <a:tab pos="1850389" algn="l"/>
                <a:tab pos="2120265" algn="l"/>
                <a:tab pos="2390140" algn="l"/>
                <a:tab pos="2659380" algn="l"/>
                <a:tab pos="2928620" algn="l"/>
              </a:tabLst>
            </a:pPr>
            <a:r>
              <a:rPr sz="550" spc="10" dirty="0">
                <a:latin typeface="Arial"/>
                <a:cs typeface="Arial"/>
              </a:rPr>
              <a:t>2.2	2.4	2.6	</a:t>
            </a:r>
            <a:r>
              <a:rPr sz="550" spc="15" dirty="0">
                <a:latin typeface="Arial"/>
                <a:cs typeface="Arial"/>
              </a:rPr>
              <a:t>2.8	</a:t>
            </a:r>
            <a:r>
              <a:rPr sz="550" spc="10" dirty="0">
                <a:latin typeface="Arial"/>
                <a:cs typeface="Arial"/>
              </a:rPr>
              <a:t>3.0	</a:t>
            </a:r>
            <a:r>
              <a:rPr sz="550" spc="15" dirty="0">
                <a:latin typeface="Arial"/>
                <a:cs typeface="Arial"/>
              </a:rPr>
              <a:t>3.2	</a:t>
            </a:r>
            <a:r>
              <a:rPr sz="550" spc="10" dirty="0">
                <a:latin typeface="Arial"/>
                <a:cs typeface="Arial"/>
              </a:rPr>
              <a:t>3.4	3.6	3.8	4.0</a:t>
            </a:r>
            <a:endParaRPr sz="550">
              <a:latin typeface="Arial"/>
              <a:cs typeface="Arial"/>
            </a:endParaRPr>
          </a:p>
          <a:p>
            <a:pPr marL="124460">
              <a:lnSpc>
                <a:spcPct val="100000"/>
              </a:lnSpc>
              <a:spcBef>
                <a:spcPts val="50"/>
              </a:spcBef>
              <a:tabLst>
                <a:tab pos="3037840" algn="l"/>
              </a:tabLst>
            </a:pPr>
            <a:r>
              <a:rPr sz="825" spc="22" baseline="5050" dirty="0">
                <a:latin typeface="Arial"/>
                <a:cs typeface="Arial"/>
              </a:rPr>
              <a:t>-10	</a:t>
            </a:r>
            <a:r>
              <a:rPr sz="700" spc="15" dirty="0">
                <a:latin typeface="Arial"/>
                <a:cs typeface="Arial"/>
              </a:rPr>
              <a:t>x</a:t>
            </a:r>
            <a:endParaRPr sz="700">
              <a:latin typeface="Arial"/>
              <a:cs typeface="Arial"/>
            </a:endParaRPr>
          </a:p>
          <a:p>
            <a:pPr marL="124460">
              <a:lnSpc>
                <a:spcPct val="100000"/>
              </a:lnSpc>
              <a:spcBef>
                <a:spcPts val="660"/>
              </a:spcBef>
            </a:pPr>
            <a:r>
              <a:rPr sz="550" spc="15" dirty="0">
                <a:latin typeface="Arial"/>
                <a:cs typeface="Arial"/>
              </a:rPr>
              <a:t>-20</a:t>
            </a:r>
            <a:endParaRPr sz="550">
              <a:latin typeface="Arial"/>
              <a:cs typeface="Arial"/>
            </a:endParaRPr>
          </a:p>
          <a:p>
            <a:pPr>
              <a:lnSpc>
                <a:spcPct val="100000"/>
              </a:lnSpc>
              <a:spcBef>
                <a:spcPts val="55"/>
              </a:spcBef>
            </a:pPr>
            <a:endParaRPr sz="600">
              <a:latin typeface="Times New Roman"/>
              <a:cs typeface="Times New Roman"/>
            </a:endParaRPr>
          </a:p>
          <a:p>
            <a:pPr marL="124460">
              <a:lnSpc>
                <a:spcPct val="100000"/>
              </a:lnSpc>
            </a:pPr>
            <a:r>
              <a:rPr sz="550" spc="15" dirty="0">
                <a:latin typeface="Arial"/>
                <a:cs typeface="Arial"/>
              </a:rPr>
              <a:t>-30</a:t>
            </a:r>
            <a:endParaRPr sz="550">
              <a:latin typeface="Arial"/>
              <a:cs typeface="Arial"/>
            </a:endParaRPr>
          </a:p>
          <a:p>
            <a:pPr>
              <a:lnSpc>
                <a:spcPct val="100000"/>
              </a:lnSpc>
              <a:spcBef>
                <a:spcPts val="50"/>
              </a:spcBef>
            </a:pPr>
            <a:endParaRPr sz="600">
              <a:latin typeface="Times New Roman"/>
              <a:cs typeface="Times New Roman"/>
            </a:endParaRPr>
          </a:p>
          <a:p>
            <a:pPr marL="124460">
              <a:lnSpc>
                <a:spcPct val="100000"/>
              </a:lnSpc>
            </a:pPr>
            <a:r>
              <a:rPr sz="550" spc="15" dirty="0">
                <a:latin typeface="Arial"/>
                <a:cs typeface="Arial"/>
              </a:rPr>
              <a:t>-40</a:t>
            </a:r>
            <a:endParaRPr sz="550">
              <a:latin typeface="Arial"/>
              <a:cs typeface="Arial"/>
            </a:endParaRPr>
          </a:p>
          <a:p>
            <a:pPr>
              <a:lnSpc>
                <a:spcPct val="100000"/>
              </a:lnSpc>
              <a:spcBef>
                <a:spcPts val="50"/>
              </a:spcBef>
            </a:pPr>
            <a:endParaRPr sz="600">
              <a:latin typeface="Times New Roman"/>
              <a:cs typeface="Times New Roman"/>
            </a:endParaRPr>
          </a:p>
          <a:p>
            <a:pPr marL="124460">
              <a:lnSpc>
                <a:spcPct val="100000"/>
              </a:lnSpc>
              <a:spcBef>
                <a:spcPts val="5"/>
              </a:spcBef>
            </a:pPr>
            <a:r>
              <a:rPr sz="550" spc="15" dirty="0">
                <a:latin typeface="Arial"/>
                <a:cs typeface="Arial"/>
              </a:rPr>
              <a:t>-50</a:t>
            </a:r>
            <a:endParaRPr sz="550">
              <a:latin typeface="Arial"/>
              <a:cs typeface="Arial"/>
            </a:endParaRPr>
          </a:p>
        </p:txBody>
      </p:sp>
      <p:sp>
        <p:nvSpPr>
          <p:cNvPr id="62" name="object 62"/>
          <p:cNvSpPr/>
          <p:nvPr/>
        </p:nvSpPr>
        <p:spPr>
          <a:xfrm>
            <a:off x="3353720" y="4042222"/>
            <a:ext cx="2696845" cy="1835785"/>
          </a:xfrm>
          <a:custGeom>
            <a:avLst/>
            <a:gdLst/>
            <a:ahLst/>
            <a:cxnLst/>
            <a:rect l="l" t="t" r="r" b="b"/>
            <a:pathLst>
              <a:path w="2696845" h="1835785">
                <a:moveTo>
                  <a:pt x="0" y="967509"/>
                </a:moveTo>
                <a:lnTo>
                  <a:pt x="44644" y="1019914"/>
                </a:lnTo>
                <a:lnTo>
                  <a:pt x="89735" y="1064353"/>
                </a:lnTo>
                <a:lnTo>
                  <a:pt x="123664" y="1087021"/>
                </a:lnTo>
                <a:lnTo>
                  <a:pt x="145986" y="1094570"/>
                </a:lnTo>
                <a:lnTo>
                  <a:pt x="151562" y="1095459"/>
                </a:lnTo>
                <a:lnTo>
                  <a:pt x="157148" y="1095903"/>
                </a:lnTo>
                <a:lnTo>
                  <a:pt x="162724" y="1095903"/>
                </a:lnTo>
                <a:lnTo>
                  <a:pt x="202238" y="1081460"/>
                </a:lnTo>
                <a:lnTo>
                  <a:pt x="247328" y="1036133"/>
                </a:lnTo>
                <a:lnTo>
                  <a:pt x="269651" y="1003251"/>
                </a:lnTo>
                <a:lnTo>
                  <a:pt x="291973" y="965011"/>
                </a:lnTo>
                <a:lnTo>
                  <a:pt x="314741" y="924394"/>
                </a:lnTo>
                <a:lnTo>
                  <a:pt x="337064" y="883499"/>
                </a:lnTo>
                <a:lnTo>
                  <a:pt x="359386" y="844361"/>
                </a:lnTo>
                <a:lnTo>
                  <a:pt x="382154" y="810591"/>
                </a:lnTo>
                <a:lnTo>
                  <a:pt x="409830" y="779503"/>
                </a:lnTo>
                <a:lnTo>
                  <a:pt x="443759" y="765532"/>
                </a:lnTo>
                <a:lnTo>
                  <a:pt x="449344" y="766642"/>
                </a:lnTo>
                <a:lnTo>
                  <a:pt x="482819" y="787923"/>
                </a:lnTo>
                <a:lnTo>
                  <a:pt x="516757" y="839273"/>
                </a:lnTo>
                <a:lnTo>
                  <a:pt x="539070" y="887662"/>
                </a:lnTo>
                <a:lnTo>
                  <a:pt x="561847" y="943731"/>
                </a:lnTo>
                <a:lnTo>
                  <a:pt x="584160" y="1002584"/>
                </a:lnTo>
                <a:lnTo>
                  <a:pt x="606483" y="1059245"/>
                </a:lnTo>
                <a:lnTo>
                  <a:pt x="629260" y="1109013"/>
                </a:lnTo>
                <a:lnTo>
                  <a:pt x="651564" y="1145014"/>
                </a:lnTo>
                <a:lnTo>
                  <a:pt x="685057" y="1166340"/>
                </a:lnTo>
                <a:lnTo>
                  <a:pt x="691088" y="1165452"/>
                </a:lnTo>
                <a:lnTo>
                  <a:pt x="719014" y="1139453"/>
                </a:lnTo>
                <a:lnTo>
                  <a:pt x="741281" y="1094570"/>
                </a:lnTo>
                <a:lnTo>
                  <a:pt x="764104" y="1031914"/>
                </a:lnTo>
                <a:lnTo>
                  <a:pt x="786371" y="957239"/>
                </a:lnTo>
                <a:lnTo>
                  <a:pt x="808731" y="877947"/>
                </a:lnTo>
                <a:lnTo>
                  <a:pt x="831461" y="803281"/>
                </a:lnTo>
                <a:lnTo>
                  <a:pt x="853821" y="741939"/>
                </a:lnTo>
                <a:lnTo>
                  <a:pt x="876552" y="703542"/>
                </a:lnTo>
                <a:lnTo>
                  <a:pt x="893345" y="693272"/>
                </a:lnTo>
                <a:lnTo>
                  <a:pt x="898911" y="693735"/>
                </a:lnTo>
                <a:lnTo>
                  <a:pt x="932404" y="739071"/>
                </a:lnTo>
                <a:lnTo>
                  <a:pt x="966361" y="850560"/>
                </a:lnTo>
                <a:lnTo>
                  <a:pt x="988443" y="948357"/>
                </a:lnTo>
                <a:lnTo>
                  <a:pt x="1011452" y="1050354"/>
                </a:lnTo>
                <a:lnTo>
                  <a:pt x="1033533" y="1142793"/>
                </a:lnTo>
                <a:lnTo>
                  <a:pt x="1044666" y="1180339"/>
                </a:lnTo>
                <a:lnTo>
                  <a:pt x="1061366" y="1221669"/>
                </a:lnTo>
                <a:lnTo>
                  <a:pt x="1084190" y="1241672"/>
                </a:lnTo>
                <a:lnTo>
                  <a:pt x="1089757" y="1239674"/>
                </a:lnTo>
                <a:lnTo>
                  <a:pt x="1112116" y="1203673"/>
                </a:lnTo>
                <a:lnTo>
                  <a:pt x="1145980" y="1071912"/>
                </a:lnTo>
                <a:lnTo>
                  <a:pt x="1168340" y="949745"/>
                </a:lnTo>
                <a:lnTo>
                  <a:pt x="1191071" y="821693"/>
                </a:lnTo>
                <a:lnTo>
                  <a:pt x="1213430" y="709926"/>
                </a:lnTo>
                <a:lnTo>
                  <a:pt x="1224564" y="667273"/>
                </a:lnTo>
                <a:lnTo>
                  <a:pt x="1241357" y="625545"/>
                </a:lnTo>
                <a:lnTo>
                  <a:pt x="1252490" y="614813"/>
                </a:lnTo>
                <a:lnTo>
                  <a:pt x="1258521" y="615738"/>
                </a:lnTo>
                <a:lnTo>
                  <a:pt x="1280880" y="656633"/>
                </a:lnTo>
                <a:lnTo>
                  <a:pt x="1292014" y="699286"/>
                </a:lnTo>
                <a:lnTo>
                  <a:pt x="1303147" y="754799"/>
                </a:lnTo>
                <a:lnTo>
                  <a:pt x="1325971" y="895526"/>
                </a:lnTo>
                <a:lnTo>
                  <a:pt x="1348237" y="1052796"/>
                </a:lnTo>
                <a:lnTo>
                  <a:pt x="1370597" y="1195670"/>
                </a:lnTo>
                <a:lnTo>
                  <a:pt x="1382194" y="1252331"/>
                </a:lnTo>
                <a:lnTo>
                  <a:pt x="1393328" y="1293661"/>
                </a:lnTo>
                <a:lnTo>
                  <a:pt x="1410121" y="1322768"/>
                </a:lnTo>
                <a:lnTo>
                  <a:pt x="1415687" y="1322324"/>
                </a:lnTo>
                <a:lnTo>
                  <a:pt x="1437954" y="1270780"/>
                </a:lnTo>
                <a:lnTo>
                  <a:pt x="1460778" y="1145680"/>
                </a:lnTo>
                <a:lnTo>
                  <a:pt x="1483044" y="969730"/>
                </a:lnTo>
                <a:lnTo>
                  <a:pt x="1505404" y="780798"/>
                </a:lnTo>
                <a:lnTo>
                  <a:pt x="1528135" y="623695"/>
                </a:lnTo>
                <a:lnTo>
                  <a:pt x="1539361" y="569754"/>
                </a:lnTo>
                <a:lnTo>
                  <a:pt x="1556061" y="531265"/>
                </a:lnTo>
                <a:lnTo>
                  <a:pt x="1561628" y="530895"/>
                </a:lnTo>
                <a:lnTo>
                  <a:pt x="1567194" y="536816"/>
                </a:lnTo>
                <a:lnTo>
                  <a:pt x="1584451" y="594365"/>
                </a:lnTo>
                <a:lnTo>
                  <a:pt x="1595585" y="662184"/>
                </a:lnTo>
                <a:lnTo>
                  <a:pt x="1617666" y="853244"/>
                </a:lnTo>
                <a:lnTo>
                  <a:pt x="1640489" y="1077907"/>
                </a:lnTo>
                <a:lnTo>
                  <a:pt x="1662756" y="1277442"/>
                </a:lnTo>
                <a:lnTo>
                  <a:pt x="1673890" y="1349655"/>
                </a:lnTo>
                <a:lnTo>
                  <a:pt x="1685116" y="1395658"/>
                </a:lnTo>
                <a:lnTo>
                  <a:pt x="1696713" y="1410989"/>
                </a:lnTo>
                <a:lnTo>
                  <a:pt x="1702280" y="1406760"/>
                </a:lnTo>
                <a:lnTo>
                  <a:pt x="1718980" y="1344992"/>
                </a:lnTo>
                <a:lnTo>
                  <a:pt x="1730206" y="1265663"/>
                </a:lnTo>
                <a:lnTo>
                  <a:pt x="1752473" y="1040352"/>
                </a:lnTo>
                <a:lnTo>
                  <a:pt x="1775297" y="777282"/>
                </a:lnTo>
                <a:lnTo>
                  <a:pt x="1797563" y="554395"/>
                </a:lnTo>
                <a:lnTo>
                  <a:pt x="1808790" y="481765"/>
                </a:lnTo>
                <a:lnTo>
                  <a:pt x="1814356" y="457524"/>
                </a:lnTo>
                <a:lnTo>
                  <a:pt x="1819923" y="443553"/>
                </a:lnTo>
                <a:lnTo>
                  <a:pt x="1825954" y="438835"/>
                </a:lnTo>
                <a:lnTo>
                  <a:pt x="1831520" y="444663"/>
                </a:lnTo>
                <a:lnTo>
                  <a:pt x="1842654" y="485744"/>
                </a:lnTo>
                <a:lnTo>
                  <a:pt x="1853880" y="565776"/>
                </a:lnTo>
                <a:lnTo>
                  <a:pt x="1865013" y="677913"/>
                </a:lnTo>
                <a:lnTo>
                  <a:pt x="1887744" y="966584"/>
                </a:lnTo>
                <a:lnTo>
                  <a:pt x="1910104" y="1261000"/>
                </a:lnTo>
                <a:lnTo>
                  <a:pt x="1921237" y="1379429"/>
                </a:lnTo>
                <a:lnTo>
                  <a:pt x="1932370" y="1462977"/>
                </a:lnTo>
                <a:lnTo>
                  <a:pt x="1938030" y="1488532"/>
                </a:lnTo>
                <a:lnTo>
                  <a:pt x="1943597" y="1502753"/>
                </a:lnTo>
                <a:lnTo>
                  <a:pt x="1949627" y="1505195"/>
                </a:lnTo>
                <a:lnTo>
                  <a:pt x="1955194" y="1495425"/>
                </a:lnTo>
                <a:lnTo>
                  <a:pt x="1966327" y="1438764"/>
                </a:lnTo>
                <a:lnTo>
                  <a:pt x="1977461" y="1337211"/>
                </a:lnTo>
                <a:lnTo>
                  <a:pt x="1999820" y="1032802"/>
                </a:lnTo>
                <a:lnTo>
                  <a:pt x="2022551" y="684390"/>
                </a:lnTo>
                <a:lnTo>
                  <a:pt x="2044911" y="419497"/>
                </a:lnTo>
                <a:lnTo>
                  <a:pt x="2050477" y="379990"/>
                </a:lnTo>
                <a:lnTo>
                  <a:pt x="2056044" y="353529"/>
                </a:lnTo>
                <a:lnTo>
                  <a:pt x="2061704" y="341131"/>
                </a:lnTo>
                <a:lnTo>
                  <a:pt x="2067270" y="343721"/>
                </a:lnTo>
                <a:lnTo>
                  <a:pt x="2078868" y="392666"/>
                </a:lnTo>
                <a:lnTo>
                  <a:pt x="2090001" y="497494"/>
                </a:lnTo>
                <a:lnTo>
                  <a:pt x="2112361" y="834832"/>
                </a:lnTo>
                <a:lnTo>
                  <a:pt x="2134627" y="1231449"/>
                </a:lnTo>
                <a:lnTo>
                  <a:pt x="2157451" y="1529640"/>
                </a:lnTo>
                <a:lnTo>
                  <a:pt x="2163018" y="1572302"/>
                </a:lnTo>
                <a:lnTo>
                  <a:pt x="2168584" y="1598967"/>
                </a:lnTo>
                <a:lnTo>
                  <a:pt x="2174151" y="1608081"/>
                </a:lnTo>
                <a:lnTo>
                  <a:pt x="2179718" y="1599855"/>
                </a:lnTo>
                <a:lnTo>
                  <a:pt x="2190944" y="1531194"/>
                </a:lnTo>
                <a:lnTo>
                  <a:pt x="2202541" y="1397878"/>
                </a:lnTo>
                <a:lnTo>
                  <a:pt x="2224623" y="994341"/>
                </a:lnTo>
                <a:lnTo>
                  <a:pt x="2246889" y="553933"/>
                </a:lnTo>
                <a:lnTo>
                  <a:pt x="2258116" y="381563"/>
                </a:lnTo>
                <a:lnTo>
                  <a:pt x="2269713" y="269981"/>
                </a:lnTo>
                <a:lnTo>
                  <a:pt x="2275280" y="242224"/>
                </a:lnTo>
                <a:lnTo>
                  <a:pt x="2280846" y="234915"/>
                </a:lnTo>
                <a:lnTo>
                  <a:pt x="2286413" y="247775"/>
                </a:lnTo>
                <a:lnTo>
                  <a:pt x="2291980" y="281361"/>
                </a:lnTo>
                <a:lnTo>
                  <a:pt x="2303206" y="407562"/>
                </a:lnTo>
                <a:lnTo>
                  <a:pt x="2314339" y="599917"/>
                </a:lnTo>
                <a:lnTo>
                  <a:pt x="2337070" y="1095015"/>
                </a:lnTo>
                <a:lnTo>
                  <a:pt x="2359430" y="1540308"/>
                </a:lnTo>
                <a:lnTo>
                  <a:pt x="2370563" y="1673180"/>
                </a:lnTo>
                <a:lnTo>
                  <a:pt x="2376223" y="1706960"/>
                </a:lnTo>
                <a:lnTo>
                  <a:pt x="2381789" y="1717618"/>
                </a:lnTo>
                <a:lnTo>
                  <a:pt x="2387820" y="1704064"/>
                </a:lnTo>
                <a:lnTo>
                  <a:pt x="2393387" y="1666518"/>
                </a:lnTo>
                <a:lnTo>
                  <a:pt x="2404520" y="1523200"/>
                </a:lnTo>
                <a:lnTo>
                  <a:pt x="2426880" y="1032358"/>
                </a:lnTo>
                <a:lnTo>
                  <a:pt x="2449146" y="478434"/>
                </a:lnTo>
                <a:lnTo>
                  <a:pt x="2460744" y="268223"/>
                </a:lnTo>
                <a:lnTo>
                  <a:pt x="2466403" y="194482"/>
                </a:lnTo>
                <a:lnTo>
                  <a:pt x="2471970" y="145353"/>
                </a:lnTo>
                <a:lnTo>
                  <a:pt x="2477537" y="122407"/>
                </a:lnTo>
                <a:lnTo>
                  <a:pt x="2483103" y="127588"/>
                </a:lnTo>
                <a:lnTo>
                  <a:pt x="2488670" y="160711"/>
                </a:lnTo>
                <a:lnTo>
                  <a:pt x="2494237" y="221314"/>
                </a:lnTo>
                <a:lnTo>
                  <a:pt x="2517060" y="689941"/>
                </a:lnTo>
                <a:lnTo>
                  <a:pt x="2539327" y="1318549"/>
                </a:lnTo>
                <a:lnTo>
                  <a:pt x="2550553" y="1586301"/>
                </a:lnTo>
                <a:lnTo>
                  <a:pt x="2561687" y="1768284"/>
                </a:lnTo>
                <a:lnTo>
                  <a:pt x="2567253" y="1817395"/>
                </a:lnTo>
                <a:lnTo>
                  <a:pt x="2572820" y="1835390"/>
                </a:lnTo>
                <a:lnTo>
                  <a:pt x="2578851" y="1821170"/>
                </a:lnTo>
                <a:lnTo>
                  <a:pt x="2584417" y="1774732"/>
                </a:lnTo>
                <a:lnTo>
                  <a:pt x="2595644" y="1591417"/>
                </a:lnTo>
                <a:lnTo>
                  <a:pt x="2606777" y="1309445"/>
                </a:lnTo>
                <a:lnTo>
                  <a:pt x="2629044" y="614813"/>
                </a:lnTo>
                <a:lnTo>
                  <a:pt x="2640734" y="305787"/>
                </a:lnTo>
                <a:lnTo>
                  <a:pt x="2651867" y="89099"/>
                </a:lnTo>
                <a:lnTo>
                  <a:pt x="2657434" y="26924"/>
                </a:lnTo>
                <a:lnTo>
                  <a:pt x="2663001" y="0"/>
                </a:lnTo>
                <a:lnTo>
                  <a:pt x="2668567" y="10270"/>
                </a:lnTo>
                <a:lnTo>
                  <a:pt x="2674134" y="57086"/>
                </a:lnTo>
                <a:lnTo>
                  <a:pt x="2685360" y="255362"/>
                </a:lnTo>
                <a:lnTo>
                  <a:pt x="2696494" y="567071"/>
                </a:lnTo>
              </a:path>
            </a:pathLst>
          </a:custGeom>
          <a:ln w="8908">
            <a:solidFill>
              <a:srgbClr val="0000FF"/>
            </a:solidFill>
          </a:ln>
        </p:spPr>
        <p:txBody>
          <a:bodyPr wrap="square" lIns="0" tIns="0" rIns="0" bIns="0" rtlCol="0"/>
          <a:lstStyle/>
          <a: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3335">
              <a:lnSpc>
                <a:spcPct val="100000"/>
              </a:lnSpc>
              <a:spcBef>
                <a:spcPts val="100"/>
              </a:spcBef>
            </a:pPr>
            <a:r>
              <a:rPr dirty="0"/>
              <a:t>MA</a:t>
            </a:r>
            <a:r>
              <a:rPr spc="25" dirty="0"/>
              <a:t>T</a:t>
            </a:r>
            <a:r>
              <a:rPr spc="-5" dirty="0"/>
              <a:t>L</a:t>
            </a:r>
            <a:r>
              <a:rPr spc="-20" dirty="0"/>
              <a:t>A</a:t>
            </a:r>
            <a:r>
              <a:rPr spc="5" dirty="0"/>
              <a:t>B</a:t>
            </a:r>
            <a:r>
              <a:rPr dirty="0">
                <a:latin typeface="华文新魏"/>
                <a:cs typeface="华文新魏"/>
              </a:rPr>
              <a:t>符号计算</a:t>
            </a:r>
          </a:p>
        </p:txBody>
      </p:sp>
      <p:sp>
        <p:nvSpPr>
          <p:cNvPr id="4" name="object 4"/>
          <p:cNvSpPr txBox="1"/>
          <p:nvPr/>
        </p:nvSpPr>
        <p:spPr>
          <a:xfrm>
            <a:off x="561543" y="1150112"/>
            <a:ext cx="8341995" cy="1298575"/>
          </a:xfrm>
          <a:prstGeom prst="rect">
            <a:avLst/>
          </a:prstGeom>
        </p:spPr>
        <p:txBody>
          <a:bodyPr vert="horz" wrap="square" lIns="0" tIns="13335" rIns="0" bIns="0" rtlCol="0">
            <a:spAutoFit/>
          </a:bodyPr>
          <a:lstStyle/>
          <a:p>
            <a:pPr marL="13970">
              <a:lnSpc>
                <a:spcPct val="100000"/>
              </a:lnSpc>
              <a:spcBef>
                <a:spcPts val="105"/>
              </a:spcBef>
            </a:pPr>
            <a:r>
              <a:rPr sz="2800" b="1" spc="-50" dirty="0">
                <a:solidFill>
                  <a:srgbClr val="333399"/>
                </a:solidFill>
                <a:latin typeface="Times New Roman"/>
                <a:cs typeface="Times New Roman"/>
              </a:rPr>
              <a:t>MuPAD</a:t>
            </a:r>
            <a:r>
              <a:rPr sz="2800" b="1" spc="20" dirty="0">
                <a:solidFill>
                  <a:srgbClr val="333399"/>
                </a:solidFill>
                <a:latin typeface="宋体"/>
                <a:cs typeface="宋体"/>
              </a:rPr>
              <a:t>绘图</a:t>
            </a:r>
            <a:endParaRPr sz="2800">
              <a:latin typeface="宋体"/>
              <a:cs typeface="宋体"/>
            </a:endParaRPr>
          </a:p>
          <a:p>
            <a:pPr marL="12700">
              <a:lnSpc>
                <a:spcPts val="2150"/>
              </a:lnSpc>
              <a:spcBef>
                <a:spcPts val="2355"/>
              </a:spcBef>
            </a:pPr>
            <a:r>
              <a:rPr sz="1800" spc="-35" dirty="0">
                <a:latin typeface="Arial"/>
                <a:cs typeface="Arial"/>
              </a:rPr>
              <a:t>MuPAD</a:t>
            </a:r>
            <a:r>
              <a:rPr sz="1800" spc="-5" dirty="0">
                <a:latin typeface="宋体"/>
                <a:cs typeface="宋体"/>
              </a:rPr>
              <a:t>采用</a:t>
            </a:r>
            <a:r>
              <a:rPr sz="1800" dirty="0">
                <a:latin typeface="Arial"/>
                <a:cs typeface="Arial"/>
              </a:rPr>
              <a:t>plot</a:t>
            </a:r>
            <a:r>
              <a:rPr sz="1800" spc="-5" dirty="0">
                <a:latin typeface="宋体"/>
                <a:cs typeface="宋体"/>
              </a:rPr>
              <a:t>和</a:t>
            </a:r>
            <a:r>
              <a:rPr sz="1800" spc="-5" dirty="0">
                <a:latin typeface="Arial"/>
                <a:cs typeface="Arial"/>
              </a:rPr>
              <a:t>piecewise</a:t>
            </a:r>
            <a:r>
              <a:rPr sz="1800" spc="-30" dirty="0">
                <a:latin typeface="宋体"/>
                <a:cs typeface="宋体"/>
              </a:rPr>
              <a:t>命</a:t>
            </a:r>
            <a:r>
              <a:rPr sz="1800" dirty="0">
                <a:latin typeface="宋体"/>
                <a:cs typeface="宋体"/>
              </a:rPr>
              <a:t>令绘</a:t>
            </a:r>
            <a:r>
              <a:rPr sz="1800" spc="-10" dirty="0">
                <a:latin typeface="宋体"/>
                <a:cs typeface="宋体"/>
              </a:rPr>
              <a:t>制</a:t>
            </a:r>
            <a:r>
              <a:rPr sz="1800" dirty="0">
                <a:latin typeface="宋体"/>
                <a:cs typeface="宋体"/>
              </a:rPr>
              <a:t>分段</a:t>
            </a:r>
            <a:r>
              <a:rPr sz="1800" spc="-10" dirty="0">
                <a:latin typeface="宋体"/>
                <a:cs typeface="宋体"/>
              </a:rPr>
              <a:t>函</a:t>
            </a:r>
            <a:r>
              <a:rPr sz="1800" dirty="0">
                <a:latin typeface="宋体"/>
                <a:cs typeface="宋体"/>
              </a:rPr>
              <a:t>数，</a:t>
            </a:r>
            <a:r>
              <a:rPr sz="1800" spc="-10" dirty="0">
                <a:latin typeface="宋体"/>
                <a:cs typeface="宋体"/>
              </a:rPr>
              <a:t>例</a:t>
            </a:r>
            <a:r>
              <a:rPr sz="1800" dirty="0">
                <a:latin typeface="宋体"/>
                <a:cs typeface="宋体"/>
              </a:rPr>
              <a:t>如下</a:t>
            </a:r>
            <a:r>
              <a:rPr sz="1800" spc="-10" dirty="0">
                <a:latin typeface="宋体"/>
                <a:cs typeface="宋体"/>
              </a:rPr>
              <a:t>条</a:t>
            </a:r>
            <a:r>
              <a:rPr sz="1800" dirty="0">
                <a:latin typeface="宋体"/>
                <a:cs typeface="宋体"/>
              </a:rPr>
              <a:t>语句</a:t>
            </a:r>
            <a:r>
              <a:rPr sz="1800" spc="-10" dirty="0">
                <a:latin typeface="宋体"/>
                <a:cs typeface="宋体"/>
              </a:rPr>
              <a:t>所</a:t>
            </a:r>
            <a:r>
              <a:rPr sz="1800" dirty="0">
                <a:latin typeface="宋体"/>
                <a:cs typeface="宋体"/>
              </a:rPr>
              <a:t>绘图</a:t>
            </a:r>
            <a:r>
              <a:rPr sz="1800" spc="-10" dirty="0">
                <a:latin typeface="宋体"/>
                <a:cs typeface="宋体"/>
              </a:rPr>
              <a:t>形</a:t>
            </a:r>
            <a:r>
              <a:rPr sz="1800" dirty="0">
                <a:latin typeface="宋体"/>
                <a:cs typeface="宋体"/>
              </a:rPr>
              <a:t>如图</a:t>
            </a:r>
            <a:r>
              <a:rPr sz="1800" spc="-10" dirty="0">
                <a:latin typeface="宋体"/>
                <a:cs typeface="宋体"/>
              </a:rPr>
              <a:t>所</a:t>
            </a:r>
            <a:r>
              <a:rPr sz="1800" dirty="0">
                <a:latin typeface="宋体"/>
                <a:cs typeface="宋体"/>
              </a:rPr>
              <a:t>示：</a:t>
            </a:r>
            <a:endParaRPr sz="1800">
              <a:latin typeface="宋体"/>
              <a:cs typeface="宋体"/>
            </a:endParaRPr>
          </a:p>
          <a:p>
            <a:pPr marL="12700">
              <a:lnSpc>
                <a:spcPts val="2150"/>
              </a:lnSpc>
            </a:pPr>
            <a:r>
              <a:rPr sz="1800" dirty="0">
                <a:latin typeface="Arial"/>
                <a:cs typeface="Arial"/>
              </a:rPr>
              <a:t>plot(piecewise([x&lt;-2, </a:t>
            </a:r>
            <a:r>
              <a:rPr sz="1800" spc="-5" dirty="0">
                <a:latin typeface="Arial"/>
                <a:cs typeface="Arial"/>
              </a:rPr>
              <a:t>(-x)^(1/2)], [x&gt;-2 </a:t>
            </a:r>
            <a:r>
              <a:rPr sz="1800" dirty="0">
                <a:latin typeface="Arial"/>
                <a:cs typeface="Arial"/>
              </a:rPr>
              <a:t>and </a:t>
            </a:r>
            <a:r>
              <a:rPr sz="1800" spc="-10" dirty="0">
                <a:latin typeface="Arial"/>
                <a:cs typeface="Arial"/>
              </a:rPr>
              <a:t>x&lt;2, </a:t>
            </a:r>
            <a:r>
              <a:rPr sz="1800" dirty="0">
                <a:latin typeface="Arial"/>
                <a:cs typeface="Arial"/>
              </a:rPr>
              <a:t>1], </a:t>
            </a:r>
            <a:r>
              <a:rPr sz="1800" spc="-5" dirty="0">
                <a:latin typeface="Arial"/>
                <a:cs typeface="Arial"/>
              </a:rPr>
              <a:t>[x&gt;2,</a:t>
            </a:r>
            <a:r>
              <a:rPr sz="1800" spc="50" dirty="0">
                <a:latin typeface="Arial"/>
                <a:cs typeface="Arial"/>
              </a:rPr>
              <a:t> </a:t>
            </a:r>
            <a:r>
              <a:rPr sz="1800" spc="-10" dirty="0">
                <a:latin typeface="Arial"/>
                <a:cs typeface="Arial"/>
              </a:rPr>
              <a:t>-x]))</a:t>
            </a:r>
            <a:endParaRPr sz="1800">
              <a:latin typeface="Arial"/>
              <a:cs typeface="Arial"/>
            </a:endParaRPr>
          </a:p>
        </p:txBody>
      </p:sp>
      <p:sp>
        <p:nvSpPr>
          <p:cNvPr id="5" name="object 5"/>
          <p:cNvSpPr/>
          <p:nvPr/>
        </p:nvSpPr>
        <p:spPr>
          <a:xfrm>
            <a:off x="3084576" y="3715566"/>
            <a:ext cx="3134995" cy="2089150"/>
          </a:xfrm>
          <a:custGeom>
            <a:avLst/>
            <a:gdLst/>
            <a:ahLst/>
            <a:cxnLst/>
            <a:rect l="l" t="t" r="r" b="b"/>
            <a:pathLst>
              <a:path w="3134995" h="2089150">
                <a:moveTo>
                  <a:pt x="0" y="2089148"/>
                </a:moveTo>
                <a:lnTo>
                  <a:pt x="3134723" y="2089148"/>
                </a:lnTo>
                <a:lnTo>
                  <a:pt x="3134723" y="0"/>
                </a:lnTo>
                <a:lnTo>
                  <a:pt x="0" y="0"/>
                </a:lnTo>
                <a:lnTo>
                  <a:pt x="0" y="2089148"/>
                </a:lnTo>
                <a:close/>
              </a:path>
            </a:pathLst>
          </a:custGeom>
          <a:solidFill>
            <a:srgbClr val="FFFFFF"/>
          </a:solidFill>
        </p:spPr>
        <p:txBody>
          <a:bodyPr wrap="square" lIns="0" tIns="0" rIns="0" bIns="0" rtlCol="0"/>
          <a:lstStyle/>
          <a:p>
            <a:endParaRPr/>
          </a:p>
        </p:txBody>
      </p:sp>
      <p:sp>
        <p:nvSpPr>
          <p:cNvPr id="6" name="object 6"/>
          <p:cNvSpPr/>
          <p:nvPr/>
        </p:nvSpPr>
        <p:spPr>
          <a:xfrm>
            <a:off x="3110466" y="3741376"/>
            <a:ext cx="3083560" cy="2037714"/>
          </a:xfrm>
          <a:custGeom>
            <a:avLst/>
            <a:gdLst/>
            <a:ahLst/>
            <a:cxnLst/>
            <a:rect l="l" t="t" r="r" b="b"/>
            <a:pathLst>
              <a:path w="3083560" h="2037714">
                <a:moveTo>
                  <a:pt x="0" y="2037528"/>
                </a:moveTo>
                <a:lnTo>
                  <a:pt x="3082943" y="2037528"/>
                </a:lnTo>
                <a:lnTo>
                  <a:pt x="3082943" y="0"/>
                </a:lnTo>
                <a:lnTo>
                  <a:pt x="0" y="0"/>
                </a:lnTo>
                <a:lnTo>
                  <a:pt x="0" y="2037528"/>
                </a:lnTo>
                <a:close/>
              </a:path>
            </a:pathLst>
          </a:custGeom>
          <a:solidFill>
            <a:srgbClr val="FFFFFF"/>
          </a:solidFill>
        </p:spPr>
        <p:txBody>
          <a:bodyPr wrap="square" lIns="0" tIns="0" rIns="0" bIns="0" rtlCol="0"/>
          <a:lstStyle/>
          <a:p>
            <a:endParaRPr/>
          </a:p>
        </p:txBody>
      </p:sp>
      <p:sp>
        <p:nvSpPr>
          <p:cNvPr id="7" name="object 7"/>
          <p:cNvSpPr/>
          <p:nvPr/>
        </p:nvSpPr>
        <p:spPr>
          <a:xfrm>
            <a:off x="3168441" y="4458878"/>
            <a:ext cx="2872105" cy="0"/>
          </a:xfrm>
          <a:custGeom>
            <a:avLst/>
            <a:gdLst/>
            <a:ahLst/>
            <a:cxnLst/>
            <a:rect l="l" t="t" r="r" b="b"/>
            <a:pathLst>
              <a:path w="2872104">
                <a:moveTo>
                  <a:pt x="0" y="0"/>
                </a:moveTo>
                <a:lnTo>
                  <a:pt x="2871597" y="0"/>
                </a:lnTo>
              </a:path>
            </a:pathLst>
          </a:custGeom>
          <a:ln w="4638">
            <a:solidFill>
              <a:srgbClr val="000000"/>
            </a:solidFill>
          </a:ln>
        </p:spPr>
        <p:txBody>
          <a:bodyPr wrap="square" lIns="0" tIns="0" rIns="0" bIns="0" rtlCol="0"/>
          <a:lstStyle/>
          <a:p>
            <a:endParaRPr/>
          </a:p>
        </p:txBody>
      </p:sp>
      <p:sp>
        <p:nvSpPr>
          <p:cNvPr id="8" name="object 8"/>
          <p:cNvSpPr/>
          <p:nvPr/>
        </p:nvSpPr>
        <p:spPr>
          <a:xfrm>
            <a:off x="6065704" y="4437293"/>
            <a:ext cx="102235" cy="43815"/>
          </a:xfrm>
          <a:custGeom>
            <a:avLst/>
            <a:gdLst/>
            <a:ahLst/>
            <a:cxnLst/>
            <a:rect l="l" t="t" r="r" b="b"/>
            <a:pathLst>
              <a:path w="102235" h="43814">
                <a:moveTo>
                  <a:pt x="0" y="0"/>
                </a:moveTo>
                <a:lnTo>
                  <a:pt x="0" y="43261"/>
                </a:lnTo>
                <a:lnTo>
                  <a:pt x="101814" y="21584"/>
                </a:lnTo>
                <a:lnTo>
                  <a:pt x="0" y="0"/>
                </a:lnTo>
                <a:close/>
              </a:path>
            </a:pathLst>
          </a:custGeom>
          <a:solidFill>
            <a:srgbClr val="000000"/>
          </a:solidFill>
        </p:spPr>
        <p:txBody>
          <a:bodyPr wrap="square" lIns="0" tIns="0" rIns="0" bIns="0" rtlCol="0"/>
          <a:lstStyle/>
          <a:p>
            <a:endParaRPr/>
          </a:p>
        </p:txBody>
      </p:sp>
      <p:sp>
        <p:nvSpPr>
          <p:cNvPr id="9" name="object 9"/>
          <p:cNvSpPr/>
          <p:nvPr/>
        </p:nvSpPr>
        <p:spPr>
          <a:xfrm>
            <a:off x="6065704" y="4437293"/>
            <a:ext cx="102235" cy="21590"/>
          </a:xfrm>
          <a:custGeom>
            <a:avLst/>
            <a:gdLst/>
            <a:ahLst/>
            <a:cxnLst/>
            <a:rect l="l" t="t" r="r" b="b"/>
            <a:pathLst>
              <a:path w="102235" h="21589">
                <a:moveTo>
                  <a:pt x="101814" y="21584"/>
                </a:moveTo>
                <a:lnTo>
                  <a:pt x="0" y="0"/>
                </a:lnTo>
              </a:path>
            </a:pathLst>
          </a:custGeom>
          <a:ln w="4638">
            <a:solidFill>
              <a:srgbClr val="000000"/>
            </a:solidFill>
          </a:ln>
        </p:spPr>
        <p:txBody>
          <a:bodyPr wrap="square" lIns="0" tIns="0" rIns="0" bIns="0" rtlCol="0"/>
          <a:lstStyle/>
          <a:p>
            <a:endParaRPr/>
          </a:p>
        </p:txBody>
      </p:sp>
      <p:sp>
        <p:nvSpPr>
          <p:cNvPr id="10" name="object 10"/>
          <p:cNvSpPr/>
          <p:nvPr/>
        </p:nvSpPr>
        <p:spPr>
          <a:xfrm>
            <a:off x="6065704" y="4458878"/>
            <a:ext cx="102235" cy="22225"/>
          </a:xfrm>
          <a:custGeom>
            <a:avLst/>
            <a:gdLst/>
            <a:ahLst/>
            <a:cxnLst/>
            <a:rect l="l" t="t" r="r" b="b"/>
            <a:pathLst>
              <a:path w="102235" h="22225">
                <a:moveTo>
                  <a:pt x="101814" y="0"/>
                </a:moveTo>
                <a:lnTo>
                  <a:pt x="0" y="21676"/>
                </a:lnTo>
              </a:path>
            </a:pathLst>
          </a:custGeom>
          <a:ln w="4638">
            <a:solidFill>
              <a:srgbClr val="000000"/>
            </a:solidFill>
          </a:ln>
        </p:spPr>
        <p:txBody>
          <a:bodyPr wrap="square" lIns="0" tIns="0" rIns="0" bIns="0" rtlCol="0"/>
          <a:lstStyle/>
          <a:p>
            <a:endParaRPr/>
          </a:p>
        </p:txBody>
      </p:sp>
      <p:sp>
        <p:nvSpPr>
          <p:cNvPr id="11" name="object 11"/>
          <p:cNvSpPr/>
          <p:nvPr/>
        </p:nvSpPr>
        <p:spPr>
          <a:xfrm>
            <a:off x="6065704" y="4437293"/>
            <a:ext cx="0" cy="43815"/>
          </a:xfrm>
          <a:custGeom>
            <a:avLst/>
            <a:gdLst/>
            <a:ahLst/>
            <a:cxnLst/>
            <a:rect l="l" t="t" r="r" b="b"/>
            <a:pathLst>
              <a:path h="43814">
                <a:moveTo>
                  <a:pt x="0" y="0"/>
                </a:moveTo>
                <a:lnTo>
                  <a:pt x="0" y="43261"/>
                </a:lnTo>
              </a:path>
            </a:pathLst>
          </a:custGeom>
          <a:ln w="4644">
            <a:solidFill>
              <a:srgbClr val="000000"/>
            </a:solidFill>
          </a:ln>
        </p:spPr>
        <p:txBody>
          <a:bodyPr wrap="square" lIns="0" tIns="0" rIns="0" bIns="0" rtlCol="0"/>
          <a:lstStyle/>
          <a:p>
            <a:endParaRPr/>
          </a:p>
        </p:txBody>
      </p:sp>
      <p:sp>
        <p:nvSpPr>
          <p:cNvPr id="12" name="object 12"/>
          <p:cNvSpPr/>
          <p:nvPr/>
        </p:nvSpPr>
        <p:spPr>
          <a:xfrm>
            <a:off x="6040044" y="4458878"/>
            <a:ext cx="127635" cy="0"/>
          </a:xfrm>
          <a:custGeom>
            <a:avLst/>
            <a:gdLst/>
            <a:ahLst/>
            <a:cxnLst/>
            <a:rect l="l" t="t" r="r" b="b"/>
            <a:pathLst>
              <a:path w="127635">
                <a:moveTo>
                  <a:pt x="0" y="0"/>
                </a:moveTo>
                <a:lnTo>
                  <a:pt x="127474" y="0"/>
                </a:lnTo>
              </a:path>
            </a:pathLst>
          </a:custGeom>
          <a:ln w="4638">
            <a:solidFill>
              <a:srgbClr val="000000"/>
            </a:solidFill>
          </a:ln>
        </p:spPr>
        <p:txBody>
          <a:bodyPr wrap="square" lIns="0" tIns="0" rIns="0" bIns="0" rtlCol="0"/>
          <a:lstStyle/>
          <a:p>
            <a:endParaRPr/>
          </a:p>
        </p:txBody>
      </p:sp>
      <p:sp>
        <p:nvSpPr>
          <p:cNvPr id="13" name="object 13"/>
          <p:cNvSpPr/>
          <p:nvPr/>
        </p:nvSpPr>
        <p:spPr>
          <a:xfrm>
            <a:off x="4604341" y="3894639"/>
            <a:ext cx="0" cy="1825625"/>
          </a:xfrm>
          <a:custGeom>
            <a:avLst/>
            <a:gdLst/>
            <a:ahLst/>
            <a:cxnLst/>
            <a:rect l="l" t="t" r="r" b="b"/>
            <a:pathLst>
              <a:path h="1825625">
                <a:moveTo>
                  <a:pt x="0" y="1825370"/>
                </a:moveTo>
                <a:lnTo>
                  <a:pt x="0" y="0"/>
                </a:lnTo>
              </a:path>
            </a:pathLst>
          </a:custGeom>
          <a:ln w="4644">
            <a:solidFill>
              <a:srgbClr val="000000"/>
            </a:solidFill>
          </a:ln>
        </p:spPr>
        <p:txBody>
          <a:bodyPr wrap="square" lIns="0" tIns="0" rIns="0" bIns="0" rtlCol="0"/>
          <a:lstStyle/>
          <a:p>
            <a:endParaRPr/>
          </a:p>
        </p:txBody>
      </p:sp>
      <p:sp>
        <p:nvSpPr>
          <p:cNvPr id="14" name="object 14"/>
          <p:cNvSpPr/>
          <p:nvPr/>
        </p:nvSpPr>
        <p:spPr>
          <a:xfrm>
            <a:off x="4582912" y="3767149"/>
            <a:ext cx="43180" cy="102235"/>
          </a:xfrm>
          <a:custGeom>
            <a:avLst/>
            <a:gdLst/>
            <a:ahLst/>
            <a:cxnLst/>
            <a:rect l="l" t="t" r="r" b="b"/>
            <a:pathLst>
              <a:path w="43179" h="102235">
                <a:moveTo>
                  <a:pt x="21429" y="0"/>
                </a:moveTo>
                <a:lnTo>
                  <a:pt x="0" y="101678"/>
                </a:lnTo>
                <a:lnTo>
                  <a:pt x="43135" y="101678"/>
                </a:lnTo>
                <a:lnTo>
                  <a:pt x="21429" y="0"/>
                </a:lnTo>
                <a:close/>
              </a:path>
            </a:pathLst>
          </a:custGeom>
          <a:solidFill>
            <a:srgbClr val="000000"/>
          </a:solidFill>
        </p:spPr>
        <p:txBody>
          <a:bodyPr wrap="square" lIns="0" tIns="0" rIns="0" bIns="0" rtlCol="0"/>
          <a:lstStyle/>
          <a:p>
            <a:endParaRPr/>
          </a:p>
        </p:txBody>
      </p:sp>
      <p:sp>
        <p:nvSpPr>
          <p:cNvPr id="15" name="object 15"/>
          <p:cNvSpPr/>
          <p:nvPr/>
        </p:nvSpPr>
        <p:spPr>
          <a:xfrm>
            <a:off x="4604341" y="3767149"/>
            <a:ext cx="22225" cy="102235"/>
          </a:xfrm>
          <a:custGeom>
            <a:avLst/>
            <a:gdLst/>
            <a:ahLst/>
            <a:cxnLst/>
            <a:rect l="l" t="t" r="r" b="b"/>
            <a:pathLst>
              <a:path w="22225" h="102235">
                <a:moveTo>
                  <a:pt x="0" y="0"/>
                </a:moveTo>
                <a:lnTo>
                  <a:pt x="21705" y="101678"/>
                </a:lnTo>
              </a:path>
            </a:pathLst>
          </a:custGeom>
          <a:ln w="4644">
            <a:solidFill>
              <a:srgbClr val="000000"/>
            </a:solidFill>
          </a:ln>
        </p:spPr>
        <p:txBody>
          <a:bodyPr wrap="square" lIns="0" tIns="0" rIns="0" bIns="0" rtlCol="0"/>
          <a:lstStyle/>
          <a:p>
            <a:endParaRPr/>
          </a:p>
        </p:txBody>
      </p:sp>
      <p:sp>
        <p:nvSpPr>
          <p:cNvPr id="16" name="object 16"/>
          <p:cNvSpPr/>
          <p:nvPr/>
        </p:nvSpPr>
        <p:spPr>
          <a:xfrm>
            <a:off x="4582912" y="3767149"/>
            <a:ext cx="21590" cy="102235"/>
          </a:xfrm>
          <a:custGeom>
            <a:avLst/>
            <a:gdLst/>
            <a:ahLst/>
            <a:cxnLst/>
            <a:rect l="l" t="t" r="r" b="b"/>
            <a:pathLst>
              <a:path w="21589" h="102235">
                <a:moveTo>
                  <a:pt x="21429" y="0"/>
                </a:moveTo>
                <a:lnTo>
                  <a:pt x="0" y="101678"/>
                </a:lnTo>
              </a:path>
            </a:pathLst>
          </a:custGeom>
          <a:ln w="4644">
            <a:solidFill>
              <a:srgbClr val="000000"/>
            </a:solidFill>
          </a:ln>
        </p:spPr>
        <p:txBody>
          <a:bodyPr wrap="square" lIns="0" tIns="0" rIns="0" bIns="0" rtlCol="0"/>
          <a:lstStyle/>
          <a:p>
            <a:endParaRPr/>
          </a:p>
        </p:txBody>
      </p:sp>
      <p:sp>
        <p:nvSpPr>
          <p:cNvPr id="17" name="object 17"/>
          <p:cNvSpPr/>
          <p:nvPr/>
        </p:nvSpPr>
        <p:spPr>
          <a:xfrm>
            <a:off x="4582912" y="3868828"/>
            <a:ext cx="43180" cy="0"/>
          </a:xfrm>
          <a:custGeom>
            <a:avLst/>
            <a:gdLst/>
            <a:ahLst/>
            <a:cxnLst/>
            <a:rect l="l" t="t" r="r" b="b"/>
            <a:pathLst>
              <a:path w="43179">
                <a:moveTo>
                  <a:pt x="43135" y="0"/>
                </a:moveTo>
                <a:lnTo>
                  <a:pt x="0" y="0"/>
                </a:lnTo>
              </a:path>
            </a:pathLst>
          </a:custGeom>
          <a:ln w="4638">
            <a:solidFill>
              <a:srgbClr val="000000"/>
            </a:solidFill>
          </a:ln>
        </p:spPr>
        <p:txBody>
          <a:bodyPr wrap="square" lIns="0" tIns="0" rIns="0" bIns="0" rtlCol="0"/>
          <a:lstStyle/>
          <a:p>
            <a:endParaRPr/>
          </a:p>
        </p:txBody>
      </p:sp>
      <p:sp>
        <p:nvSpPr>
          <p:cNvPr id="18" name="object 18"/>
          <p:cNvSpPr/>
          <p:nvPr/>
        </p:nvSpPr>
        <p:spPr>
          <a:xfrm>
            <a:off x="4604341" y="3767149"/>
            <a:ext cx="0" cy="127635"/>
          </a:xfrm>
          <a:custGeom>
            <a:avLst/>
            <a:gdLst/>
            <a:ahLst/>
            <a:cxnLst/>
            <a:rect l="l" t="t" r="r" b="b"/>
            <a:pathLst>
              <a:path h="127635">
                <a:moveTo>
                  <a:pt x="0" y="127489"/>
                </a:moveTo>
                <a:lnTo>
                  <a:pt x="0" y="0"/>
                </a:lnTo>
              </a:path>
            </a:pathLst>
          </a:custGeom>
          <a:ln w="4644">
            <a:solidFill>
              <a:srgbClr val="000000"/>
            </a:solidFill>
          </a:ln>
        </p:spPr>
        <p:txBody>
          <a:bodyPr wrap="square" lIns="0" tIns="0" rIns="0" bIns="0" rtlCol="0"/>
          <a:lstStyle/>
          <a:p>
            <a:endParaRPr/>
          </a:p>
        </p:txBody>
      </p:sp>
      <p:sp>
        <p:nvSpPr>
          <p:cNvPr id="19" name="object 19"/>
          <p:cNvSpPr/>
          <p:nvPr/>
        </p:nvSpPr>
        <p:spPr>
          <a:xfrm>
            <a:off x="3168885"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20" name="object 20"/>
          <p:cNvSpPr/>
          <p:nvPr/>
        </p:nvSpPr>
        <p:spPr>
          <a:xfrm>
            <a:off x="3455890"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21" name="object 21"/>
          <p:cNvSpPr/>
          <p:nvPr/>
        </p:nvSpPr>
        <p:spPr>
          <a:xfrm>
            <a:off x="3312053"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22" name="object 22"/>
          <p:cNvSpPr/>
          <p:nvPr/>
        </p:nvSpPr>
        <p:spPr>
          <a:xfrm>
            <a:off x="3742892"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23" name="object 23"/>
          <p:cNvSpPr/>
          <p:nvPr/>
        </p:nvSpPr>
        <p:spPr>
          <a:xfrm>
            <a:off x="3599276"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24" name="object 24"/>
          <p:cNvSpPr/>
          <p:nvPr/>
        </p:nvSpPr>
        <p:spPr>
          <a:xfrm>
            <a:off x="4029876"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25" name="object 25"/>
          <p:cNvSpPr/>
          <p:nvPr/>
        </p:nvSpPr>
        <p:spPr>
          <a:xfrm>
            <a:off x="3886729"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26" name="object 26"/>
          <p:cNvSpPr/>
          <p:nvPr/>
        </p:nvSpPr>
        <p:spPr>
          <a:xfrm>
            <a:off x="4316925"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27" name="object 27"/>
          <p:cNvSpPr txBox="1"/>
          <p:nvPr/>
        </p:nvSpPr>
        <p:spPr>
          <a:xfrm>
            <a:off x="3136136" y="4480292"/>
            <a:ext cx="1226820" cy="114300"/>
          </a:xfrm>
          <a:prstGeom prst="rect">
            <a:avLst/>
          </a:prstGeom>
        </p:spPr>
        <p:txBody>
          <a:bodyPr vert="horz" wrap="square" lIns="0" tIns="16510" rIns="0" bIns="0" rtlCol="0">
            <a:spAutoFit/>
          </a:bodyPr>
          <a:lstStyle/>
          <a:p>
            <a:pPr>
              <a:lnSpc>
                <a:spcPct val="100000"/>
              </a:lnSpc>
              <a:spcBef>
                <a:spcPts val="130"/>
              </a:spcBef>
              <a:tabLst>
                <a:tab pos="286385" algn="l"/>
                <a:tab pos="573405" algn="l"/>
                <a:tab pos="860425" algn="l"/>
                <a:tab pos="1147445" algn="l"/>
              </a:tabLst>
            </a:pPr>
            <a:r>
              <a:rPr sz="550" spc="5" dirty="0">
                <a:latin typeface="Arial"/>
                <a:cs typeface="Arial"/>
              </a:rPr>
              <a:t>-</a:t>
            </a:r>
            <a:r>
              <a:rPr sz="550" spc="15" dirty="0">
                <a:latin typeface="Arial"/>
                <a:cs typeface="Arial"/>
              </a:rPr>
              <a:t>5</a:t>
            </a:r>
            <a:r>
              <a:rPr sz="550" dirty="0">
                <a:latin typeface="Arial"/>
                <a:cs typeface="Arial"/>
              </a:rPr>
              <a:t>	</a:t>
            </a:r>
            <a:r>
              <a:rPr sz="550" spc="5" dirty="0">
                <a:latin typeface="Arial"/>
                <a:cs typeface="Arial"/>
              </a:rPr>
              <a:t>-</a:t>
            </a:r>
            <a:r>
              <a:rPr sz="550" spc="15" dirty="0">
                <a:latin typeface="Arial"/>
                <a:cs typeface="Arial"/>
              </a:rPr>
              <a:t>4</a:t>
            </a:r>
            <a:r>
              <a:rPr sz="550" dirty="0">
                <a:latin typeface="Arial"/>
                <a:cs typeface="Arial"/>
              </a:rPr>
              <a:t>	</a:t>
            </a:r>
            <a:r>
              <a:rPr sz="550" spc="5" dirty="0">
                <a:latin typeface="Arial"/>
                <a:cs typeface="Arial"/>
              </a:rPr>
              <a:t>-</a:t>
            </a:r>
            <a:r>
              <a:rPr sz="550" spc="15" dirty="0">
                <a:latin typeface="Arial"/>
                <a:cs typeface="Arial"/>
              </a:rPr>
              <a:t>3</a:t>
            </a:r>
            <a:r>
              <a:rPr sz="550" dirty="0">
                <a:latin typeface="Arial"/>
                <a:cs typeface="Arial"/>
              </a:rPr>
              <a:t>	</a:t>
            </a:r>
            <a:r>
              <a:rPr sz="550" spc="5" dirty="0">
                <a:latin typeface="Arial"/>
                <a:cs typeface="Arial"/>
              </a:rPr>
              <a:t>-</a:t>
            </a:r>
            <a:r>
              <a:rPr sz="550" spc="15" dirty="0">
                <a:latin typeface="Arial"/>
                <a:cs typeface="Arial"/>
              </a:rPr>
              <a:t>2</a:t>
            </a:r>
            <a:r>
              <a:rPr sz="550" dirty="0">
                <a:latin typeface="Arial"/>
                <a:cs typeface="Arial"/>
              </a:rPr>
              <a:t>	</a:t>
            </a:r>
            <a:r>
              <a:rPr sz="550" spc="5" dirty="0">
                <a:latin typeface="Arial"/>
                <a:cs typeface="Arial"/>
              </a:rPr>
              <a:t>-</a:t>
            </a:r>
            <a:r>
              <a:rPr sz="550" spc="15" dirty="0">
                <a:latin typeface="Arial"/>
                <a:cs typeface="Arial"/>
              </a:rPr>
              <a:t>1</a:t>
            </a:r>
            <a:endParaRPr sz="550">
              <a:latin typeface="Arial"/>
              <a:cs typeface="Arial"/>
            </a:endParaRPr>
          </a:p>
        </p:txBody>
      </p:sp>
      <p:sp>
        <p:nvSpPr>
          <p:cNvPr id="28" name="object 28"/>
          <p:cNvSpPr/>
          <p:nvPr/>
        </p:nvSpPr>
        <p:spPr>
          <a:xfrm>
            <a:off x="4173723"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29" name="object 29"/>
          <p:cNvSpPr/>
          <p:nvPr/>
        </p:nvSpPr>
        <p:spPr>
          <a:xfrm>
            <a:off x="4604341"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30" name="object 30"/>
          <p:cNvSpPr/>
          <p:nvPr/>
        </p:nvSpPr>
        <p:spPr>
          <a:xfrm>
            <a:off x="4460771"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31" name="object 31"/>
          <p:cNvSpPr/>
          <p:nvPr/>
        </p:nvSpPr>
        <p:spPr>
          <a:xfrm>
            <a:off x="4891390"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32" name="object 32"/>
          <p:cNvSpPr/>
          <p:nvPr/>
        </p:nvSpPr>
        <p:spPr>
          <a:xfrm>
            <a:off x="4747728"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33" name="object 33"/>
          <p:cNvSpPr/>
          <p:nvPr/>
        </p:nvSpPr>
        <p:spPr>
          <a:xfrm>
            <a:off x="5178622"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34" name="object 34"/>
          <p:cNvSpPr/>
          <p:nvPr/>
        </p:nvSpPr>
        <p:spPr>
          <a:xfrm>
            <a:off x="5034776"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35" name="object 35"/>
          <p:cNvSpPr/>
          <p:nvPr/>
        </p:nvSpPr>
        <p:spPr>
          <a:xfrm>
            <a:off x="5465579"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36" name="object 36"/>
          <p:cNvSpPr/>
          <p:nvPr/>
        </p:nvSpPr>
        <p:spPr>
          <a:xfrm>
            <a:off x="5321733"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37" name="object 37"/>
          <p:cNvSpPr/>
          <p:nvPr/>
        </p:nvSpPr>
        <p:spPr>
          <a:xfrm>
            <a:off x="5752627"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38" name="object 38"/>
          <p:cNvSpPr/>
          <p:nvPr/>
        </p:nvSpPr>
        <p:spPr>
          <a:xfrm>
            <a:off x="5609149"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39" name="object 39"/>
          <p:cNvSpPr/>
          <p:nvPr/>
        </p:nvSpPr>
        <p:spPr>
          <a:xfrm>
            <a:off x="6039584" y="4433068"/>
            <a:ext cx="0" cy="52069"/>
          </a:xfrm>
          <a:custGeom>
            <a:avLst/>
            <a:gdLst/>
            <a:ahLst/>
            <a:cxnLst/>
            <a:rect l="l" t="t" r="r" b="b"/>
            <a:pathLst>
              <a:path h="52070">
                <a:moveTo>
                  <a:pt x="0" y="51620"/>
                </a:moveTo>
                <a:lnTo>
                  <a:pt x="0" y="0"/>
                </a:lnTo>
              </a:path>
            </a:pathLst>
          </a:custGeom>
          <a:ln w="4644">
            <a:solidFill>
              <a:srgbClr val="000000"/>
            </a:solidFill>
          </a:ln>
        </p:spPr>
        <p:txBody>
          <a:bodyPr wrap="square" lIns="0" tIns="0" rIns="0" bIns="0" rtlCol="0"/>
          <a:lstStyle/>
          <a:p>
            <a:endParaRPr/>
          </a:p>
        </p:txBody>
      </p:sp>
      <p:sp>
        <p:nvSpPr>
          <p:cNvPr id="40" name="object 40"/>
          <p:cNvSpPr txBox="1"/>
          <p:nvPr/>
        </p:nvSpPr>
        <p:spPr>
          <a:xfrm>
            <a:off x="4871248" y="4480292"/>
            <a:ext cx="1202055" cy="114300"/>
          </a:xfrm>
          <a:prstGeom prst="rect">
            <a:avLst/>
          </a:prstGeom>
        </p:spPr>
        <p:txBody>
          <a:bodyPr vert="horz" wrap="square" lIns="0" tIns="16510" rIns="0" bIns="0" rtlCol="0">
            <a:spAutoFit/>
          </a:bodyPr>
          <a:lstStyle/>
          <a:p>
            <a:pPr>
              <a:lnSpc>
                <a:spcPct val="100000"/>
              </a:lnSpc>
              <a:spcBef>
                <a:spcPts val="130"/>
              </a:spcBef>
              <a:tabLst>
                <a:tab pos="286385" algn="l"/>
                <a:tab pos="573405" algn="l"/>
                <a:tab pos="860425" algn="l"/>
                <a:tab pos="1147445" algn="l"/>
              </a:tabLst>
            </a:pPr>
            <a:r>
              <a:rPr sz="550" spc="15" dirty="0">
                <a:latin typeface="Arial"/>
                <a:cs typeface="Arial"/>
              </a:rPr>
              <a:t>1	2	3	4	5</a:t>
            </a:r>
            <a:endParaRPr sz="550">
              <a:latin typeface="Arial"/>
              <a:cs typeface="Arial"/>
            </a:endParaRPr>
          </a:p>
        </p:txBody>
      </p:sp>
      <p:sp>
        <p:nvSpPr>
          <p:cNvPr id="41" name="object 41"/>
          <p:cNvSpPr/>
          <p:nvPr/>
        </p:nvSpPr>
        <p:spPr>
          <a:xfrm>
            <a:off x="5896197" y="4446111"/>
            <a:ext cx="0" cy="26034"/>
          </a:xfrm>
          <a:custGeom>
            <a:avLst/>
            <a:gdLst/>
            <a:ahLst/>
            <a:cxnLst/>
            <a:rect l="l" t="t" r="r" b="b"/>
            <a:pathLst>
              <a:path h="26035">
                <a:moveTo>
                  <a:pt x="0" y="25810"/>
                </a:moveTo>
                <a:lnTo>
                  <a:pt x="0" y="0"/>
                </a:lnTo>
              </a:path>
            </a:pathLst>
          </a:custGeom>
          <a:ln w="4644">
            <a:solidFill>
              <a:srgbClr val="000000"/>
            </a:solidFill>
          </a:ln>
        </p:spPr>
        <p:txBody>
          <a:bodyPr wrap="square" lIns="0" tIns="0" rIns="0" bIns="0" rtlCol="0"/>
          <a:lstStyle/>
          <a:p>
            <a:endParaRPr/>
          </a:p>
        </p:txBody>
      </p:sp>
      <p:sp>
        <p:nvSpPr>
          <p:cNvPr id="42" name="object 42"/>
          <p:cNvSpPr/>
          <p:nvPr/>
        </p:nvSpPr>
        <p:spPr>
          <a:xfrm>
            <a:off x="4578681" y="5720009"/>
            <a:ext cx="52069" cy="0"/>
          </a:xfrm>
          <a:custGeom>
            <a:avLst/>
            <a:gdLst/>
            <a:ahLst/>
            <a:cxnLst/>
            <a:rect l="l" t="t" r="r" b="b"/>
            <a:pathLst>
              <a:path w="52070">
                <a:moveTo>
                  <a:pt x="51596" y="0"/>
                </a:moveTo>
                <a:lnTo>
                  <a:pt x="0" y="0"/>
                </a:lnTo>
              </a:path>
            </a:pathLst>
          </a:custGeom>
          <a:ln w="4638">
            <a:solidFill>
              <a:srgbClr val="000000"/>
            </a:solidFill>
          </a:ln>
        </p:spPr>
        <p:txBody>
          <a:bodyPr wrap="square" lIns="0" tIns="0" rIns="0" bIns="0" rtlCol="0"/>
          <a:lstStyle/>
          <a:p>
            <a:endParaRPr/>
          </a:p>
        </p:txBody>
      </p:sp>
      <p:sp>
        <p:nvSpPr>
          <p:cNvPr id="43" name="object 43"/>
          <p:cNvSpPr/>
          <p:nvPr/>
        </p:nvSpPr>
        <p:spPr>
          <a:xfrm>
            <a:off x="4578681" y="5467658"/>
            <a:ext cx="52069" cy="0"/>
          </a:xfrm>
          <a:custGeom>
            <a:avLst/>
            <a:gdLst/>
            <a:ahLst/>
            <a:cxnLst/>
            <a:rect l="l" t="t" r="r" b="b"/>
            <a:pathLst>
              <a:path w="52070">
                <a:moveTo>
                  <a:pt x="51596" y="0"/>
                </a:moveTo>
                <a:lnTo>
                  <a:pt x="0" y="0"/>
                </a:lnTo>
              </a:path>
            </a:pathLst>
          </a:custGeom>
          <a:ln w="4638">
            <a:solidFill>
              <a:srgbClr val="000000"/>
            </a:solidFill>
          </a:ln>
        </p:spPr>
        <p:txBody>
          <a:bodyPr wrap="square" lIns="0" tIns="0" rIns="0" bIns="0" rtlCol="0"/>
          <a:lstStyle/>
          <a:p>
            <a:endParaRPr/>
          </a:p>
        </p:txBody>
      </p:sp>
      <p:sp>
        <p:nvSpPr>
          <p:cNvPr id="44" name="object 44"/>
          <p:cNvSpPr/>
          <p:nvPr/>
        </p:nvSpPr>
        <p:spPr>
          <a:xfrm>
            <a:off x="4591557" y="5593834"/>
            <a:ext cx="26034" cy="0"/>
          </a:xfrm>
          <a:custGeom>
            <a:avLst/>
            <a:gdLst/>
            <a:ahLst/>
            <a:cxnLst/>
            <a:rect l="l" t="t" r="r" b="b"/>
            <a:pathLst>
              <a:path w="26035">
                <a:moveTo>
                  <a:pt x="25844" y="0"/>
                </a:moveTo>
                <a:lnTo>
                  <a:pt x="0" y="0"/>
                </a:lnTo>
              </a:path>
            </a:pathLst>
          </a:custGeom>
          <a:ln w="4638">
            <a:solidFill>
              <a:srgbClr val="000000"/>
            </a:solidFill>
          </a:ln>
        </p:spPr>
        <p:txBody>
          <a:bodyPr wrap="square" lIns="0" tIns="0" rIns="0" bIns="0" rtlCol="0"/>
          <a:lstStyle/>
          <a:p>
            <a:endParaRPr/>
          </a:p>
        </p:txBody>
      </p:sp>
      <p:sp>
        <p:nvSpPr>
          <p:cNvPr id="45" name="object 45"/>
          <p:cNvSpPr/>
          <p:nvPr/>
        </p:nvSpPr>
        <p:spPr>
          <a:xfrm>
            <a:off x="4578681" y="5215307"/>
            <a:ext cx="52069" cy="0"/>
          </a:xfrm>
          <a:custGeom>
            <a:avLst/>
            <a:gdLst/>
            <a:ahLst/>
            <a:cxnLst/>
            <a:rect l="l" t="t" r="r" b="b"/>
            <a:pathLst>
              <a:path w="52070">
                <a:moveTo>
                  <a:pt x="51596" y="0"/>
                </a:moveTo>
                <a:lnTo>
                  <a:pt x="0" y="0"/>
                </a:lnTo>
              </a:path>
            </a:pathLst>
          </a:custGeom>
          <a:ln w="4638">
            <a:solidFill>
              <a:srgbClr val="000000"/>
            </a:solidFill>
          </a:ln>
        </p:spPr>
        <p:txBody>
          <a:bodyPr wrap="square" lIns="0" tIns="0" rIns="0" bIns="0" rtlCol="0"/>
          <a:lstStyle/>
          <a:p>
            <a:endParaRPr/>
          </a:p>
        </p:txBody>
      </p:sp>
      <p:sp>
        <p:nvSpPr>
          <p:cNvPr id="46" name="object 46"/>
          <p:cNvSpPr/>
          <p:nvPr/>
        </p:nvSpPr>
        <p:spPr>
          <a:xfrm>
            <a:off x="4591557" y="5341483"/>
            <a:ext cx="26034" cy="0"/>
          </a:xfrm>
          <a:custGeom>
            <a:avLst/>
            <a:gdLst/>
            <a:ahLst/>
            <a:cxnLst/>
            <a:rect l="l" t="t" r="r" b="b"/>
            <a:pathLst>
              <a:path w="26035">
                <a:moveTo>
                  <a:pt x="25844" y="0"/>
                </a:moveTo>
                <a:lnTo>
                  <a:pt x="0" y="0"/>
                </a:lnTo>
              </a:path>
            </a:pathLst>
          </a:custGeom>
          <a:ln w="4638">
            <a:solidFill>
              <a:srgbClr val="000000"/>
            </a:solidFill>
          </a:ln>
        </p:spPr>
        <p:txBody>
          <a:bodyPr wrap="square" lIns="0" tIns="0" rIns="0" bIns="0" rtlCol="0"/>
          <a:lstStyle/>
          <a:p>
            <a:endParaRPr/>
          </a:p>
        </p:txBody>
      </p:sp>
      <p:sp>
        <p:nvSpPr>
          <p:cNvPr id="47" name="object 47"/>
          <p:cNvSpPr/>
          <p:nvPr/>
        </p:nvSpPr>
        <p:spPr>
          <a:xfrm>
            <a:off x="4578681" y="4963176"/>
            <a:ext cx="52069" cy="0"/>
          </a:xfrm>
          <a:custGeom>
            <a:avLst/>
            <a:gdLst/>
            <a:ahLst/>
            <a:cxnLst/>
            <a:rect l="l" t="t" r="r" b="b"/>
            <a:pathLst>
              <a:path w="52070">
                <a:moveTo>
                  <a:pt x="51596" y="0"/>
                </a:moveTo>
                <a:lnTo>
                  <a:pt x="0" y="0"/>
                </a:lnTo>
              </a:path>
            </a:pathLst>
          </a:custGeom>
          <a:ln w="4638">
            <a:solidFill>
              <a:srgbClr val="000000"/>
            </a:solidFill>
          </a:ln>
        </p:spPr>
        <p:txBody>
          <a:bodyPr wrap="square" lIns="0" tIns="0" rIns="0" bIns="0" rtlCol="0"/>
          <a:lstStyle/>
          <a:p>
            <a:endParaRPr/>
          </a:p>
        </p:txBody>
      </p:sp>
      <p:sp>
        <p:nvSpPr>
          <p:cNvPr id="48" name="object 48"/>
          <p:cNvSpPr/>
          <p:nvPr/>
        </p:nvSpPr>
        <p:spPr>
          <a:xfrm>
            <a:off x="4591557" y="5089573"/>
            <a:ext cx="26034" cy="0"/>
          </a:xfrm>
          <a:custGeom>
            <a:avLst/>
            <a:gdLst/>
            <a:ahLst/>
            <a:cxnLst/>
            <a:rect l="l" t="t" r="r" b="b"/>
            <a:pathLst>
              <a:path w="26035">
                <a:moveTo>
                  <a:pt x="25844" y="0"/>
                </a:moveTo>
                <a:lnTo>
                  <a:pt x="0" y="0"/>
                </a:lnTo>
              </a:path>
            </a:pathLst>
          </a:custGeom>
          <a:ln w="4638">
            <a:solidFill>
              <a:srgbClr val="000000"/>
            </a:solidFill>
          </a:ln>
        </p:spPr>
        <p:txBody>
          <a:bodyPr wrap="square" lIns="0" tIns="0" rIns="0" bIns="0" rtlCol="0"/>
          <a:lstStyle/>
          <a:p>
            <a:endParaRPr/>
          </a:p>
        </p:txBody>
      </p:sp>
      <p:sp>
        <p:nvSpPr>
          <p:cNvPr id="49" name="object 49"/>
          <p:cNvSpPr/>
          <p:nvPr/>
        </p:nvSpPr>
        <p:spPr>
          <a:xfrm>
            <a:off x="4578681" y="4710825"/>
            <a:ext cx="52069" cy="0"/>
          </a:xfrm>
          <a:custGeom>
            <a:avLst/>
            <a:gdLst/>
            <a:ahLst/>
            <a:cxnLst/>
            <a:rect l="l" t="t" r="r" b="b"/>
            <a:pathLst>
              <a:path w="52070">
                <a:moveTo>
                  <a:pt x="51596" y="0"/>
                </a:moveTo>
                <a:lnTo>
                  <a:pt x="0" y="0"/>
                </a:lnTo>
              </a:path>
            </a:pathLst>
          </a:custGeom>
          <a:ln w="4638">
            <a:solidFill>
              <a:srgbClr val="000000"/>
            </a:solidFill>
          </a:ln>
        </p:spPr>
        <p:txBody>
          <a:bodyPr wrap="square" lIns="0" tIns="0" rIns="0" bIns="0" rtlCol="0"/>
          <a:lstStyle/>
          <a:p>
            <a:endParaRPr/>
          </a:p>
        </p:txBody>
      </p:sp>
      <p:sp>
        <p:nvSpPr>
          <p:cNvPr id="50" name="object 50"/>
          <p:cNvSpPr txBox="1"/>
          <p:nvPr/>
        </p:nvSpPr>
        <p:spPr>
          <a:xfrm>
            <a:off x="4487535" y="4657656"/>
            <a:ext cx="78105" cy="1123315"/>
          </a:xfrm>
          <a:prstGeom prst="rect">
            <a:avLst/>
          </a:prstGeom>
        </p:spPr>
        <p:txBody>
          <a:bodyPr vert="horz" wrap="square" lIns="0" tIns="16510" rIns="0" bIns="0" rtlCol="0">
            <a:spAutoFit/>
          </a:bodyPr>
          <a:lstStyle/>
          <a:p>
            <a:pPr>
              <a:lnSpc>
                <a:spcPct val="100000"/>
              </a:lnSpc>
              <a:spcBef>
                <a:spcPts val="130"/>
              </a:spcBef>
            </a:pPr>
            <a:r>
              <a:rPr sz="550" spc="5" dirty="0">
                <a:latin typeface="Arial"/>
                <a:cs typeface="Arial"/>
              </a:rPr>
              <a:t>-</a:t>
            </a:r>
            <a:r>
              <a:rPr sz="550" spc="15" dirty="0">
                <a:latin typeface="Arial"/>
                <a:cs typeface="Arial"/>
              </a:rPr>
              <a:t>1</a:t>
            </a:r>
            <a:endParaRPr sz="550">
              <a:latin typeface="Arial"/>
              <a:cs typeface="Arial"/>
            </a:endParaRPr>
          </a:p>
          <a:p>
            <a:pPr>
              <a:lnSpc>
                <a:spcPct val="100000"/>
              </a:lnSpc>
            </a:pPr>
            <a:endParaRPr sz="600">
              <a:latin typeface="Times New Roman"/>
              <a:cs typeface="Times New Roman"/>
            </a:endParaRPr>
          </a:p>
          <a:p>
            <a:pPr>
              <a:lnSpc>
                <a:spcPct val="100000"/>
              </a:lnSpc>
              <a:spcBef>
                <a:spcPts val="5"/>
              </a:spcBef>
            </a:pPr>
            <a:endParaRPr sz="550">
              <a:latin typeface="Times New Roman"/>
              <a:cs typeface="Times New Roman"/>
            </a:endParaRPr>
          </a:p>
          <a:p>
            <a:pPr>
              <a:lnSpc>
                <a:spcPct val="100000"/>
              </a:lnSpc>
            </a:pPr>
            <a:r>
              <a:rPr sz="550" spc="5" dirty="0">
                <a:latin typeface="Arial"/>
                <a:cs typeface="Arial"/>
              </a:rPr>
              <a:t>-</a:t>
            </a:r>
            <a:r>
              <a:rPr sz="550" spc="15" dirty="0">
                <a:latin typeface="Arial"/>
                <a:cs typeface="Arial"/>
              </a:rPr>
              <a:t>2</a:t>
            </a:r>
            <a:endParaRPr sz="550">
              <a:latin typeface="Arial"/>
              <a:cs typeface="Arial"/>
            </a:endParaRPr>
          </a:p>
          <a:p>
            <a:pPr>
              <a:lnSpc>
                <a:spcPct val="100000"/>
              </a:lnSpc>
            </a:pPr>
            <a:endParaRPr sz="600">
              <a:latin typeface="Times New Roman"/>
              <a:cs typeface="Times New Roman"/>
            </a:endParaRPr>
          </a:p>
          <a:p>
            <a:pPr>
              <a:lnSpc>
                <a:spcPct val="100000"/>
              </a:lnSpc>
            </a:pPr>
            <a:endParaRPr sz="550">
              <a:latin typeface="Times New Roman"/>
              <a:cs typeface="Times New Roman"/>
            </a:endParaRPr>
          </a:p>
          <a:p>
            <a:pPr>
              <a:lnSpc>
                <a:spcPct val="100000"/>
              </a:lnSpc>
            </a:pPr>
            <a:r>
              <a:rPr sz="550" spc="5" dirty="0">
                <a:latin typeface="Arial"/>
                <a:cs typeface="Arial"/>
              </a:rPr>
              <a:t>-</a:t>
            </a:r>
            <a:r>
              <a:rPr sz="550" spc="15" dirty="0">
                <a:latin typeface="Arial"/>
                <a:cs typeface="Arial"/>
              </a:rPr>
              <a:t>3</a:t>
            </a:r>
            <a:endParaRPr sz="550">
              <a:latin typeface="Arial"/>
              <a:cs typeface="Arial"/>
            </a:endParaRPr>
          </a:p>
          <a:p>
            <a:pPr>
              <a:lnSpc>
                <a:spcPct val="100000"/>
              </a:lnSpc>
            </a:pPr>
            <a:endParaRPr sz="600">
              <a:latin typeface="Times New Roman"/>
              <a:cs typeface="Times New Roman"/>
            </a:endParaRPr>
          </a:p>
          <a:p>
            <a:pPr>
              <a:lnSpc>
                <a:spcPct val="100000"/>
              </a:lnSpc>
              <a:spcBef>
                <a:spcPts val="5"/>
              </a:spcBef>
            </a:pPr>
            <a:endParaRPr sz="550">
              <a:latin typeface="Times New Roman"/>
              <a:cs typeface="Times New Roman"/>
            </a:endParaRPr>
          </a:p>
          <a:p>
            <a:pPr>
              <a:lnSpc>
                <a:spcPct val="100000"/>
              </a:lnSpc>
            </a:pPr>
            <a:r>
              <a:rPr sz="550" spc="5" dirty="0">
                <a:latin typeface="Arial"/>
                <a:cs typeface="Arial"/>
              </a:rPr>
              <a:t>-</a:t>
            </a:r>
            <a:r>
              <a:rPr sz="550" spc="15" dirty="0">
                <a:latin typeface="Arial"/>
                <a:cs typeface="Arial"/>
              </a:rPr>
              <a:t>4</a:t>
            </a:r>
            <a:endParaRPr sz="550">
              <a:latin typeface="Arial"/>
              <a:cs typeface="Arial"/>
            </a:endParaRPr>
          </a:p>
          <a:p>
            <a:pPr>
              <a:lnSpc>
                <a:spcPct val="100000"/>
              </a:lnSpc>
            </a:pPr>
            <a:endParaRPr sz="600">
              <a:latin typeface="Times New Roman"/>
              <a:cs typeface="Times New Roman"/>
            </a:endParaRPr>
          </a:p>
          <a:p>
            <a:pPr>
              <a:lnSpc>
                <a:spcPct val="100000"/>
              </a:lnSpc>
              <a:spcBef>
                <a:spcPts val="5"/>
              </a:spcBef>
            </a:pPr>
            <a:endParaRPr sz="550">
              <a:latin typeface="Times New Roman"/>
              <a:cs typeface="Times New Roman"/>
            </a:endParaRPr>
          </a:p>
          <a:p>
            <a:pPr>
              <a:lnSpc>
                <a:spcPct val="100000"/>
              </a:lnSpc>
            </a:pPr>
            <a:r>
              <a:rPr sz="550" spc="5" dirty="0">
                <a:latin typeface="Arial"/>
                <a:cs typeface="Arial"/>
              </a:rPr>
              <a:t>-</a:t>
            </a:r>
            <a:r>
              <a:rPr sz="550" spc="15" dirty="0">
                <a:latin typeface="Arial"/>
                <a:cs typeface="Arial"/>
              </a:rPr>
              <a:t>5</a:t>
            </a:r>
            <a:endParaRPr sz="550">
              <a:latin typeface="Arial"/>
              <a:cs typeface="Arial"/>
            </a:endParaRPr>
          </a:p>
        </p:txBody>
      </p:sp>
      <p:sp>
        <p:nvSpPr>
          <p:cNvPr id="51" name="object 51"/>
          <p:cNvSpPr/>
          <p:nvPr/>
        </p:nvSpPr>
        <p:spPr>
          <a:xfrm>
            <a:off x="4591557" y="4837028"/>
            <a:ext cx="26034" cy="0"/>
          </a:xfrm>
          <a:custGeom>
            <a:avLst/>
            <a:gdLst/>
            <a:ahLst/>
            <a:cxnLst/>
            <a:rect l="l" t="t" r="r" b="b"/>
            <a:pathLst>
              <a:path w="26035">
                <a:moveTo>
                  <a:pt x="25844" y="0"/>
                </a:moveTo>
                <a:lnTo>
                  <a:pt x="0" y="0"/>
                </a:lnTo>
              </a:path>
            </a:pathLst>
          </a:custGeom>
          <a:ln w="4638">
            <a:solidFill>
              <a:srgbClr val="000000"/>
            </a:solidFill>
          </a:ln>
        </p:spPr>
        <p:txBody>
          <a:bodyPr wrap="square" lIns="0" tIns="0" rIns="0" bIns="0" rtlCol="0"/>
          <a:lstStyle/>
          <a:p>
            <a:endParaRPr/>
          </a:p>
        </p:txBody>
      </p:sp>
      <p:sp>
        <p:nvSpPr>
          <p:cNvPr id="52" name="object 52"/>
          <p:cNvSpPr/>
          <p:nvPr/>
        </p:nvSpPr>
        <p:spPr>
          <a:xfrm>
            <a:off x="4578681" y="4458878"/>
            <a:ext cx="52069" cy="0"/>
          </a:xfrm>
          <a:custGeom>
            <a:avLst/>
            <a:gdLst/>
            <a:ahLst/>
            <a:cxnLst/>
            <a:rect l="l" t="t" r="r" b="b"/>
            <a:pathLst>
              <a:path w="52070">
                <a:moveTo>
                  <a:pt x="51596" y="0"/>
                </a:moveTo>
                <a:lnTo>
                  <a:pt x="0" y="0"/>
                </a:lnTo>
              </a:path>
            </a:pathLst>
          </a:custGeom>
          <a:ln w="4638">
            <a:solidFill>
              <a:srgbClr val="000000"/>
            </a:solidFill>
          </a:ln>
        </p:spPr>
        <p:txBody>
          <a:bodyPr wrap="square" lIns="0" tIns="0" rIns="0" bIns="0" rtlCol="0"/>
          <a:lstStyle/>
          <a:p>
            <a:endParaRPr/>
          </a:p>
        </p:txBody>
      </p:sp>
      <p:sp>
        <p:nvSpPr>
          <p:cNvPr id="53" name="object 53"/>
          <p:cNvSpPr/>
          <p:nvPr/>
        </p:nvSpPr>
        <p:spPr>
          <a:xfrm>
            <a:off x="4591557" y="4585082"/>
            <a:ext cx="26034" cy="0"/>
          </a:xfrm>
          <a:custGeom>
            <a:avLst/>
            <a:gdLst/>
            <a:ahLst/>
            <a:cxnLst/>
            <a:rect l="l" t="t" r="r" b="b"/>
            <a:pathLst>
              <a:path w="26035">
                <a:moveTo>
                  <a:pt x="25844" y="0"/>
                </a:moveTo>
                <a:lnTo>
                  <a:pt x="0" y="0"/>
                </a:lnTo>
              </a:path>
            </a:pathLst>
          </a:custGeom>
          <a:ln w="4638">
            <a:solidFill>
              <a:srgbClr val="000000"/>
            </a:solidFill>
          </a:ln>
        </p:spPr>
        <p:txBody>
          <a:bodyPr wrap="square" lIns="0" tIns="0" rIns="0" bIns="0" rtlCol="0"/>
          <a:lstStyle/>
          <a:p>
            <a:endParaRPr/>
          </a:p>
        </p:txBody>
      </p:sp>
      <p:sp>
        <p:nvSpPr>
          <p:cNvPr id="54" name="object 54"/>
          <p:cNvSpPr/>
          <p:nvPr/>
        </p:nvSpPr>
        <p:spPr>
          <a:xfrm>
            <a:off x="4578681" y="4206564"/>
            <a:ext cx="52069" cy="0"/>
          </a:xfrm>
          <a:custGeom>
            <a:avLst/>
            <a:gdLst/>
            <a:ahLst/>
            <a:cxnLst/>
            <a:rect l="l" t="t" r="r" b="b"/>
            <a:pathLst>
              <a:path w="52070">
                <a:moveTo>
                  <a:pt x="51596" y="0"/>
                </a:moveTo>
                <a:lnTo>
                  <a:pt x="0" y="0"/>
                </a:lnTo>
              </a:path>
            </a:pathLst>
          </a:custGeom>
          <a:ln w="4638">
            <a:solidFill>
              <a:srgbClr val="000000"/>
            </a:solidFill>
          </a:ln>
        </p:spPr>
        <p:txBody>
          <a:bodyPr wrap="square" lIns="0" tIns="0" rIns="0" bIns="0" rtlCol="0"/>
          <a:lstStyle/>
          <a:p>
            <a:endParaRPr/>
          </a:p>
        </p:txBody>
      </p:sp>
      <p:sp>
        <p:nvSpPr>
          <p:cNvPr id="55" name="object 55"/>
          <p:cNvSpPr/>
          <p:nvPr/>
        </p:nvSpPr>
        <p:spPr>
          <a:xfrm>
            <a:off x="4591557" y="4332767"/>
            <a:ext cx="26034" cy="0"/>
          </a:xfrm>
          <a:custGeom>
            <a:avLst/>
            <a:gdLst/>
            <a:ahLst/>
            <a:cxnLst/>
            <a:rect l="l" t="t" r="r" b="b"/>
            <a:pathLst>
              <a:path w="26035">
                <a:moveTo>
                  <a:pt x="25844" y="0"/>
                </a:moveTo>
                <a:lnTo>
                  <a:pt x="0" y="0"/>
                </a:lnTo>
              </a:path>
            </a:pathLst>
          </a:custGeom>
          <a:ln w="4638">
            <a:solidFill>
              <a:srgbClr val="000000"/>
            </a:solidFill>
          </a:ln>
        </p:spPr>
        <p:txBody>
          <a:bodyPr wrap="square" lIns="0" tIns="0" rIns="0" bIns="0" rtlCol="0"/>
          <a:lstStyle/>
          <a:p>
            <a:endParaRPr/>
          </a:p>
        </p:txBody>
      </p:sp>
      <p:sp>
        <p:nvSpPr>
          <p:cNvPr id="56" name="object 56"/>
          <p:cNvSpPr/>
          <p:nvPr/>
        </p:nvSpPr>
        <p:spPr>
          <a:xfrm>
            <a:off x="4578681" y="3954617"/>
            <a:ext cx="52069" cy="0"/>
          </a:xfrm>
          <a:custGeom>
            <a:avLst/>
            <a:gdLst/>
            <a:ahLst/>
            <a:cxnLst/>
            <a:rect l="l" t="t" r="r" b="b"/>
            <a:pathLst>
              <a:path w="52070">
                <a:moveTo>
                  <a:pt x="51596" y="0"/>
                </a:moveTo>
                <a:lnTo>
                  <a:pt x="0" y="0"/>
                </a:lnTo>
              </a:path>
            </a:pathLst>
          </a:custGeom>
          <a:ln w="4638">
            <a:solidFill>
              <a:srgbClr val="000000"/>
            </a:solidFill>
          </a:ln>
        </p:spPr>
        <p:txBody>
          <a:bodyPr wrap="square" lIns="0" tIns="0" rIns="0" bIns="0" rtlCol="0"/>
          <a:lstStyle/>
          <a:p>
            <a:endParaRPr/>
          </a:p>
        </p:txBody>
      </p:sp>
      <p:sp>
        <p:nvSpPr>
          <p:cNvPr id="57" name="object 57"/>
          <p:cNvSpPr/>
          <p:nvPr/>
        </p:nvSpPr>
        <p:spPr>
          <a:xfrm>
            <a:off x="4591557" y="4080361"/>
            <a:ext cx="26034" cy="0"/>
          </a:xfrm>
          <a:custGeom>
            <a:avLst/>
            <a:gdLst/>
            <a:ahLst/>
            <a:cxnLst/>
            <a:rect l="l" t="t" r="r" b="b"/>
            <a:pathLst>
              <a:path w="26035">
                <a:moveTo>
                  <a:pt x="25844" y="0"/>
                </a:moveTo>
                <a:lnTo>
                  <a:pt x="0" y="0"/>
                </a:lnTo>
              </a:path>
            </a:pathLst>
          </a:custGeom>
          <a:ln w="4638">
            <a:solidFill>
              <a:srgbClr val="000000"/>
            </a:solidFill>
          </a:ln>
        </p:spPr>
        <p:txBody>
          <a:bodyPr wrap="square" lIns="0" tIns="0" rIns="0" bIns="0" rtlCol="0"/>
          <a:lstStyle/>
          <a:p>
            <a:endParaRPr/>
          </a:p>
        </p:txBody>
      </p:sp>
      <p:sp>
        <p:nvSpPr>
          <p:cNvPr id="58" name="object 58"/>
          <p:cNvSpPr txBox="1"/>
          <p:nvPr/>
        </p:nvSpPr>
        <p:spPr>
          <a:xfrm>
            <a:off x="6096239" y="4569837"/>
            <a:ext cx="59055" cy="136525"/>
          </a:xfrm>
          <a:prstGeom prst="rect">
            <a:avLst/>
          </a:prstGeom>
        </p:spPr>
        <p:txBody>
          <a:bodyPr vert="horz" wrap="square" lIns="0" tIns="15875" rIns="0" bIns="0" rtlCol="0">
            <a:spAutoFit/>
          </a:bodyPr>
          <a:lstStyle/>
          <a:p>
            <a:pPr>
              <a:lnSpc>
                <a:spcPct val="100000"/>
              </a:lnSpc>
              <a:spcBef>
                <a:spcPts val="125"/>
              </a:spcBef>
            </a:pPr>
            <a:r>
              <a:rPr sz="700" spc="10" dirty="0">
                <a:latin typeface="Arial"/>
                <a:cs typeface="Arial"/>
              </a:rPr>
              <a:t>x</a:t>
            </a:r>
            <a:endParaRPr sz="700">
              <a:latin typeface="Arial"/>
              <a:cs typeface="Arial"/>
            </a:endParaRPr>
          </a:p>
        </p:txBody>
      </p:sp>
      <p:sp>
        <p:nvSpPr>
          <p:cNvPr id="59" name="object 59"/>
          <p:cNvSpPr txBox="1"/>
          <p:nvPr/>
        </p:nvSpPr>
        <p:spPr>
          <a:xfrm>
            <a:off x="4415612" y="3745278"/>
            <a:ext cx="150495" cy="521970"/>
          </a:xfrm>
          <a:prstGeom prst="rect">
            <a:avLst/>
          </a:prstGeom>
        </p:spPr>
        <p:txBody>
          <a:bodyPr vert="horz" wrap="square" lIns="0" tIns="41275" rIns="0" bIns="0" rtlCol="0">
            <a:spAutoFit/>
          </a:bodyPr>
          <a:lstStyle/>
          <a:p>
            <a:pPr>
              <a:lnSpc>
                <a:spcPct val="100000"/>
              </a:lnSpc>
              <a:spcBef>
                <a:spcPts val="325"/>
              </a:spcBef>
            </a:pPr>
            <a:r>
              <a:rPr sz="700" spc="10" dirty="0">
                <a:latin typeface="Arial"/>
                <a:cs typeface="Arial"/>
              </a:rPr>
              <a:t>y</a:t>
            </a:r>
            <a:endParaRPr sz="700">
              <a:latin typeface="Arial"/>
              <a:cs typeface="Arial"/>
            </a:endParaRPr>
          </a:p>
          <a:p>
            <a:pPr marL="95885">
              <a:lnSpc>
                <a:spcPct val="100000"/>
              </a:lnSpc>
              <a:spcBef>
                <a:spcPts val="195"/>
              </a:spcBef>
            </a:pPr>
            <a:r>
              <a:rPr sz="550" spc="15" dirty="0">
                <a:latin typeface="Arial"/>
                <a:cs typeface="Arial"/>
              </a:rPr>
              <a:t>2</a:t>
            </a:r>
            <a:endParaRPr sz="550">
              <a:latin typeface="Arial"/>
              <a:cs typeface="Arial"/>
            </a:endParaRPr>
          </a:p>
          <a:p>
            <a:pPr>
              <a:lnSpc>
                <a:spcPct val="100000"/>
              </a:lnSpc>
            </a:pPr>
            <a:endParaRPr sz="600">
              <a:latin typeface="Times New Roman"/>
              <a:cs typeface="Times New Roman"/>
            </a:endParaRPr>
          </a:p>
          <a:p>
            <a:pPr>
              <a:lnSpc>
                <a:spcPct val="100000"/>
              </a:lnSpc>
            </a:pPr>
            <a:endParaRPr sz="550">
              <a:latin typeface="Times New Roman"/>
              <a:cs typeface="Times New Roman"/>
            </a:endParaRPr>
          </a:p>
          <a:p>
            <a:pPr marL="95885">
              <a:lnSpc>
                <a:spcPct val="100000"/>
              </a:lnSpc>
            </a:pPr>
            <a:r>
              <a:rPr sz="550" spc="15" dirty="0">
                <a:latin typeface="Arial"/>
                <a:cs typeface="Arial"/>
              </a:rPr>
              <a:t>1</a:t>
            </a:r>
            <a:endParaRPr sz="550">
              <a:latin typeface="Arial"/>
              <a:cs typeface="Arial"/>
            </a:endParaRPr>
          </a:p>
        </p:txBody>
      </p:sp>
      <p:sp>
        <p:nvSpPr>
          <p:cNvPr id="60" name="object 60"/>
          <p:cNvSpPr/>
          <p:nvPr/>
        </p:nvSpPr>
        <p:spPr>
          <a:xfrm>
            <a:off x="3168885" y="3894639"/>
            <a:ext cx="861060" cy="207645"/>
          </a:xfrm>
          <a:custGeom>
            <a:avLst/>
            <a:gdLst/>
            <a:ahLst/>
            <a:cxnLst/>
            <a:rect l="l" t="t" r="r" b="b"/>
            <a:pathLst>
              <a:path w="861060" h="207645">
                <a:moveTo>
                  <a:pt x="0" y="0"/>
                </a:moveTo>
                <a:lnTo>
                  <a:pt x="23894" y="5051"/>
                </a:lnTo>
                <a:lnTo>
                  <a:pt x="47347" y="9736"/>
                </a:lnTo>
                <a:lnTo>
                  <a:pt x="71472" y="14328"/>
                </a:lnTo>
                <a:lnTo>
                  <a:pt x="95367" y="19472"/>
                </a:lnTo>
                <a:lnTo>
                  <a:pt x="119270" y="24524"/>
                </a:lnTo>
                <a:lnTo>
                  <a:pt x="143165" y="29116"/>
                </a:lnTo>
                <a:lnTo>
                  <a:pt x="167290" y="34168"/>
                </a:lnTo>
                <a:lnTo>
                  <a:pt x="191184" y="39312"/>
                </a:lnTo>
                <a:lnTo>
                  <a:pt x="215079" y="44363"/>
                </a:lnTo>
                <a:lnTo>
                  <a:pt x="239204" y="49415"/>
                </a:lnTo>
                <a:lnTo>
                  <a:pt x="263098" y="54467"/>
                </a:lnTo>
                <a:lnTo>
                  <a:pt x="287002" y="59978"/>
                </a:lnTo>
                <a:lnTo>
                  <a:pt x="310897" y="65122"/>
                </a:lnTo>
                <a:lnTo>
                  <a:pt x="334580" y="70633"/>
                </a:lnTo>
                <a:lnTo>
                  <a:pt x="358474" y="75685"/>
                </a:lnTo>
                <a:lnTo>
                  <a:pt x="382369" y="81196"/>
                </a:lnTo>
                <a:lnTo>
                  <a:pt x="406273" y="86707"/>
                </a:lnTo>
                <a:lnTo>
                  <a:pt x="430388" y="92218"/>
                </a:lnTo>
                <a:lnTo>
                  <a:pt x="454292" y="98188"/>
                </a:lnTo>
                <a:lnTo>
                  <a:pt x="478187" y="103699"/>
                </a:lnTo>
                <a:lnTo>
                  <a:pt x="502091" y="109669"/>
                </a:lnTo>
                <a:lnTo>
                  <a:pt x="526206" y="115180"/>
                </a:lnTo>
                <a:lnTo>
                  <a:pt x="550110" y="121151"/>
                </a:lnTo>
                <a:lnTo>
                  <a:pt x="574005" y="127305"/>
                </a:lnTo>
                <a:lnTo>
                  <a:pt x="597458" y="133734"/>
                </a:lnTo>
                <a:lnTo>
                  <a:pt x="621582" y="139613"/>
                </a:lnTo>
                <a:lnTo>
                  <a:pt x="645477" y="146042"/>
                </a:lnTo>
                <a:lnTo>
                  <a:pt x="669381" y="152013"/>
                </a:lnTo>
                <a:lnTo>
                  <a:pt x="693275" y="159085"/>
                </a:lnTo>
                <a:lnTo>
                  <a:pt x="741295" y="171852"/>
                </a:lnTo>
                <a:lnTo>
                  <a:pt x="789093" y="185722"/>
                </a:lnTo>
                <a:lnTo>
                  <a:pt x="813209" y="193070"/>
                </a:lnTo>
                <a:lnTo>
                  <a:pt x="837076" y="199867"/>
                </a:lnTo>
                <a:lnTo>
                  <a:pt x="860989" y="207399"/>
                </a:lnTo>
              </a:path>
            </a:pathLst>
          </a:custGeom>
          <a:ln w="8836">
            <a:solidFill>
              <a:srgbClr val="0000FF"/>
            </a:solidFill>
          </a:ln>
        </p:spPr>
        <p:txBody>
          <a:bodyPr wrap="square" lIns="0" tIns="0" rIns="0" bIns="0" rtlCol="0"/>
          <a:lstStyle/>
          <a:p>
            <a:endParaRPr/>
          </a:p>
        </p:txBody>
      </p:sp>
      <p:sp>
        <p:nvSpPr>
          <p:cNvPr id="61" name="object 61"/>
          <p:cNvSpPr/>
          <p:nvPr/>
        </p:nvSpPr>
        <p:spPr>
          <a:xfrm>
            <a:off x="4030336" y="4206564"/>
            <a:ext cx="1148080" cy="0"/>
          </a:xfrm>
          <a:custGeom>
            <a:avLst/>
            <a:gdLst/>
            <a:ahLst/>
            <a:cxnLst/>
            <a:rect l="l" t="t" r="r" b="b"/>
            <a:pathLst>
              <a:path w="1148079">
                <a:moveTo>
                  <a:pt x="0" y="0"/>
                </a:moveTo>
                <a:lnTo>
                  <a:pt x="0" y="0"/>
                </a:lnTo>
                <a:lnTo>
                  <a:pt x="1123637" y="0"/>
                </a:lnTo>
                <a:lnTo>
                  <a:pt x="1147550" y="0"/>
                </a:lnTo>
              </a:path>
            </a:pathLst>
          </a:custGeom>
          <a:ln w="8836">
            <a:solidFill>
              <a:srgbClr val="0000FF"/>
            </a:solidFill>
          </a:ln>
        </p:spPr>
        <p:txBody>
          <a:bodyPr wrap="square" lIns="0" tIns="0" rIns="0" bIns="0" rtlCol="0"/>
          <a:lstStyle/>
          <a:p>
            <a:endParaRPr/>
          </a:p>
        </p:txBody>
      </p:sp>
      <p:sp>
        <p:nvSpPr>
          <p:cNvPr id="62" name="object 62"/>
          <p:cNvSpPr/>
          <p:nvPr/>
        </p:nvSpPr>
        <p:spPr>
          <a:xfrm>
            <a:off x="5178622" y="4963176"/>
            <a:ext cx="861060" cy="756920"/>
          </a:xfrm>
          <a:custGeom>
            <a:avLst/>
            <a:gdLst/>
            <a:ahLst/>
            <a:cxnLst/>
            <a:rect l="l" t="t" r="r" b="b"/>
            <a:pathLst>
              <a:path w="861060" h="756920">
                <a:moveTo>
                  <a:pt x="0" y="0"/>
                </a:moveTo>
                <a:lnTo>
                  <a:pt x="23821" y="21180"/>
                </a:lnTo>
                <a:lnTo>
                  <a:pt x="47734" y="42572"/>
                </a:lnTo>
                <a:lnTo>
                  <a:pt x="71647" y="63083"/>
                </a:lnTo>
                <a:lnTo>
                  <a:pt x="95744" y="84484"/>
                </a:lnTo>
                <a:lnTo>
                  <a:pt x="119657" y="105665"/>
                </a:lnTo>
                <a:lnTo>
                  <a:pt x="143570" y="126395"/>
                </a:lnTo>
                <a:lnTo>
                  <a:pt x="167483" y="147576"/>
                </a:lnTo>
                <a:lnTo>
                  <a:pt x="191580" y="168307"/>
                </a:lnTo>
                <a:lnTo>
                  <a:pt x="215493" y="189488"/>
                </a:lnTo>
                <a:lnTo>
                  <a:pt x="239406" y="210659"/>
                </a:lnTo>
                <a:lnTo>
                  <a:pt x="263319" y="231399"/>
                </a:lnTo>
                <a:lnTo>
                  <a:pt x="286956" y="252571"/>
                </a:lnTo>
                <a:lnTo>
                  <a:pt x="310869" y="273311"/>
                </a:lnTo>
                <a:lnTo>
                  <a:pt x="334782" y="294483"/>
                </a:lnTo>
                <a:lnTo>
                  <a:pt x="358695" y="315663"/>
                </a:lnTo>
                <a:lnTo>
                  <a:pt x="382792" y="336394"/>
                </a:lnTo>
                <a:lnTo>
                  <a:pt x="406705" y="357575"/>
                </a:lnTo>
                <a:lnTo>
                  <a:pt x="430526" y="378747"/>
                </a:lnTo>
                <a:lnTo>
                  <a:pt x="454439" y="399487"/>
                </a:lnTo>
                <a:lnTo>
                  <a:pt x="478628" y="420658"/>
                </a:lnTo>
                <a:lnTo>
                  <a:pt x="502449" y="441398"/>
                </a:lnTo>
                <a:lnTo>
                  <a:pt x="526362" y="462570"/>
                </a:lnTo>
                <a:lnTo>
                  <a:pt x="549816" y="483751"/>
                </a:lnTo>
                <a:lnTo>
                  <a:pt x="574005" y="504481"/>
                </a:lnTo>
                <a:lnTo>
                  <a:pt x="597826" y="525662"/>
                </a:lnTo>
                <a:lnTo>
                  <a:pt x="621739" y="546393"/>
                </a:lnTo>
                <a:lnTo>
                  <a:pt x="645652" y="567574"/>
                </a:lnTo>
                <a:lnTo>
                  <a:pt x="669749" y="588745"/>
                </a:lnTo>
                <a:lnTo>
                  <a:pt x="693662" y="609485"/>
                </a:lnTo>
                <a:lnTo>
                  <a:pt x="717575" y="630657"/>
                </a:lnTo>
                <a:lnTo>
                  <a:pt x="741488" y="651838"/>
                </a:lnTo>
                <a:lnTo>
                  <a:pt x="765585" y="672568"/>
                </a:lnTo>
                <a:lnTo>
                  <a:pt x="789498" y="693749"/>
                </a:lnTo>
                <a:lnTo>
                  <a:pt x="813411" y="714480"/>
                </a:lnTo>
                <a:lnTo>
                  <a:pt x="836864" y="735661"/>
                </a:lnTo>
                <a:lnTo>
                  <a:pt x="860961" y="756832"/>
                </a:lnTo>
              </a:path>
            </a:pathLst>
          </a:custGeom>
          <a:ln w="8841">
            <a:solidFill>
              <a:srgbClr val="0000FF"/>
            </a:solidFill>
          </a:ln>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4" name="object 4"/>
          <p:cNvSpPr txBox="1"/>
          <p:nvPr/>
        </p:nvSpPr>
        <p:spPr>
          <a:xfrm>
            <a:off x="563067" y="1150112"/>
            <a:ext cx="217678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机构位置</a:t>
            </a:r>
            <a:r>
              <a:rPr sz="2800" b="1" spc="-5" dirty="0">
                <a:solidFill>
                  <a:srgbClr val="333399"/>
                </a:solidFill>
                <a:latin typeface="宋体"/>
                <a:cs typeface="宋体"/>
              </a:rPr>
              <a:t>分析</a:t>
            </a:r>
            <a:endParaRPr sz="2800">
              <a:latin typeface="宋体"/>
              <a:cs typeface="宋体"/>
            </a:endParaRPr>
          </a:p>
        </p:txBody>
      </p:sp>
      <p:sp>
        <p:nvSpPr>
          <p:cNvPr id="5" name="object 5"/>
          <p:cNvSpPr txBox="1"/>
          <p:nvPr/>
        </p:nvSpPr>
        <p:spPr>
          <a:xfrm>
            <a:off x="594766" y="4402073"/>
            <a:ext cx="8337550" cy="2211705"/>
          </a:xfrm>
          <a:prstGeom prst="rect">
            <a:avLst/>
          </a:prstGeom>
        </p:spPr>
        <p:txBody>
          <a:bodyPr vert="horz" wrap="square" lIns="0" tIns="28575" rIns="0" bIns="0" rtlCol="0">
            <a:spAutoFit/>
          </a:bodyPr>
          <a:lstStyle/>
          <a:p>
            <a:pPr marL="12700" marR="304800">
              <a:lnSpc>
                <a:spcPts val="2090"/>
              </a:lnSpc>
              <a:spcBef>
                <a:spcPts val="225"/>
              </a:spcBef>
            </a:pPr>
            <a:r>
              <a:rPr sz="1800" dirty="0">
                <a:latin typeface="宋体"/>
                <a:cs typeface="宋体"/>
              </a:rPr>
              <a:t>为了进行机构位置分析，需要写出机构位置方程。因为曲柄滑块机构是平面四杆 机构，所以在平面内分别沿着水平方向和竖直方向写出机构位置方程：</a:t>
            </a:r>
            <a:endParaRPr sz="1800">
              <a:latin typeface="宋体"/>
              <a:cs typeface="宋体"/>
            </a:endParaRPr>
          </a:p>
          <a:p>
            <a:pPr marL="12700">
              <a:lnSpc>
                <a:spcPts val="2080"/>
              </a:lnSpc>
            </a:pPr>
            <a:r>
              <a:rPr sz="1800" dirty="0">
                <a:latin typeface="Arial"/>
                <a:cs typeface="Arial"/>
              </a:rPr>
              <a:t>LAB </a:t>
            </a:r>
            <a:r>
              <a:rPr sz="1800" spc="-5" dirty="0">
                <a:latin typeface="Arial"/>
                <a:cs typeface="Arial"/>
              </a:rPr>
              <a:t>* </a:t>
            </a:r>
            <a:r>
              <a:rPr sz="1800" dirty="0">
                <a:latin typeface="Arial"/>
                <a:cs typeface="Arial"/>
              </a:rPr>
              <a:t>cos(thetaA) + LBC </a:t>
            </a:r>
            <a:r>
              <a:rPr sz="1800" spc="-5" dirty="0">
                <a:latin typeface="Arial"/>
                <a:cs typeface="Arial"/>
              </a:rPr>
              <a:t>* </a:t>
            </a:r>
            <a:r>
              <a:rPr sz="1800" dirty="0">
                <a:latin typeface="Arial"/>
                <a:cs typeface="Arial"/>
              </a:rPr>
              <a:t>cos(thetaC) ==</a:t>
            </a:r>
            <a:r>
              <a:rPr sz="1800" spc="-135" dirty="0">
                <a:latin typeface="Arial"/>
                <a:cs typeface="Arial"/>
              </a:rPr>
              <a:t> </a:t>
            </a:r>
            <a:r>
              <a:rPr sz="1800" dirty="0">
                <a:latin typeface="Arial"/>
                <a:cs typeface="Arial"/>
              </a:rPr>
              <a:t>LAC</a:t>
            </a:r>
            <a:endParaRPr sz="1800">
              <a:latin typeface="Arial"/>
              <a:cs typeface="Arial"/>
            </a:endParaRPr>
          </a:p>
          <a:p>
            <a:pPr marL="12700">
              <a:lnSpc>
                <a:spcPct val="100000"/>
              </a:lnSpc>
            </a:pPr>
            <a:r>
              <a:rPr sz="1800" dirty="0">
                <a:latin typeface="Arial"/>
                <a:cs typeface="Arial"/>
              </a:rPr>
              <a:t>LAB </a:t>
            </a:r>
            <a:r>
              <a:rPr sz="1800" spc="-5" dirty="0">
                <a:latin typeface="Arial"/>
                <a:cs typeface="Arial"/>
              </a:rPr>
              <a:t>* </a:t>
            </a:r>
            <a:r>
              <a:rPr sz="1800" dirty="0">
                <a:latin typeface="Arial"/>
                <a:cs typeface="Arial"/>
              </a:rPr>
              <a:t>sin(thetaA) == LBC </a:t>
            </a:r>
            <a:r>
              <a:rPr sz="1800" spc="-5" dirty="0">
                <a:latin typeface="Arial"/>
                <a:cs typeface="Arial"/>
              </a:rPr>
              <a:t>*</a:t>
            </a:r>
            <a:r>
              <a:rPr sz="1800" spc="-75" dirty="0">
                <a:latin typeface="Arial"/>
                <a:cs typeface="Arial"/>
              </a:rPr>
              <a:t> </a:t>
            </a:r>
            <a:r>
              <a:rPr sz="1800" dirty="0">
                <a:latin typeface="Arial"/>
                <a:cs typeface="Arial"/>
              </a:rPr>
              <a:t>sin(thetaC)</a:t>
            </a:r>
            <a:endParaRPr sz="1800">
              <a:latin typeface="Arial"/>
              <a:cs typeface="Arial"/>
            </a:endParaRPr>
          </a:p>
          <a:p>
            <a:pPr marL="12700">
              <a:lnSpc>
                <a:spcPct val="100000"/>
              </a:lnSpc>
              <a:spcBef>
                <a:spcPts val="25"/>
              </a:spcBef>
            </a:pPr>
            <a:r>
              <a:rPr sz="1800" dirty="0">
                <a:latin typeface="宋体"/>
                <a:cs typeface="宋体"/>
              </a:rPr>
              <a:t>其中</a:t>
            </a:r>
            <a:r>
              <a:rPr sz="1800" spc="-5" dirty="0">
                <a:latin typeface="宋体"/>
                <a:cs typeface="宋体"/>
              </a:rPr>
              <a:t>，</a:t>
            </a:r>
            <a:r>
              <a:rPr sz="1800" spc="-5" dirty="0">
                <a:latin typeface="Arial"/>
                <a:cs typeface="Arial"/>
              </a:rPr>
              <a:t>LAB</a:t>
            </a:r>
            <a:r>
              <a:rPr sz="1800" spc="-5" dirty="0">
                <a:latin typeface="宋体"/>
                <a:cs typeface="宋体"/>
              </a:rPr>
              <a:t>、</a:t>
            </a:r>
            <a:r>
              <a:rPr sz="1800" spc="-5" dirty="0">
                <a:latin typeface="Arial"/>
                <a:cs typeface="Arial"/>
              </a:rPr>
              <a:t>LBC</a:t>
            </a:r>
            <a:r>
              <a:rPr sz="1800" spc="-5" dirty="0">
                <a:latin typeface="宋体"/>
                <a:cs typeface="宋体"/>
              </a:rPr>
              <a:t>表示曲柄和连杆的杆长，</a:t>
            </a:r>
            <a:r>
              <a:rPr sz="1800" spc="-5" dirty="0">
                <a:latin typeface="Arial"/>
                <a:cs typeface="Arial"/>
              </a:rPr>
              <a:t>LAC</a:t>
            </a:r>
            <a:r>
              <a:rPr sz="1800" dirty="0">
                <a:latin typeface="宋体"/>
                <a:cs typeface="宋体"/>
              </a:rPr>
              <a:t>是滑块到</a:t>
            </a:r>
            <a:r>
              <a:rPr sz="1800" spc="-10" dirty="0">
                <a:latin typeface="宋体"/>
                <a:cs typeface="宋体"/>
              </a:rPr>
              <a:t>点</a:t>
            </a:r>
            <a:r>
              <a:rPr sz="1800" spc="-5" dirty="0">
                <a:latin typeface="Arial"/>
                <a:cs typeface="Arial"/>
              </a:rPr>
              <a:t>A</a:t>
            </a:r>
            <a:r>
              <a:rPr sz="1800" spc="-5" dirty="0">
                <a:latin typeface="宋体"/>
                <a:cs typeface="宋体"/>
              </a:rPr>
              <a:t>的距离</a:t>
            </a:r>
            <a:r>
              <a:rPr sz="1800" dirty="0">
                <a:latin typeface="宋体"/>
                <a:cs typeface="宋体"/>
              </a:rPr>
              <a:t>，</a:t>
            </a:r>
            <a:r>
              <a:rPr sz="1800" dirty="0">
                <a:latin typeface="Arial"/>
                <a:cs typeface="Arial"/>
              </a:rPr>
              <a:t>thetaA</a:t>
            </a:r>
            <a:r>
              <a:rPr sz="1800" spc="-25" dirty="0">
                <a:latin typeface="宋体"/>
                <a:cs typeface="宋体"/>
              </a:rPr>
              <a:t>即</a:t>
            </a:r>
            <a:r>
              <a:rPr sz="1800" dirty="0">
                <a:latin typeface="Arial"/>
                <a:cs typeface="Arial"/>
              </a:rPr>
              <a:t>θ</a:t>
            </a:r>
            <a:r>
              <a:rPr sz="1800" baseline="-20833" dirty="0">
                <a:latin typeface="Arial"/>
                <a:cs typeface="Arial"/>
              </a:rPr>
              <a:t>A</a:t>
            </a:r>
            <a:r>
              <a:rPr sz="1800" dirty="0">
                <a:latin typeface="宋体"/>
                <a:cs typeface="宋体"/>
              </a:rPr>
              <a:t>，</a:t>
            </a:r>
            <a:endParaRPr sz="1800">
              <a:latin typeface="宋体"/>
              <a:cs typeface="宋体"/>
            </a:endParaRPr>
          </a:p>
          <a:p>
            <a:pPr marL="12700">
              <a:lnSpc>
                <a:spcPct val="100000"/>
              </a:lnSpc>
              <a:spcBef>
                <a:spcPts val="5"/>
              </a:spcBef>
            </a:pPr>
            <a:r>
              <a:rPr sz="1800" dirty="0">
                <a:latin typeface="Arial"/>
                <a:cs typeface="Arial"/>
              </a:rPr>
              <a:t>thetaC</a:t>
            </a:r>
            <a:r>
              <a:rPr sz="1800" dirty="0">
                <a:latin typeface="宋体"/>
                <a:cs typeface="宋体"/>
              </a:rPr>
              <a:t>即</a:t>
            </a:r>
            <a:r>
              <a:rPr sz="1800" spc="-5" dirty="0">
                <a:latin typeface="Arial"/>
                <a:cs typeface="Arial"/>
              </a:rPr>
              <a:t>θ</a:t>
            </a:r>
            <a:r>
              <a:rPr sz="1800" spc="-7" baseline="-20833" dirty="0">
                <a:latin typeface="Arial"/>
                <a:cs typeface="Arial"/>
              </a:rPr>
              <a:t>C</a:t>
            </a:r>
            <a:r>
              <a:rPr sz="1800" dirty="0">
                <a:latin typeface="宋体"/>
                <a:cs typeface="宋体"/>
              </a:rPr>
              <a:t>。</a:t>
            </a:r>
            <a:endParaRPr sz="1800">
              <a:latin typeface="宋体"/>
              <a:cs typeface="宋体"/>
            </a:endParaRPr>
          </a:p>
          <a:p>
            <a:pPr marL="12700">
              <a:lnSpc>
                <a:spcPct val="100000"/>
              </a:lnSpc>
            </a:pPr>
            <a:r>
              <a:rPr sz="1800" dirty="0">
                <a:latin typeface="宋体"/>
                <a:cs typeface="宋体"/>
              </a:rPr>
              <a:t>利用</a:t>
            </a:r>
            <a:r>
              <a:rPr sz="1800" spc="-35" dirty="0">
                <a:latin typeface="Arial"/>
                <a:cs typeface="Arial"/>
              </a:rPr>
              <a:t>MATLAB</a:t>
            </a:r>
            <a:r>
              <a:rPr sz="1800" dirty="0">
                <a:latin typeface="宋体"/>
                <a:cs typeface="宋体"/>
              </a:rPr>
              <a:t>符号计算可以获得滑块位</a:t>
            </a:r>
            <a:r>
              <a:rPr sz="1800" spc="5" dirty="0">
                <a:latin typeface="宋体"/>
                <a:cs typeface="宋体"/>
              </a:rPr>
              <a:t>置</a:t>
            </a:r>
            <a:r>
              <a:rPr sz="1800" spc="-5" dirty="0">
                <a:latin typeface="Arial"/>
                <a:cs typeface="Arial"/>
              </a:rPr>
              <a:t>LAC</a:t>
            </a:r>
            <a:r>
              <a:rPr sz="1800" dirty="0">
                <a:latin typeface="宋体"/>
                <a:cs typeface="宋体"/>
              </a:rPr>
              <a:t>与曲柄转角</a:t>
            </a:r>
            <a:r>
              <a:rPr sz="1800" spc="-5" dirty="0">
                <a:latin typeface="Arial"/>
                <a:cs typeface="Arial"/>
              </a:rPr>
              <a:t>θ</a:t>
            </a:r>
            <a:r>
              <a:rPr sz="1800" spc="-7" baseline="-20833" dirty="0">
                <a:latin typeface="Arial"/>
                <a:cs typeface="Arial"/>
              </a:rPr>
              <a:t>A</a:t>
            </a:r>
            <a:r>
              <a:rPr sz="1800" dirty="0">
                <a:latin typeface="宋体"/>
                <a:cs typeface="宋体"/>
              </a:rPr>
              <a:t>之间的关系。具体</a:t>
            </a:r>
            <a:endParaRPr sz="1800">
              <a:latin typeface="宋体"/>
              <a:cs typeface="宋体"/>
            </a:endParaRPr>
          </a:p>
          <a:p>
            <a:pPr marL="12700">
              <a:lnSpc>
                <a:spcPct val="100000"/>
              </a:lnSpc>
            </a:pPr>
            <a:r>
              <a:rPr sz="1800" spc="-35" dirty="0">
                <a:latin typeface="Arial"/>
                <a:cs typeface="Arial"/>
              </a:rPr>
              <a:t>MATLAB</a:t>
            </a:r>
            <a:r>
              <a:rPr sz="1800" dirty="0">
                <a:latin typeface="宋体"/>
                <a:cs typeface="宋体"/>
              </a:rPr>
              <a:t>程序如下：</a:t>
            </a:r>
            <a:endParaRPr sz="1800">
              <a:latin typeface="宋体"/>
              <a:cs typeface="宋体"/>
            </a:endParaRPr>
          </a:p>
        </p:txBody>
      </p:sp>
      <p:sp>
        <p:nvSpPr>
          <p:cNvPr id="6" name="object 6"/>
          <p:cNvSpPr/>
          <p:nvPr/>
        </p:nvSpPr>
        <p:spPr>
          <a:xfrm>
            <a:off x="3427476" y="3829811"/>
            <a:ext cx="274320" cy="256540"/>
          </a:xfrm>
          <a:custGeom>
            <a:avLst/>
            <a:gdLst/>
            <a:ahLst/>
            <a:cxnLst/>
            <a:rect l="l" t="t" r="r" b="b"/>
            <a:pathLst>
              <a:path w="274320" h="256539">
                <a:moveTo>
                  <a:pt x="137160" y="0"/>
                </a:moveTo>
                <a:lnTo>
                  <a:pt x="0" y="256031"/>
                </a:lnTo>
                <a:lnTo>
                  <a:pt x="274320" y="256031"/>
                </a:lnTo>
                <a:lnTo>
                  <a:pt x="137160" y="0"/>
                </a:lnTo>
                <a:close/>
              </a:path>
            </a:pathLst>
          </a:custGeom>
          <a:solidFill>
            <a:srgbClr val="FFFFFF"/>
          </a:solidFill>
        </p:spPr>
        <p:txBody>
          <a:bodyPr wrap="square" lIns="0" tIns="0" rIns="0" bIns="0" rtlCol="0"/>
          <a:lstStyle/>
          <a:p>
            <a:endParaRPr/>
          </a:p>
        </p:txBody>
      </p:sp>
      <p:sp>
        <p:nvSpPr>
          <p:cNvPr id="7" name="object 7"/>
          <p:cNvSpPr/>
          <p:nvPr/>
        </p:nvSpPr>
        <p:spPr>
          <a:xfrm>
            <a:off x="3427476" y="3829811"/>
            <a:ext cx="274320" cy="256540"/>
          </a:xfrm>
          <a:custGeom>
            <a:avLst/>
            <a:gdLst/>
            <a:ahLst/>
            <a:cxnLst/>
            <a:rect l="l" t="t" r="r" b="b"/>
            <a:pathLst>
              <a:path w="274320" h="256539">
                <a:moveTo>
                  <a:pt x="0" y="256031"/>
                </a:moveTo>
                <a:lnTo>
                  <a:pt x="137160" y="0"/>
                </a:lnTo>
                <a:lnTo>
                  <a:pt x="274320" y="256031"/>
                </a:lnTo>
                <a:lnTo>
                  <a:pt x="0" y="256031"/>
                </a:lnTo>
                <a:close/>
              </a:path>
            </a:pathLst>
          </a:custGeom>
          <a:ln w="15240">
            <a:solidFill>
              <a:srgbClr val="000000"/>
            </a:solidFill>
          </a:ln>
        </p:spPr>
        <p:txBody>
          <a:bodyPr wrap="square" lIns="0" tIns="0" rIns="0" bIns="0" rtlCol="0"/>
          <a:lstStyle/>
          <a:p>
            <a:endParaRPr/>
          </a:p>
        </p:txBody>
      </p:sp>
      <p:sp>
        <p:nvSpPr>
          <p:cNvPr id="8" name="object 8"/>
          <p:cNvSpPr/>
          <p:nvPr/>
        </p:nvSpPr>
        <p:spPr>
          <a:xfrm>
            <a:off x="3576828" y="3348228"/>
            <a:ext cx="210820" cy="505459"/>
          </a:xfrm>
          <a:custGeom>
            <a:avLst/>
            <a:gdLst/>
            <a:ahLst/>
            <a:cxnLst/>
            <a:rect l="l" t="t" r="r" b="b"/>
            <a:pathLst>
              <a:path w="210820" h="505460">
                <a:moveTo>
                  <a:pt x="0" y="504952"/>
                </a:moveTo>
                <a:lnTo>
                  <a:pt x="210311" y="0"/>
                </a:lnTo>
              </a:path>
            </a:pathLst>
          </a:custGeom>
          <a:ln w="27432">
            <a:solidFill>
              <a:srgbClr val="000000"/>
            </a:solidFill>
          </a:ln>
        </p:spPr>
        <p:txBody>
          <a:bodyPr wrap="square" lIns="0" tIns="0" rIns="0" bIns="0" rtlCol="0"/>
          <a:lstStyle/>
          <a:p>
            <a:endParaRPr/>
          </a:p>
        </p:txBody>
      </p:sp>
      <p:sp>
        <p:nvSpPr>
          <p:cNvPr id="9" name="object 9"/>
          <p:cNvSpPr/>
          <p:nvPr/>
        </p:nvSpPr>
        <p:spPr>
          <a:xfrm>
            <a:off x="3787140" y="3348228"/>
            <a:ext cx="1986914" cy="505459"/>
          </a:xfrm>
          <a:custGeom>
            <a:avLst/>
            <a:gdLst/>
            <a:ahLst/>
            <a:cxnLst/>
            <a:rect l="l" t="t" r="r" b="b"/>
            <a:pathLst>
              <a:path w="1986914" h="505460">
                <a:moveTo>
                  <a:pt x="1986533" y="504952"/>
                </a:moveTo>
                <a:lnTo>
                  <a:pt x="0" y="0"/>
                </a:lnTo>
              </a:path>
            </a:pathLst>
          </a:custGeom>
          <a:ln w="27432">
            <a:solidFill>
              <a:srgbClr val="000000"/>
            </a:solidFill>
          </a:ln>
        </p:spPr>
        <p:txBody>
          <a:bodyPr wrap="square" lIns="0" tIns="0" rIns="0" bIns="0" rtlCol="0"/>
          <a:lstStyle/>
          <a:p>
            <a:endParaRPr/>
          </a:p>
        </p:txBody>
      </p:sp>
      <p:sp>
        <p:nvSpPr>
          <p:cNvPr id="10" name="object 10"/>
          <p:cNvSpPr/>
          <p:nvPr/>
        </p:nvSpPr>
        <p:spPr>
          <a:xfrm>
            <a:off x="3709415" y="3279647"/>
            <a:ext cx="155448" cy="149351"/>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3493008" y="3767328"/>
            <a:ext cx="152400" cy="15240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5681471" y="3767328"/>
            <a:ext cx="155448" cy="152400"/>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536691" y="3726179"/>
            <a:ext cx="429895" cy="231775"/>
          </a:xfrm>
          <a:custGeom>
            <a:avLst/>
            <a:gdLst/>
            <a:ahLst/>
            <a:cxnLst/>
            <a:rect l="l" t="t" r="r" b="b"/>
            <a:pathLst>
              <a:path w="429895" h="231775">
                <a:moveTo>
                  <a:pt x="0" y="231648"/>
                </a:moveTo>
                <a:lnTo>
                  <a:pt x="429767" y="231648"/>
                </a:lnTo>
                <a:lnTo>
                  <a:pt x="429767" y="0"/>
                </a:lnTo>
                <a:lnTo>
                  <a:pt x="0" y="0"/>
                </a:lnTo>
                <a:lnTo>
                  <a:pt x="0" y="231648"/>
                </a:lnTo>
                <a:close/>
              </a:path>
            </a:pathLst>
          </a:custGeom>
          <a:ln w="15240">
            <a:solidFill>
              <a:srgbClr val="000000"/>
            </a:solidFill>
          </a:ln>
        </p:spPr>
        <p:txBody>
          <a:bodyPr wrap="square" lIns="0" tIns="0" rIns="0" bIns="0" rtlCol="0"/>
          <a:lstStyle/>
          <a:p>
            <a:endParaRPr/>
          </a:p>
        </p:txBody>
      </p:sp>
      <p:sp>
        <p:nvSpPr>
          <p:cNvPr id="14" name="object 14"/>
          <p:cNvSpPr/>
          <p:nvPr/>
        </p:nvSpPr>
        <p:spPr>
          <a:xfrm>
            <a:off x="5265420" y="3957828"/>
            <a:ext cx="965835" cy="635"/>
          </a:xfrm>
          <a:custGeom>
            <a:avLst/>
            <a:gdLst/>
            <a:ahLst/>
            <a:cxnLst/>
            <a:rect l="l" t="t" r="r" b="b"/>
            <a:pathLst>
              <a:path w="965835" h="635">
                <a:moveTo>
                  <a:pt x="0" y="0"/>
                </a:moveTo>
                <a:lnTo>
                  <a:pt x="965581" y="635"/>
                </a:lnTo>
              </a:path>
            </a:pathLst>
          </a:custGeom>
          <a:ln w="15240">
            <a:solidFill>
              <a:srgbClr val="000000"/>
            </a:solidFill>
          </a:ln>
        </p:spPr>
        <p:txBody>
          <a:bodyPr wrap="square" lIns="0" tIns="0" rIns="0" bIns="0" rtlCol="0"/>
          <a:lstStyle/>
          <a:p>
            <a:endParaRPr/>
          </a:p>
        </p:txBody>
      </p:sp>
      <p:sp>
        <p:nvSpPr>
          <p:cNvPr id="15" name="object 15"/>
          <p:cNvSpPr/>
          <p:nvPr/>
        </p:nvSpPr>
        <p:spPr>
          <a:xfrm>
            <a:off x="3427476" y="4085844"/>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16" name="object 16"/>
          <p:cNvSpPr/>
          <p:nvPr/>
        </p:nvSpPr>
        <p:spPr>
          <a:xfrm>
            <a:off x="3485388" y="4085844"/>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17" name="object 17"/>
          <p:cNvSpPr/>
          <p:nvPr/>
        </p:nvSpPr>
        <p:spPr>
          <a:xfrm>
            <a:off x="3543300" y="4085844"/>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18" name="object 18"/>
          <p:cNvSpPr/>
          <p:nvPr/>
        </p:nvSpPr>
        <p:spPr>
          <a:xfrm>
            <a:off x="3598164" y="4085844"/>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19" name="object 19"/>
          <p:cNvSpPr/>
          <p:nvPr/>
        </p:nvSpPr>
        <p:spPr>
          <a:xfrm>
            <a:off x="5265420"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0" name="object 20"/>
          <p:cNvSpPr/>
          <p:nvPr/>
        </p:nvSpPr>
        <p:spPr>
          <a:xfrm>
            <a:off x="5323332"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1" name="object 21"/>
          <p:cNvSpPr/>
          <p:nvPr/>
        </p:nvSpPr>
        <p:spPr>
          <a:xfrm>
            <a:off x="5381244"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2" name="object 22"/>
          <p:cNvSpPr/>
          <p:nvPr/>
        </p:nvSpPr>
        <p:spPr>
          <a:xfrm>
            <a:off x="5439155"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3" name="object 23"/>
          <p:cNvSpPr/>
          <p:nvPr/>
        </p:nvSpPr>
        <p:spPr>
          <a:xfrm>
            <a:off x="5497067"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4" name="object 24"/>
          <p:cNvSpPr/>
          <p:nvPr/>
        </p:nvSpPr>
        <p:spPr>
          <a:xfrm>
            <a:off x="5551932"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5" name="object 25"/>
          <p:cNvSpPr/>
          <p:nvPr/>
        </p:nvSpPr>
        <p:spPr>
          <a:xfrm>
            <a:off x="5609844"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6" name="object 26"/>
          <p:cNvSpPr/>
          <p:nvPr/>
        </p:nvSpPr>
        <p:spPr>
          <a:xfrm>
            <a:off x="5667755"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7" name="object 27"/>
          <p:cNvSpPr/>
          <p:nvPr/>
        </p:nvSpPr>
        <p:spPr>
          <a:xfrm>
            <a:off x="5725667"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8" name="object 28"/>
          <p:cNvSpPr/>
          <p:nvPr/>
        </p:nvSpPr>
        <p:spPr>
          <a:xfrm>
            <a:off x="5780532"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9" name="object 29"/>
          <p:cNvSpPr/>
          <p:nvPr/>
        </p:nvSpPr>
        <p:spPr>
          <a:xfrm>
            <a:off x="5838444"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30" name="object 30"/>
          <p:cNvSpPr/>
          <p:nvPr/>
        </p:nvSpPr>
        <p:spPr>
          <a:xfrm>
            <a:off x="5896355"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31" name="object 31"/>
          <p:cNvSpPr/>
          <p:nvPr/>
        </p:nvSpPr>
        <p:spPr>
          <a:xfrm>
            <a:off x="5954267"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32" name="object 32"/>
          <p:cNvSpPr/>
          <p:nvPr/>
        </p:nvSpPr>
        <p:spPr>
          <a:xfrm>
            <a:off x="6009132"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33" name="object 33"/>
          <p:cNvSpPr/>
          <p:nvPr/>
        </p:nvSpPr>
        <p:spPr>
          <a:xfrm>
            <a:off x="6067044"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34" name="object 34"/>
          <p:cNvSpPr/>
          <p:nvPr/>
        </p:nvSpPr>
        <p:spPr>
          <a:xfrm>
            <a:off x="6124955" y="3960876"/>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35" name="object 35"/>
          <p:cNvSpPr txBox="1"/>
          <p:nvPr/>
        </p:nvSpPr>
        <p:spPr>
          <a:xfrm>
            <a:off x="3297682" y="3737610"/>
            <a:ext cx="11811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A</a:t>
            </a:r>
            <a:endParaRPr sz="1000">
              <a:latin typeface="Times New Roman"/>
              <a:cs typeface="Times New Roman"/>
            </a:endParaRPr>
          </a:p>
        </p:txBody>
      </p:sp>
      <p:sp>
        <p:nvSpPr>
          <p:cNvPr id="36" name="object 36"/>
          <p:cNvSpPr txBox="1"/>
          <p:nvPr/>
        </p:nvSpPr>
        <p:spPr>
          <a:xfrm>
            <a:off x="561543" y="1885899"/>
            <a:ext cx="8255000" cy="1780539"/>
          </a:xfrm>
          <a:prstGeom prst="rect">
            <a:avLst/>
          </a:prstGeom>
        </p:spPr>
        <p:txBody>
          <a:bodyPr vert="horz" wrap="square" lIns="0" tIns="15875" rIns="0" bIns="0" rtlCol="0">
            <a:spAutoFit/>
          </a:bodyPr>
          <a:lstStyle/>
          <a:p>
            <a:pPr marL="12700" marR="5080">
              <a:lnSpc>
                <a:spcPct val="98900"/>
              </a:lnSpc>
              <a:spcBef>
                <a:spcPts val="125"/>
              </a:spcBef>
            </a:pPr>
            <a:r>
              <a:rPr sz="1800" spc="-5" dirty="0">
                <a:latin typeface="宋体"/>
                <a:cs typeface="宋体"/>
              </a:rPr>
              <a:t>以曲柄滑块机构为例进行机构运动学分析和动力学分析。曲柄滑块机构如图所示，  </a:t>
            </a:r>
            <a:r>
              <a:rPr sz="1800" dirty="0">
                <a:latin typeface="宋体"/>
                <a:cs typeface="宋体"/>
              </a:rPr>
              <a:t>曲柄</a:t>
            </a:r>
            <a:r>
              <a:rPr sz="1800" spc="-5" dirty="0">
                <a:latin typeface="Arial"/>
                <a:cs typeface="Arial"/>
              </a:rPr>
              <a:t>AB</a:t>
            </a:r>
            <a:r>
              <a:rPr sz="1800" dirty="0">
                <a:latin typeface="宋体"/>
                <a:cs typeface="宋体"/>
              </a:rPr>
              <a:t>杆长</a:t>
            </a:r>
            <a:r>
              <a:rPr sz="1800" dirty="0">
                <a:latin typeface="Arial"/>
                <a:cs typeface="Arial"/>
              </a:rPr>
              <a:t>1m</a:t>
            </a:r>
            <a:r>
              <a:rPr sz="1800" dirty="0">
                <a:latin typeface="宋体"/>
                <a:cs typeface="宋体"/>
              </a:rPr>
              <a:t>，连杆</a:t>
            </a:r>
            <a:r>
              <a:rPr sz="1800" spc="-10" dirty="0">
                <a:latin typeface="Arial"/>
                <a:cs typeface="Arial"/>
              </a:rPr>
              <a:t>BC</a:t>
            </a:r>
            <a:r>
              <a:rPr sz="1800" dirty="0">
                <a:latin typeface="宋体"/>
                <a:cs typeface="宋体"/>
              </a:rPr>
              <a:t>杆长</a:t>
            </a:r>
            <a:r>
              <a:rPr sz="1800" dirty="0">
                <a:latin typeface="Arial"/>
                <a:cs typeface="Arial"/>
              </a:rPr>
              <a:t>4m</a:t>
            </a:r>
            <a:r>
              <a:rPr sz="1800" dirty="0">
                <a:latin typeface="宋体"/>
                <a:cs typeface="宋体"/>
              </a:rPr>
              <a:t>，滑块移动方向穿过</a:t>
            </a:r>
            <a:r>
              <a:rPr sz="1800" spc="-15" dirty="0">
                <a:latin typeface="宋体"/>
                <a:cs typeface="宋体"/>
              </a:rPr>
              <a:t>点</a:t>
            </a:r>
            <a:r>
              <a:rPr sz="1800" spc="-5" dirty="0">
                <a:latin typeface="Arial"/>
                <a:cs typeface="Arial"/>
              </a:rPr>
              <a:t>A</a:t>
            </a:r>
            <a:r>
              <a:rPr sz="1800" dirty="0">
                <a:latin typeface="宋体"/>
                <a:cs typeface="宋体"/>
              </a:rPr>
              <a:t>。曲柄滑块机构的原动 件可以是滑块，比如发动机的活塞是原动件；更常见到的情况，曲柄滑块机构的 </a:t>
            </a:r>
            <a:r>
              <a:rPr sz="1800" spc="-5" dirty="0">
                <a:latin typeface="宋体"/>
                <a:cs typeface="宋体"/>
              </a:rPr>
              <a:t>原动件是曲柄，曲柄由电机带动。这里，我们以曲柄作为机构的原动件。</a:t>
            </a:r>
            <a:endParaRPr sz="1800">
              <a:latin typeface="宋体"/>
              <a:cs typeface="宋体"/>
            </a:endParaRPr>
          </a:p>
          <a:p>
            <a:pPr marR="2132965" algn="ctr">
              <a:lnSpc>
                <a:spcPct val="100000"/>
              </a:lnSpc>
              <a:spcBef>
                <a:spcPts val="1270"/>
              </a:spcBef>
            </a:pPr>
            <a:r>
              <a:rPr sz="1000" spc="5" dirty="0">
                <a:latin typeface="Times New Roman"/>
                <a:cs typeface="Times New Roman"/>
              </a:rPr>
              <a:t>B</a:t>
            </a:r>
            <a:endParaRPr sz="1000">
              <a:latin typeface="Times New Roman"/>
              <a:cs typeface="Times New Roman"/>
            </a:endParaRPr>
          </a:p>
          <a:p>
            <a:pPr>
              <a:lnSpc>
                <a:spcPct val="100000"/>
              </a:lnSpc>
              <a:spcBef>
                <a:spcPts val="20"/>
              </a:spcBef>
            </a:pPr>
            <a:endParaRPr sz="1350">
              <a:latin typeface="Times New Roman"/>
              <a:cs typeface="Times New Roman"/>
            </a:endParaRPr>
          </a:p>
          <a:p>
            <a:pPr marL="2129790" algn="ctr">
              <a:lnSpc>
                <a:spcPct val="100000"/>
              </a:lnSpc>
            </a:pPr>
            <a:r>
              <a:rPr sz="1000" spc="5" dirty="0">
                <a:latin typeface="Times New Roman"/>
                <a:cs typeface="Times New Roman"/>
              </a:rPr>
              <a:t>C</a:t>
            </a:r>
            <a:endParaRPr sz="1000">
              <a:latin typeface="Times New Roman"/>
              <a:cs typeface="Times New Roman"/>
            </a:endParaRPr>
          </a:p>
        </p:txBody>
      </p:sp>
      <p:sp>
        <p:nvSpPr>
          <p:cNvPr id="37" name="object 37"/>
          <p:cNvSpPr/>
          <p:nvPr/>
        </p:nvSpPr>
        <p:spPr>
          <a:xfrm>
            <a:off x="3637788" y="3842003"/>
            <a:ext cx="266065" cy="635"/>
          </a:xfrm>
          <a:custGeom>
            <a:avLst/>
            <a:gdLst/>
            <a:ahLst/>
            <a:cxnLst/>
            <a:rect l="l" t="t" r="r" b="b"/>
            <a:pathLst>
              <a:path w="266064" h="635">
                <a:moveTo>
                  <a:pt x="0" y="0"/>
                </a:moveTo>
                <a:lnTo>
                  <a:pt x="265557" y="635"/>
                </a:lnTo>
              </a:path>
            </a:pathLst>
          </a:custGeom>
          <a:ln w="15240">
            <a:solidFill>
              <a:srgbClr val="000000"/>
            </a:solidFill>
            <a:prstDash val="sysDash"/>
          </a:ln>
        </p:spPr>
        <p:txBody>
          <a:bodyPr wrap="square" lIns="0" tIns="0" rIns="0" bIns="0" rtlCol="0"/>
          <a:lstStyle/>
          <a:p>
            <a:endParaRPr/>
          </a:p>
        </p:txBody>
      </p:sp>
      <p:sp>
        <p:nvSpPr>
          <p:cNvPr id="38" name="object 38"/>
          <p:cNvSpPr txBox="1"/>
          <p:nvPr/>
        </p:nvSpPr>
        <p:spPr>
          <a:xfrm>
            <a:off x="3701922" y="3614673"/>
            <a:ext cx="14859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θ</a:t>
            </a:r>
            <a:r>
              <a:rPr sz="975" spc="22" baseline="-25641" dirty="0">
                <a:latin typeface="Times New Roman"/>
                <a:cs typeface="Times New Roman"/>
              </a:rPr>
              <a:t>A</a:t>
            </a:r>
            <a:endParaRPr sz="975" baseline="-25641">
              <a:latin typeface="Times New Roman"/>
              <a:cs typeface="Times New Roman"/>
            </a:endParaRPr>
          </a:p>
        </p:txBody>
      </p:sp>
      <p:sp>
        <p:nvSpPr>
          <p:cNvPr id="39" name="object 39"/>
          <p:cNvSpPr/>
          <p:nvPr/>
        </p:nvSpPr>
        <p:spPr>
          <a:xfrm>
            <a:off x="5262371" y="3854196"/>
            <a:ext cx="405765" cy="635"/>
          </a:xfrm>
          <a:custGeom>
            <a:avLst/>
            <a:gdLst/>
            <a:ahLst/>
            <a:cxnLst/>
            <a:rect l="l" t="t" r="r" b="b"/>
            <a:pathLst>
              <a:path w="405764" h="635">
                <a:moveTo>
                  <a:pt x="0" y="0"/>
                </a:moveTo>
                <a:lnTo>
                  <a:pt x="405257" y="634"/>
                </a:lnTo>
              </a:path>
            </a:pathLst>
          </a:custGeom>
          <a:ln w="15240">
            <a:solidFill>
              <a:srgbClr val="000000"/>
            </a:solidFill>
            <a:prstDash val="sysDash"/>
          </a:ln>
        </p:spPr>
        <p:txBody>
          <a:bodyPr wrap="square" lIns="0" tIns="0" rIns="0" bIns="0" rtlCol="0"/>
          <a:lstStyle/>
          <a:p>
            <a:endParaRPr/>
          </a:p>
        </p:txBody>
      </p:sp>
      <p:sp>
        <p:nvSpPr>
          <p:cNvPr id="40" name="object 40"/>
          <p:cNvSpPr txBox="1"/>
          <p:nvPr/>
        </p:nvSpPr>
        <p:spPr>
          <a:xfrm>
            <a:off x="5111241" y="3663823"/>
            <a:ext cx="14351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θ</a:t>
            </a:r>
            <a:r>
              <a:rPr sz="975" spc="15" baseline="-25641" dirty="0">
                <a:latin typeface="Times New Roman"/>
                <a:cs typeface="Times New Roman"/>
              </a:rPr>
              <a:t>C</a:t>
            </a:r>
            <a:endParaRPr sz="975" baseline="-25641">
              <a:latin typeface="Times New Roman"/>
              <a:cs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4" name="object 4"/>
          <p:cNvSpPr txBox="1"/>
          <p:nvPr/>
        </p:nvSpPr>
        <p:spPr>
          <a:xfrm>
            <a:off x="563067" y="1150112"/>
            <a:ext cx="217678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机构位置</a:t>
            </a:r>
            <a:r>
              <a:rPr sz="2800" b="1" spc="-5" dirty="0">
                <a:solidFill>
                  <a:srgbClr val="333399"/>
                </a:solidFill>
                <a:latin typeface="宋体"/>
                <a:cs typeface="宋体"/>
              </a:rPr>
              <a:t>分析</a:t>
            </a:r>
            <a:endParaRPr sz="2800">
              <a:latin typeface="宋体"/>
              <a:cs typeface="宋体"/>
            </a:endParaRPr>
          </a:p>
        </p:txBody>
      </p:sp>
      <p:sp>
        <p:nvSpPr>
          <p:cNvPr id="5" name="object 5"/>
          <p:cNvSpPr txBox="1"/>
          <p:nvPr/>
        </p:nvSpPr>
        <p:spPr>
          <a:xfrm>
            <a:off x="561543" y="1873707"/>
            <a:ext cx="5355590" cy="139827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syms LAB LBC LAC thetaA</a:t>
            </a:r>
            <a:r>
              <a:rPr sz="1800" spc="-215" dirty="0">
                <a:latin typeface="Arial"/>
                <a:cs typeface="Arial"/>
              </a:rPr>
              <a:t> </a:t>
            </a:r>
            <a:r>
              <a:rPr sz="1800" dirty="0">
                <a:latin typeface="Arial"/>
                <a:cs typeface="Arial"/>
              </a:rPr>
              <a:t>thetaC</a:t>
            </a:r>
            <a:endParaRPr sz="1800">
              <a:latin typeface="Arial"/>
              <a:cs typeface="Arial"/>
            </a:endParaRPr>
          </a:p>
          <a:p>
            <a:pPr marL="12700">
              <a:lnSpc>
                <a:spcPct val="100000"/>
              </a:lnSpc>
              <a:spcBef>
                <a:spcPts val="5"/>
              </a:spcBef>
            </a:pPr>
            <a:r>
              <a:rPr sz="1800" dirty="0">
                <a:latin typeface="Arial"/>
                <a:cs typeface="Arial"/>
              </a:rPr>
              <a:t>e1 = LAB </a:t>
            </a:r>
            <a:r>
              <a:rPr sz="1800" spc="-5" dirty="0">
                <a:latin typeface="Arial"/>
                <a:cs typeface="Arial"/>
              </a:rPr>
              <a:t>* </a:t>
            </a:r>
            <a:r>
              <a:rPr sz="1800" dirty="0">
                <a:latin typeface="Arial"/>
                <a:cs typeface="Arial"/>
              </a:rPr>
              <a:t>cos(thetaA) + LBC </a:t>
            </a:r>
            <a:r>
              <a:rPr sz="1800" spc="-5" dirty="0">
                <a:latin typeface="Arial"/>
                <a:cs typeface="Arial"/>
              </a:rPr>
              <a:t>* </a:t>
            </a:r>
            <a:r>
              <a:rPr sz="1800" dirty="0">
                <a:latin typeface="Arial"/>
                <a:cs typeface="Arial"/>
              </a:rPr>
              <a:t>cos(thetaC) ==</a:t>
            </a:r>
            <a:r>
              <a:rPr sz="1800" spc="-185" dirty="0">
                <a:latin typeface="Arial"/>
                <a:cs typeface="Arial"/>
              </a:rPr>
              <a:t> </a:t>
            </a:r>
            <a:r>
              <a:rPr sz="1800" dirty="0">
                <a:latin typeface="Arial"/>
                <a:cs typeface="Arial"/>
              </a:rPr>
              <a:t>LAC;</a:t>
            </a:r>
            <a:endParaRPr sz="1800">
              <a:latin typeface="Arial"/>
              <a:cs typeface="Arial"/>
            </a:endParaRPr>
          </a:p>
          <a:p>
            <a:pPr marL="12700">
              <a:lnSpc>
                <a:spcPts val="2150"/>
              </a:lnSpc>
              <a:spcBef>
                <a:spcPts val="20"/>
              </a:spcBef>
            </a:pPr>
            <a:r>
              <a:rPr sz="1800" dirty="0">
                <a:latin typeface="Arial"/>
                <a:cs typeface="Arial"/>
              </a:rPr>
              <a:t>%</a:t>
            </a:r>
            <a:r>
              <a:rPr sz="1800" dirty="0">
                <a:latin typeface="宋体"/>
                <a:cs typeface="宋体"/>
              </a:rPr>
              <a:t>方程中</a:t>
            </a:r>
            <a:r>
              <a:rPr sz="1800" spc="-5" dirty="0">
                <a:latin typeface="Arial"/>
                <a:cs typeface="Arial"/>
              </a:rPr>
              <a:t>LAC</a:t>
            </a:r>
            <a:r>
              <a:rPr sz="1800" dirty="0">
                <a:latin typeface="宋体"/>
                <a:cs typeface="宋体"/>
              </a:rPr>
              <a:t>和</a:t>
            </a:r>
            <a:r>
              <a:rPr sz="1800" dirty="0">
                <a:latin typeface="Arial"/>
                <a:cs typeface="Arial"/>
              </a:rPr>
              <a:t>thetaC</a:t>
            </a:r>
            <a:r>
              <a:rPr sz="1800" dirty="0">
                <a:latin typeface="宋体"/>
                <a:cs typeface="宋体"/>
              </a:rPr>
              <a:t>是未知数</a:t>
            </a:r>
            <a:endParaRPr sz="1800">
              <a:latin typeface="宋体"/>
              <a:cs typeface="宋体"/>
            </a:endParaRPr>
          </a:p>
          <a:p>
            <a:pPr marL="12700">
              <a:lnSpc>
                <a:spcPts val="2150"/>
              </a:lnSpc>
            </a:pPr>
            <a:r>
              <a:rPr sz="1800" dirty="0">
                <a:latin typeface="Arial"/>
                <a:cs typeface="Arial"/>
              </a:rPr>
              <a:t>e2 = LAB * sin(thetaA) == LBC *</a:t>
            </a:r>
            <a:r>
              <a:rPr sz="1800" spc="-135" dirty="0">
                <a:latin typeface="Arial"/>
                <a:cs typeface="Arial"/>
              </a:rPr>
              <a:t> </a:t>
            </a:r>
            <a:r>
              <a:rPr sz="1800" dirty="0">
                <a:latin typeface="Arial"/>
                <a:cs typeface="Arial"/>
              </a:rPr>
              <a:t>sin(thetaC);</a:t>
            </a:r>
            <a:endParaRPr sz="1800">
              <a:latin typeface="Arial"/>
              <a:cs typeface="Arial"/>
            </a:endParaRPr>
          </a:p>
          <a:p>
            <a:pPr marL="12700">
              <a:lnSpc>
                <a:spcPct val="100000"/>
              </a:lnSpc>
              <a:spcBef>
                <a:spcPts val="5"/>
              </a:spcBef>
            </a:pPr>
            <a:r>
              <a:rPr sz="1800" dirty="0">
                <a:latin typeface="Arial"/>
                <a:cs typeface="Arial"/>
              </a:rPr>
              <a:t>[LAC thetaC] = solve(e1, e2, LAC,</a:t>
            </a:r>
            <a:r>
              <a:rPr sz="1800" spc="-140" dirty="0">
                <a:latin typeface="Arial"/>
                <a:cs typeface="Arial"/>
              </a:rPr>
              <a:t> </a:t>
            </a:r>
            <a:r>
              <a:rPr sz="1800" dirty="0">
                <a:latin typeface="Arial"/>
                <a:cs typeface="Arial"/>
              </a:rPr>
              <a:t>thetaC)</a:t>
            </a:r>
            <a:endParaRPr sz="1800">
              <a:latin typeface="Arial"/>
              <a:cs typeface="Arial"/>
            </a:endParaRPr>
          </a:p>
        </p:txBody>
      </p:sp>
      <p:sp>
        <p:nvSpPr>
          <p:cNvPr id="6" name="object 6"/>
          <p:cNvSpPr txBox="1"/>
          <p:nvPr/>
        </p:nvSpPr>
        <p:spPr>
          <a:xfrm>
            <a:off x="561543" y="4756530"/>
            <a:ext cx="7269480" cy="1123315"/>
          </a:xfrm>
          <a:prstGeom prst="rect">
            <a:avLst/>
          </a:prstGeom>
        </p:spPr>
        <p:txBody>
          <a:bodyPr vert="horz" wrap="square" lIns="0" tIns="12700" rIns="0" bIns="0" rtlCol="0">
            <a:spAutoFit/>
          </a:bodyPr>
          <a:lstStyle/>
          <a:p>
            <a:pPr marL="12700">
              <a:lnSpc>
                <a:spcPts val="2150"/>
              </a:lnSpc>
              <a:spcBef>
                <a:spcPts val="100"/>
              </a:spcBef>
            </a:pPr>
            <a:r>
              <a:rPr sz="1800" dirty="0">
                <a:latin typeface="宋体"/>
                <a:cs typeface="宋体"/>
              </a:rPr>
              <a:t>上述程序运行后可以获得：</a:t>
            </a:r>
            <a:endParaRPr sz="1800">
              <a:latin typeface="宋体"/>
              <a:cs typeface="宋体"/>
            </a:endParaRPr>
          </a:p>
          <a:p>
            <a:pPr marL="12700">
              <a:lnSpc>
                <a:spcPts val="2150"/>
              </a:lnSpc>
            </a:pPr>
            <a:r>
              <a:rPr sz="1800" dirty="0">
                <a:latin typeface="Arial"/>
                <a:cs typeface="Arial"/>
              </a:rPr>
              <a:t>LAC = </a:t>
            </a:r>
            <a:r>
              <a:rPr sz="1800" spc="-5" dirty="0">
                <a:latin typeface="Arial"/>
                <a:cs typeface="Arial"/>
              </a:rPr>
              <a:t>LBC*(1 </a:t>
            </a:r>
            <a:r>
              <a:rPr sz="1800" dirty="0">
                <a:latin typeface="Arial"/>
                <a:cs typeface="Arial"/>
              </a:rPr>
              <a:t>- </a:t>
            </a:r>
            <a:r>
              <a:rPr sz="1800" spc="-5" dirty="0">
                <a:latin typeface="Arial"/>
                <a:cs typeface="Arial"/>
              </a:rPr>
              <a:t>(LAB^2*sin(thetaA)^2)/LBC^2)^(1/2) </a:t>
            </a:r>
            <a:r>
              <a:rPr sz="1800" dirty="0">
                <a:latin typeface="Arial"/>
                <a:cs typeface="Arial"/>
              </a:rPr>
              <a:t>+</a:t>
            </a:r>
            <a:r>
              <a:rPr sz="1800" spc="40" dirty="0">
                <a:latin typeface="Arial"/>
                <a:cs typeface="Arial"/>
              </a:rPr>
              <a:t> </a:t>
            </a:r>
            <a:r>
              <a:rPr sz="1800" dirty="0">
                <a:latin typeface="Arial"/>
                <a:cs typeface="Arial"/>
              </a:rPr>
              <a:t>LAB*cos(thetaA)</a:t>
            </a:r>
            <a:endParaRPr sz="1800">
              <a:latin typeface="Arial"/>
              <a:cs typeface="Arial"/>
            </a:endParaRPr>
          </a:p>
          <a:p>
            <a:pPr marL="12700">
              <a:lnSpc>
                <a:spcPct val="100000"/>
              </a:lnSpc>
            </a:pPr>
            <a:r>
              <a:rPr sz="1800" dirty="0">
                <a:latin typeface="Arial"/>
                <a:cs typeface="Arial"/>
              </a:rPr>
              <a:t>thetaC =</a:t>
            </a:r>
            <a:r>
              <a:rPr sz="1800" spc="-50" dirty="0">
                <a:latin typeface="Arial"/>
                <a:cs typeface="Arial"/>
              </a:rPr>
              <a:t> </a:t>
            </a:r>
            <a:r>
              <a:rPr sz="1800" dirty="0">
                <a:latin typeface="Arial"/>
                <a:cs typeface="Arial"/>
              </a:rPr>
              <a:t>asin((LAB*sin(thetaA))/LBC)</a:t>
            </a:r>
            <a:endParaRPr sz="1800">
              <a:latin typeface="Arial"/>
              <a:cs typeface="Arial"/>
            </a:endParaRPr>
          </a:p>
          <a:p>
            <a:pPr marL="12700">
              <a:lnSpc>
                <a:spcPct val="100000"/>
              </a:lnSpc>
              <a:spcBef>
                <a:spcPts val="25"/>
              </a:spcBef>
            </a:pPr>
            <a:r>
              <a:rPr sz="1800" dirty="0">
                <a:latin typeface="宋体"/>
                <a:cs typeface="宋体"/>
              </a:rPr>
              <a:t>可以绘制出</a:t>
            </a:r>
            <a:r>
              <a:rPr sz="1800" spc="-5" dirty="0">
                <a:latin typeface="Arial"/>
                <a:cs typeface="Arial"/>
              </a:rPr>
              <a:t>LAC</a:t>
            </a:r>
            <a:r>
              <a:rPr sz="1800" dirty="0">
                <a:latin typeface="宋体"/>
                <a:cs typeface="宋体"/>
              </a:rPr>
              <a:t>与</a:t>
            </a:r>
            <a:r>
              <a:rPr sz="1800" spc="-5" dirty="0">
                <a:latin typeface="Arial"/>
                <a:cs typeface="Arial"/>
              </a:rPr>
              <a:t>θ</a:t>
            </a:r>
            <a:r>
              <a:rPr sz="1800" spc="-7" baseline="-20833" dirty="0">
                <a:latin typeface="Arial"/>
                <a:cs typeface="Arial"/>
              </a:rPr>
              <a:t>A</a:t>
            </a:r>
            <a:r>
              <a:rPr sz="1800" dirty="0">
                <a:latin typeface="宋体"/>
                <a:cs typeface="宋体"/>
              </a:rPr>
              <a:t>之间的函数图象。具</a:t>
            </a:r>
            <a:r>
              <a:rPr sz="1800" spc="5" dirty="0">
                <a:latin typeface="宋体"/>
                <a:cs typeface="宋体"/>
              </a:rPr>
              <a:t>体</a:t>
            </a:r>
            <a:r>
              <a:rPr sz="1800" spc="-35" dirty="0">
                <a:latin typeface="Arial"/>
                <a:cs typeface="Arial"/>
              </a:rPr>
              <a:t>MATLAB</a:t>
            </a:r>
            <a:r>
              <a:rPr sz="1800" dirty="0">
                <a:latin typeface="宋体"/>
                <a:cs typeface="宋体"/>
              </a:rPr>
              <a:t>程序如下：</a:t>
            </a:r>
            <a:endParaRPr sz="1800">
              <a:latin typeface="宋体"/>
              <a:cs typeface="宋体"/>
            </a:endParaRPr>
          </a:p>
        </p:txBody>
      </p:sp>
      <p:sp>
        <p:nvSpPr>
          <p:cNvPr id="7" name="object 7"/>
          <p:cNvSpPr/>
          <p:nvPr/>
        </p:nvSpPr>
        <p:spPr>
          <a:xfrm>
            <a:off x="3427476" y="4186428"/>
            <a:ext cx="274320" cy="259079"/>
          </a:xfrm>
          <a:custGeom>
            <a:avLst/>
            <a:gdLst/>
            <a:ahLst/>
            <a:cxnLst/>
            <a:rect l="l" t="t" r="r" b="b"/>
            <a:pathLst>
              <a:path w="274320" h="259079">
                <a:moveTo>
                  <a:pt x="137160" y="0"/>
                </a:moveTo>
                <a:lnTo>
                  <a:pt x="0" y="259080"/>
                </a:lnTo>
                <a:lnTo>
                  <a:pt x="274320" y="259080"/>
                </a:lnTo>
                <a:lnTo>
                  <a:pt x="137160" y="0"/>
                </a:lnTo>
                <a:close/>
              </a:path>
            </a:pathLst>
          </a:custGeom>
          <a:solidFill>
            <a:srgbClr val="FFFFFF"/>
          </a:solidFill>
        </p:spPr>
        <p:txBody>
          <a:bodyPr wrap="square" lIns="0" tIns="0" rIns="0" bIns="0" rtlCol="0"/>
          <a:lstStyle/>
          <a:p>
            <a:endParaRPr/>
          </a:p>
        </p:txBody>
      </p:sp>
      <p:sp>
        <p:nvSpPr>
          <p:cNvPr id="8" name="object 8"/>
          <p:cNvSpPr/>
          <p:nvPr/>
        </p:nvSpPr>
        <p:spPr>
          <a:xfrm>
            <a:off x="3427476" y="4186428"/>
            <a:ext cx="274320" cy="259079"/>
          </a:xfrm>
          <a:custGeom>
            <a:avLst/>
            <a:gdLst/>
            <a:ahLst/>
            <a:cxnLst/>
            <a:rect l="l" t="t" r="r" b="b"/>
            <a:pathLst>
              <a:path w="274320" h="259079">
                <a:moveTo>
                  <a:pt x="0" y="259080"/>
                </a:moveTo>
                <a:lnTo>
                  <a:pt x="137160" y="0"/>
                </a:lnTo>
                <a:lnTo>
                  <a:pt x="274320" y="259080"/>
                </a:lnTo>
                <a:lnTo>
                  <a:pt x="0" y="259080"/>
                </a:lnTo>
                <a:close/>
              </a:path>
            </a:pathLst>
          </a:custGeom>
          <a:ln w="15240">
            <a:solidFill>
              <a:srgbClr val="000000"/>
            </a:solidFill>
          </a:ln>
        </p:spPr>
        <p:txBody>
          <a:bodyPr wrap="square" lIns="0" tIns="0" rIns="0" bIns="0" rtlCol="0"/>
          <a:lstStyle/>
          <a:p>
            <a:endParaRPr/>
          </a:p>
        </p:txBody>
      </p:sp>
      <p:sp>
        <p:nvSpPr>
          <p:cNvPr id="9" name="object 9"/>
          <p:cNvSpPr/>
          <p:nvPr/>
        </p:nvSpPr>
        <p:spPr>
          <a:xfrm>
            <a:off x="3576828" y="3707891"/>
            <a:ext cx="210820" cy="505459"/>
          </a:xfrm>
          <a:custGeom>
            <a:avLst/>
            <a:gdLst/>
            <a:ahLst/>
            <a:cxnLst/>
            <a:rect l="l" t="t" r="r" b="b"/>
            <a:pathLst>
              <a:path w="210820" h="505460">
                <a:moveTo>
                  <a:pt x="0" y="504951"/>
                </a:moveTo>
                <a:lnTo>
                  <a:pt x="210311" y="0"/>
                </a:lnTo>
              </a:path>
            </a:pathLst>
          </a:custGeom>
          <a:ln w="27432">
            <a:solidFill>
              <a:srgbClr val="000000"/>
            </a:solidFill>
          </a:ln>
        </p:spPr>
        <p:txBody>
          <a:bodyPr wrap="square" lIns="0" tIns="0" rIns="0" bIns="0" rtlCol="0"/>
          <a:lstStyle/>
          <a:p>
            <a:endParaRPr/>
          </a:p>
        </p:txBody>
      </p:sp>
      <p:sp>
        <p:nvSpPr>
          <p:cNvPr id="10" name="object 10"/>
          <p:cNvSpPr/>
          <p:nvPr/>
        </p:nvSpPr>
        <p:spPr>
          <a:xfrm>
            <a:off x="3787140" y="3707891"/>
            <a:ext cx="1986914" cy="505459"/>
          </a:xfrm>
          <a:custGeom>
            <a:avLst/>
            <a:gdLst/>
            <a:ahLst/>
            <a:cxnLst/>
            <a:rect l="l" t="t" r="r" b="b"/>
            <a:pathLst>
              <a:path w="1986914" h="505460">
                <a:moveTo>
                  <a:pt x="1986533" y="504951"/>
                </a:moveTo>
                <a:lnTo>
                  <a:pt x="0" y="0"/>
                </a:lnTo>
              </a:path>
            </a:pathLst>
          </a:custGeom>
          <a:ln w="27432">
            <a:solidFill>
              <a:srgbClr val="000000"/>
            </a:solidFill>
          </a:ln>
        </p:spPr>
        <p:txBody>
          <a:bodyPr wrap="square" lIns="0" tIns="0" rIns="0" bIns="0" rtlCol="0"/>
          <a:lstStyle/>
          <a:p>
            <a:endParaRPr/>
          </a:p>
        </p:txBody>
      </p:sp>
      <p:sp>
        <p:nvSpPr>
          <p:cNvPr id="11" name="object 11"/>
          <p:cNvSpPr/>
          <p:nvPr/>
        </p:nvSpPr>
        <p:spPr>
          <a:xfrm>
            <a:off x="3709415" y="3636264"/>
            <a:ext cx="155448" cy="152400"/>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3493008" y="4126991"/>
            <a:ext cx="152400" cy="15240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681471" y="4126991"/>
            <a:ext cx="155448" cy="15240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536691" y="4085844"/>
            <a:ext cx="429895" cy="231775"/>
          </a:xfrm>
          <a:custGeom>
            <a:avLst/>
            <a:gdLst/>
            <a:ahLst/>
            <a:cxnLst/>
            <a:rect l="l" t="t" r="r" b="b"/>
            <a:pathLst>
              <a:path w="429895" h="231775">
                <a:moveTo>
                  <a:pt x="0" y="231647"/>
                </a:moveTo>
                <a:lnTo>
                  <a:pt x="429767" y="231647"/>
                </a:lnTo>
                <a:lnTo>
                  <a:pt x="429767" y="0"/>
                </a:lnTo>
                <a:lnTo>
                  <a:pt x="0" y="0"/>
                </a:lnTo>
                <a:lnTo>
                  <a:pt x="0" y="231647"/>
                </a:lnTo>
                <a:close/>
              </a:path>
            </a:pathLst>
          </a:custGeom>
          <a:ln w="15240">
            <a:solidFill>
              <a:srgbClr val="000000"/>
            </a:solidFill>
          </a:ln>
        </p:spPr>
        <p:txBody>
          <a:bodyPr wrap="square" lIns="0" tIns="0" rIns="0" bIns="0" rtlCol="0"/>
          <a:lstStyle/>
          <a:p>
            <a:endParaRPr/>
          </a:p>
        </p:txBody>
      </p:sp>
      <p:sp>
        <p:nvSpPr>
          <p:cNvPr id="15" name="object 15"/>
          <p:cNvSpPr/>
          <p:nvPr/>
        </p:nvSpPr>
        <p:spPr>
          <a:xfrm>
            <a:off x="5265420" y="4317491"/>
            <a:ext cx="965835" cy="635"/>
          </a:xfrm>
          <a:custGeom>
            <a:avLst/>
            <a:gdLst/>
            <a:ahLst/>
            <a:cxnLst/>
            <a:rect l="l" t="t" r="r" b="b"/>
            <a:pathLst>
              <a:path w="965835" h="635">
                <a:moveTo>
                  <a:pt x="0" y="0"/>
                </a:moveTo>
                <a:lnTo>
                  <a:pt x="965581" y="634"/>
                </a:lnTo>
              </a:path>
            </a:pathLst>
          </a:custGeom>
          <a:ln w="15240">
            <a:solidFill>
              <a:srgbClr val="000000"/>
            </a:solidFill>
          </a:ln>
        </p:spPr>
        <p:txBody>
          <a:bodyPr wrap="square" lIns="0" tIns="0" rIns="0" bIns="0" rtlCol="0"/>
          <a:lstStyle/>
          <a:p>
            <a:endParaRPr/>
          </a:p>
        </p:txBody>
      </p:sp>
      <p:sp>
        <p:nvSpPr>
          <p:cNvPr id="16" name="object 16"/>
          <p:cNvSpPr/>
          <p:nvPr/>
        </p:nvSpPr>
        <p:spPr>
          <a:xfrm>
            <a:off x="3427476" y="4445508"/>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17" name="object 17"/>
          <p:cNvSpPr/>
          <p:nvPr/>
        </p:nvSpPr>
        <p:spPr>
          <a:xfrm>
            <a:off x="3485388" y="4445508"/>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18" name="object 18"/>
          <p:cNvSpPr/>
          <p:nvPr/>
        </p:nvSpPr>
        <p:spPr>
          <a:xfrm>
            <a:off x="3543300" y="4445508"/>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19" name="object 19"/>
          <p:cNvSpPr/>
          <p:nvPr/>
        </p:nvSpPr>
        <p:spPr>
          <a:xfrm>
            <a:off x="3598164" y="4445508"/>
            <a:ext cx="57150" cy="65405"/>
          </a:xfrm>
          <a:custGeom>
            <a:avLst/>
            <a:gdLst/>
            <a:ahLst/>
            <a:cxnLst/>
            <a:rect l="l" t="t" r="r" b="b"/>
            <a:pathLst>
              <a:path w="57150" h="65404">
                <a:moveTo>
                  <a:pt x="57150" y="0"/>
                </a:moveTo>
                <a:lnTo>
                  <a:pt x="0" y="65405"/>
                </a:lnTo>
              </a:path>
            </a:pathLst>
          </a:custGeom>
          <a:ln w="15240">
            <a:solidFill>
              <a:srgbClr val="000000"/>
            </a:solidFill>
          </a:ln>
        </p:spPr>
        <p:txBody>
          <a:bodyPr wrap="square" lIns="0" tIns="0" rIns="0" bIns="0" rtlCol="0"/>
          <a:lstStyle/>
          <a:p>
            <a:endParaRPr/>
          </a:p>
        </p:txBody>
      </p:sp>
      <p:sp>
        <p:nvSpPr>
          <p:cNvPr id="20" name="object 20"/>
          <p:cNvSpPr/>
          <p:nvPr/>
        </p:nvSpPr>
        <p:spPr>
          <a:xfrm>
            <a:off x="5265420"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1" name="object 21"/>
          <p:cNvSpPr/>
          <p:nvPr/>
        </p:nvSpPr>
        <p:spPr>
          <a:xfrm>
            <a:off x="5323332"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2" name="object 22"/>
          <p:cNvSpPr/>
          <p:nvPr/>
        </p:nvSpPr>
        <p:spPr>
          <a:xfrm>
            <a:off x="5381244"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3" name="object 23"/>
          <p:cNvSpPr/>
          <p:nvPr/>
        </p:nvSpPr>
        <p:spPr>
          <a:xfrm>
            <a:off x="5439155"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4" name="object 24"/>
          <p:cNvSpPr/>
          <p:nvPr/>
        </p:nvSpPr>
        <p:spPr>
          <a:xfrm>
            <a:off x="5497067"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5" name="object 25"/>
          <p:cNvSpPr/>
          <p:nvPr/>
        </p:nvSpPr>
        <p:spPr>
          <a:xfrm>
            <a:off x="5551932"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6" name="object 26"/>
          <p:cNvSpPr/>
          <p:nvPr/>
        </p:nvSpPr>
        <p:spPr>
          <a:xfrm>
            <a:off x="5609844"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7" name="object 27"/>
          <p:cNvSpPr/>
          <p:nvPr/>
        </p:nvSpPr>
        <p:spPr>
          <a:xfrm>
            <a:off x="5667755"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8" name="object 28"/>
          <p:cNvSpPr/>
          <p:nvPr/>
        </p:nvSpPr>
        <p:spPr>
          <a:xfrm>
            <a:off x="5725667"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9" name="object 29"/>
          <p:cNvSpPr/>
          <p:nvPr/>
        </p:nvSpPr>
        <p:spPr>
          <a:xfrm>
            <a:off x="5780532"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0" name="object 30"/>
          <p:cNvSpPr/>
          <p:nvPr/>
        </p:nvSpPr>
        <p:spPr>
          <a:xfrm>
            <a:off x="5838444"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1" name="object 31"/>
          <p:cNvSpPr/>
          <p:nvPr/>
        </p:nvSpPr>
        <p:spPr>
          <a:xfrm>
            <a:off x="5896355"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2" name="object 32"/>
          <p:cNvSpPr/>
          <p:nvPr/>
        </p:nvSpPr>
        <p:spPr>
          <a:xfrm>
            <a:off x="5954267"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3" name="object 33"/>
          <p:cNvSpPr/>
          <p:nvPr/>
        </p:nvSpPr>
        <p:spPr>
          <a:xfrm>
            <a:off x="6009132"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4" name="object 34"/>
          <p:cNvSpPr/>
          <p:nvPr/>
        </p:nvSpPr>
        <p:spPr>
          <a:xfrm>
            <a:off x="6067044"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5" name="object 35"/>
          <p:cNvSpPr/>
          <p:nvPr/>
        </p:nvSpPr>
        <p:spPr>
          <a:xfrm>
            <a:off x="6124955" y="43174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6" name="object 36"/>
          <p:cNvSpPr txBox="1"/>
          <p:nvPr/>
        </p:nvSpPr>
        <p:spPr>
          <a:xfrm>
            <a:off x="3297682" y="4096258"/>
            <a:ext cx="11811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A</a:t>
            </a:r>
            <a:endParaRPr sz="1000">
              <a:latin typeface="Times New Roman"/>
              <a:cs typeface="Times New Roman"/>
            </a:endParaRPr>
          </a:p>
        </p:txBody>
      </p:sp>
      <p:sp>
        <p:nvSpPr>
          <p:cNvPr id="37" name="object 37"/>
          <p:cNvSpPr txBox="1"/>
          <p:nvPr/>
        </p:nvSpPr>
        <p:spPr>
          <a:xfrm>
            <a:off x="3563239" y="3494023"/>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B</a:t>
            </a:r>
            <a:endParaRPr sz="1000">
              <a:latin typeface="Times New Roman"/>
              <a:cs typeface="Times New Roman"/>
            </a:endParaRPr>
          </a:p>
        </p:txBody>
      </p:sp>
      <p:sp>
        <p:nvSpPr>
          <p:cNvPr id="38" name="object 38"/>
          <p:cNvSpPr txBox="1"/>
          <p:nvPr/>
        </p:nvSpPr>
        <p:spPr>
          <a:xfrm>
            <a:off x="5698616" y="3846067"/>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C</a:t>
            </a:r>
            <a:endParaRPr sz="1000">
              <a:latin typeface="Times New Roman"/>
              <a:cs typeface="Times New Roman"/>
            </a:endParaRPr>
          </a:p>
        </p:txBody>
      </p:sp>
      <p:sp>
        <p:nvSpPr>
          <p:cNvPr id="39" name="object 39"/>
          <p:cNvSpPr/>
          <p:nvPr/>
        </p:nvSpPr>
        <p:spPr>
          <a:xfrm>
            <a:off x="3637788" y="4201667"/>
            <a:ext cx="266065" cy="635"/>
          </a:xfrm>
          <a:custGeom>
            <a:avLst/>
            <a:gdLst/>
            <a:ahLst/>
            <a:cxnLst/>
            <a:rect l="l" t="t" r="r" b="b"/>
            <a:pathLst>
              <a:path w="266064" h="635">
                <a:moveTo>
                  <a:pt x="0" y="0"/>
                </a:moveTo>
                <a:lnTo>
                  <a:pt x="265557" y="634"/>
                </a:lnTo>
              </a:path>
            </a:pathLst>
          </a:custGeom>
          <a:ln w="15240">
            <a:solidFill>
              <a:srgbClr val="000000"/>
            </a:solidFill>
            <a:prstDash val="sysDash"/>
          </a:ln>
        </p:spPr>
        <p:txBody>
          <a:bodyPr wrap="square" lIns="0" tIns="0" rIns="0" bIns="0" rtlCol="0"/>
          <a:lstStyle/>
          <a:p>
            <a:endParaRPr/>
          </a:p>
        </p:txBody>
      </p:sp>
      <p:sp>
        <p:nvSpPr>
          <p:cNvPr id="40" name="object 40"/>
          <p:cNvSpPr txBox="1"/>
          <p:nvPr/>
        </p:nvSpPr>
        <p:spPr>
          <a:xfrm>
            <a:off x="3701922" y="3973829"/>
            <a:ext cx="14859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θ</a:t>
            </a:r>
            <a:r>
              <a:rPr sz="975" spc="22" baseline="-25641" dirty="0">
                <a:latin typeface="Times New Roman"/>
                <a:cs typeface="Times New Roman"/>
              </a:rPr>
              <a:t>A</a:t>
            </a:r>
            <a:endParaRPr sz="975" baseline="-25641">
              <a:latin typeface="Times New Roman"/>
              <a:cs typeface="Times New Roman"/>
            </a:endParaRPr>
          </a:p>
        </p:txBody>
      </p:sp>
      <p:sp>
        <p:nvSpPr>
          <p:cNvPr id="41" name="object 41"/>
          <p:cNvSpPr/>
          <p:nvPr/>
        </p:nvSpPr>
        <p:spPr>
          <a:xfrm>
            <a:off x="5262371" y="4213859"/>
            <a:ext cx="405765" cy="635"/>
          </a:xfrm>
          <a:custGeom>
            <a:avLst/>
            <a:gdLst/>
            <a:ahLst/>
            <a:cxnLst/>
            <a:rect l="l" t="t" r="r" b="b"/>
            <a:pathLst>
              <a:path w="405764" h="635">
                <a:moveTo>
                  <a:pt x="0" y="0"/>
                </a:moveTo>
                <a:lnTo>
                  <a:pt x="405257" y="635"/>
                </a:lnTo>
              </a:path>
            </a:pathLst>
          </a:custGeom>
          <a:ln w="15240">
            <a:solidFill>
              <a:srgbClr val="000000"/>
            </a:solidFill>
            <a:prstDash val="sysDash"/>
          </a:ln>
        </p:spPr>
        <p:txBody>
          <a:bodyPr wrap="square" lIns="0" tIns="0" rIns="0" bIns="0" rtlCol="0"/>
          <a:lstStyle/>
          <a:p>
            <a:endParaRPr/>
          </a:p>
        </p:txBody>
      </p:sp>
      <p:sp>
        <p:nvSpPr>
          <p:cNvPr id="42" name="object 42"/>
          <p:cNvSpPr txBox="1"/>
          <p:nvPr/>
        </p:nvSpPr>
        <p:spPr>
          <a:xfrm>
            <a:off x="5111241" y="4022293"/>
            <a:ext cx="143510" cy="179705"/>
          </a:xfrm>
          <a:prstGeom prst="rect">
            <a:avLst/>
          </a:prstGeom>
        </p:spPr>
        <p:txBody>
          <a:bodyPr vert="horz" wrap="square" lIns="0" tIns="13970" rIns="0" bIns="0" rtlCol="0">
            <a:spAutoFit/>
          </a:bodyPr>
          <a:lstStyle/>
          <a:p>
            <a:pPr marL="12700">
              <a:lnSpc>
                <a:spcPct val="100000"/>
              </a:lnSpc>
              <a:spcBef>
                <a:spcPts val="110"/>
              </a:spcBef>
            </a:pPr>
            <a:r>
              <a:rPr sz="1000" dirty="0">
                <a:latin typeface="Times New Roman"/>
                <a:cs typeface="Times New Roman"/>
              </a:rPr>
              <a:t>θ</a:t>
            </a:r>
            <a:r>
              <a:rPr sz="975" spc="15" baseline="-25641" dirty="0">
                <a:latin typeface="Times New Roman"/>
                <a:cs typeface="Times New Roman"/>
              </a:rPr>
              <a:t>C</a:t>
            </a:r>
            <a:endParaRPr sz="975" baseline="-25641">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678" y="353695"/>
            <a:ext cx="1854200" cy="574040"/>
          </a:xfrm>
          <a:prstGeom prst="rect">
            <a:avLst/>
          </a:prstGeom>
        </p:spPr>
        <p:txBody>
          <a:bodyPr vert="horz" wrap="square" lIns="0" tIns="12700" rIns="0" bIns="0" rtlCol="0">
            <a:spAutoFit/>
          </a:bodyPr>
          <a:lstStyle/>
          <a:p>
            <a:pPr marL="12700">
              <a:lnSpc>
                <a:spcPct val="100000"/>
              </a:lnSpc>
              <a:spcBef>
                <a:spcPts val="100"/>
              </a:spcBef>
            </a:pPr>
            <a:r>
              <a:rPr dirty="0">
                <a:latin typeface="华文新魏"/>
                <a:cs typeface="华文新魏"/>
              </a:rPr>
              <a:t>课程内容</a:t>
            </a:r>
          </a:p>
        </p:txBody>
      </p:sp>
      <p:sp>
        <p:nvSpPr>
          <p:cNvPr id="3" name="object 3"/>
          <p:cNvSpPr/>
          <p:nvPr/>
        </p:nvSpPr>
        <p:spPr>
          <a:xfrm>
            <a:off x="3526535" y="1536191"/>
            <a:ext cx="5257800" cy="249631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8368" y="4431791"/>
            <a:ext cx="2282952" cy="14874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1772" y="2461260"/>
            <a:ext cx="271780" cy="256540"/>
          </a:xfrm>
          <a:custGeom>
            <a:avLst/>
            <a:gdLst/>
            <a:ahLst/>
            <a:cxnLst/>
            <a:rect l="l" t="t" r="r" b="b"/>
            <a:pathLst>
              <a:path w="271780" h="256539">
                <a:moveTo>
                  <a:pt x="135636" y="0"/>
                </a:moveTo>
                <a:lnTo>
                  <a:pt x="0" y="256031"/>
                </a:lnTo>
                <a:lnTo>
                  <a:pt x="271272" y="256031"/>
                </a:lnTo>
                <a:lnTo>
                  <a:pt x="135636" y="0"/>
                </a:lnTo>
                <a:close/>
              </a:path>
            </a:pathLst>
          </a:custGeom>
          <a:solidFill>
            <a:srgbClr val="FFFFFF"/>
          </a:solidFill>
        </p:spPr>
        <p:txBody>
          <a:bodyPr wrap="square" lIns="0" tIns="0" rIns="0" bIns="0" rtlCol="0"/>
          <a:lstStyle/>
          <a:p>
            <a:endParaRPr/>
          </a:p>
        </p:txBody>
      </p:sp>
      <p:sp>
        <p:nvSpPr>
          <p:cNvPr id="6" name="object 6"/>
          <p:cNvSpPr/>
          <p:nvPr/>
        </p:nvSpPr>
        <p:spPr>
          <a:xfrm>
            <a:off x="461772" y="2461260"/>
            <a:ext cx="271780" cy="256540"/>
          </a:xfrm>
          <a:custGeom>
            <a:avLst/>
            <a:gdLst/>
            <a:ahLst/>
            <a:cxnLst/>
            <a:rect l="l" t="t" r="r" b="b"/>
            <a:pathLst>
              <a:path w="271780" h="256539">
                <a:moveTo>
                  <a:pt x="0" y="256031"/>
                </a:moveTo>
                <a:lnTo>
                  <a:pt x="135636" y="0"/>
                </a:lnTo>
                <a:lnTo>
                  <a:pt x="271272" y="256031"/>
                </a:lnTo>
                <a:lnTo>
                  <a:pt x="0" y="256031"/>
                </a:lnTo>
                <a:close/>
              </a:path>
            </a:pathLst>
          </a:custGeom>
          <a:ln w="15239">
            <a:solidFill>
              <a:srgbClr val="000000"/>
            </a:solidFill>
          </a:ln>
        </p:spPr>
        <p:txBody>
          <a:bodyPr wrap="square" lIns="0" tIns="0" rIns="0" bIns="0" rtlCol="0"/>
          <a:lstStyle/>
          <a:p>
            <a:endParaRPr/>
          </a:p>
        </p:txBody>
      </p:sp>
      <p:sp>
        <p:nvSpPr>
          <p:cNvPr id="7" name="object 7"/>
          <p:cNvSpPr/>
          <p:nvPr/>
        </p:nvSpPr>
        <p:spPr>
          <a:xfrm>
            <a:off x="608076" y="1979676"/>
            <a:ext cx="210185" cy="505459"/>
          </a:xfrm>
          <a:custGeom>
            <a:avLst/>
            <a:gdLst/>
            <a:ahLst/>
            <a:cxnLst/>
            <a:rect l="l" t="t" r="r" b="b"/>
            <a:pathLst>
              <a:path w="210184" h="505460">
                <a:moveTo>
                  <a:pt x="0" y="504951"/>
                </a:moveTo>
                <a:lnTo>
                  <a:pt x="210159" y="0"/>
                </a:lnTo>
              </a:path>
            </a:pathLst>
          </a:custGeom>
          <a:ln w="27432">
            <a:solidFill>
              <a:srgbClr val="000000"/>
            </a:solidFill>
          </a:ln>
        </p:spPr>
        <p:txBody>
          <a:bodyPr wrap="square" lIns="0" tIns="0" rIns="0" bIns="0" rtlCol="0"/>
          <a:lstStyle/>
          <a:p>
            <a:endParaRPr/>
          </a:p>
        </p:txBody>
      </p:sp>
      <p:sp>
        <p:nvSpPr>
          <p:cNvPr id="8" name="object 8"/>
          <p:cNvSpPr/>
          <p:nvPr/>
        </p:nvSpPr>
        <p:spPr>
          <a:xfrm>
            <a:off x="818388" y="1979676"/>
            <a:ext cx="1985645" cy="505459"/>
          </a:xfrm>
          <a:custGeom>
            <a:avLst/>
            <a:gdLst/>
            <a:ahLst/>
            <a:cxnLst/>
            <a:rect l="l" t="t" r="r" b="b"/>
            <a:pathLst>
              <a:path w="1985645" h="505460">
                <a:moveTo>
                  <a:pt x="1985391" y="504951"/>
                </a:moveTo>
                <a:lnTo>
                  <a:pt x="0" y="0"/>
                </a:lnTo>
              </a:path>
            </a:pathLst>
          </a:custGeom>
          <a:ln w="27432">
            <a:solidFill>
              <a:srgbClr val="000000"/>
            </a:solidFill>
          </a:ln>
        </p:spPr>
        <p:txBody>
          <a:bodyPr wrap="square" lIns="0" tIns="0" rIns="0" bIns="0" rtlCol="0"/>
          <a:lstStyle/>
          <a:p>
            <a:endParaRPr/>
          </a:p>
        </p:txBody>
      </p:sp>
      <p:sp>
        <p:nvSpPr>
          <p:cNvPr id="9" name="object 9"/>
          <p:cNvSpPr/>
          <p:nvPr/>
        </p:nvSpPr>
        <p:spPr>
          <a:xfrm>
            <a:off x="740663" y="1911095"/>
            <a:ext cx="155447" cy="14935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27304" y="2398776"/>
            <a:ext cx="152400" cy="1524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712720" y="2398776"/>
            <a:ext cx="155448" cy="1524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567939" y="2357627"/>
            <a:ext cx="429895" cy="231775"/>
          </a:xfrm>
          <a:custGeom>
            <a:avLst/>
            <a:gdLst/>
            <a:ahLst/>
            <a:cxnLst/>
            <a:rect l="l" t="t" r="r" b="b"/>
            <a:pathLst>
              <a:path w="429894" h="231775">
                <a:moveTo>
                  <a:pt x="0" y="231648"/>
                </a:moveTo>
                <a:lnTo>
                  <a:pt x="429768" y="231648"/>
                </a:lnTo>
                <a:lnTo>
                  <a:pt x="429768" y="0"/>
                </a:lnTo>
                <a:lnTo>
                  <a:pt x="0" y="0"/>
                </a:lnTo>
                <a:lnTo>
                  <a:pt x="0" y="231648"/>
                </a:lnTo>
                <a:close/>
              </a:path>
            </a:pathLst>
          </a:custGeom>
          <a:ln w="15240">
            <a:solidFill>
              <a:srgbClr val="000000"/>
            </a:solidFill>
          </a:ln>
        </p:spPr>
        <p:txBody>
          <a:bodyPr wrap="square" lIns="0" tIns="0" rIns="0" bIns="0" rtlCol="0"/>
          <a:lstStyle/>
          <a:p>
            <a:endParaRPr/>
          </a:p>
        </p:txBody>
      </p:sp>
      <p:sp>
        <p:nvSpPr>
          <p:cNvPr id="13" name="object 13"/>
          <p:cNvSpPr/>
          <p:nvPr/>
        </p:nvSpPr>
        <p:spPr>
          <a:xfrm>
            <a:off x="2299716" y="2589276"/>
            <a:ext cx="965200" cy="635"/>
          </a:xfrm>
          <a:custGeom>
            <a:avLst/>
            <a:gdLst/>
            <a:ahLst/>
            <a:cxnLst/>
            <a:rect l="l" t="t" r="r" b="b"/>
            <a:pathLst>
              <a:path w="965200" h="635">
                <a:moveTo>
                  <a:pt x="0" y="0"/>
                </a:moveTo>
                <a:lnTo>
                  <a:pt x="965072" y="635"/>
                </a:lnTo>
              </a:path>
            </a:pathLst>
          </a:custGeom>
          <a:ln w="15240">
            <a:solidFill>
              <a:srgbClr val="000000"/>
            </a:solidFill>
          </a:ln>
        </p:spPr>
        <p:txBody>
          <a:bodyPr wrap="square" lIns="0" tIns="0" rIns="0" bIns="0" rtlCol="0"/>
          <a:lstStyle/>
          <a:p>
            <a:endParaRPr/>
          </a:p>
        </p:txBody>
      </p:sp>
      <p:sp>
        <p:nvSpPr>
          <p:cNvPr id="14" name="object 14"/>
          <p:cNvSpPr/>
          <p:nvPr/>
        </p:nvSpPr>
        <p:spPr>
          <a:xfrm>
            <a:off x="461772" y="2717292"/>
            <a:ext cx="57150" cy="65405"/>
          </a:xfrm>
          <a:custGeom>
            <a:avLst/>
            <a:gdLst/>
            <a:ahLst/>
            <a:cxnLst/>
            <a:rect l="l" t="t" r="r" b="b"/>
            <a:pathLst>
              <a:path w="57150" h="65405">
                <a:moveTo>
                  <a:pt x="57150" y="0"/>
                </a:moveTo>
                <a:lnTo>
                  <a:pt x="0" y="65405"/>
                </a:lnTo>
              </a:path>
            </a:pathLst>
          </a:custGeom>
          <a:ln w="15240">
            <a:solidFill>
              <a:srgbClr val="000000"/>
            </a:solidFill>
          </a:ln>
        </p:spPr>
        <p:txBody>
          <a:bodyPr wrap="square" lIns="0" tIns="0" rIns="0" bIns="0" rtlCol="0"/>
          <a:lstStyle/>
          <a:p>
            <a:endParaRPr/>
          </a:p>
        </p:txBody>
      </p:sp>
      <p:sp>
        <p:nvSpPr>
          <p:cNvPr id="15" name="object 15"/>
          <p:cNvSpPr/>
          <p:nvPr/>
        </p:nvSpPr>
        <p:spPr>
          <a:xfrm>
            <a:off x="516636" y="2717292"/>
            <a:ext cx="57150" cy="65405"/>
          </a:xfrm>
          <a:custGeom>
            <a:avLst/>
            <a:gdLst/>
            <a:ahLst/>
            <a:cxnLst/>
            <a:rect l="l" t="t" r="r" b="b"/>
            <a:pathLst>
              <a:path w="57150" h="65405">
                <a:moveTo>
                  <a:pt x="57150" y="0"/>
                </a:moveTo>
                <a:lnTo>
                  <a:pt x="0" y="65405"/>
                </a:lnTo>
              </a:path>
            </a:pathLst>
          </a:custGeom>
          <a:ln w="15240">
            <a:solidFill>
              <a:srgbClr val="000000"/>
            </a:solidFill>
          </a:ln>
        </p:spPr>
        <p:txBody>
          <a:bodyPr wrap="square" lIns="0" tIns="0" rIns="0" bIns="0" rtlCol="0"/>
          <a:lstStyle/>
          <a:p>
            <a:endParaRPr/>
          </a:p>
        </p:txBody>
      </p:sp>
      <p:sp>
        <p:nvSpPr>
          <p:cNvPr id="16" name="object 16"/>
          <p:cNvSpPr/>
          <p:nvPr/>
        </p:nvSpPr>
        <p:spPr>
          <a:xfrm>
            <a:off x="574548" y="2717292"/>
            <a:ext cx="57150" cy="65405"/>
          </a:xfrm>
          <a:custGeom>
            <a:avLst/>
            <a:gdLst/>
            <a:ahLst/>
            <a:cxnLst/>
            <a:rect l="l" t="t" r="r" b="b"/>
            <a:pathLst>
              <a:path w="57150" h="65405">
                <a:moveTo>
                  <a:pt x="57150" y="0"/>
                </a:moveTo>
                <a:lnTo>
                  <a:pt x="0" y="65405"/>
                </a:lnTo>
              </a:path>
            </a:pathLst>
          </a:custGeom>
          <a:ln w="15240">
            <a:solidFill>
              <a:srgbClr val="000000"/>
            </a:solidFill>
          </a:ln>
        </p:spPr>
        <p:txBody>
          <a:bodyPr wrap="square" lIns="0" tIns="0" rIns="0" bIns="0" rtlCol="0"/>
          <a:lstStyle/>
          <a:p>
            <a:endParaRPr/>
          </a:p>
        </p:txBody>
      </p:sp>
      <p:sp>
        <p:nvSpPr>
          <p:cNvPr id="17" name="object 17"/>
          <p:cNvSpPr/>
          <p:nvPr/>
        </p:nvSpPr>
        <p:spPr>
          <a:xfrm>
            <a:off x="632459" y="2717292"/>
            <a:ext cx="57150" cy="65405"/>
          </a:xfrm>
          <a:custGeom>
            <a:avLst/>
            <a:gdLst/>
            <a:ahLst/>
            <a:cxnLst/>
            <a:rect l="l" t="t" r="r" b="b"/>
            <a:pathLst>
              <a:path w="57150" h="65405">
                <a:moveTo>
                  <a:pt x="57150" y="0"/>
                </a:moveTo>
                <a:lnTo>
                  <a:pt x="0" y="65405"/>
                </a:lnTo>
              </a:path>
            </a:pathLst>
          </a:custGeom>
          <a:ln w="15240">
            <a:solidFill>
              <a:srgbClr val="000000"/>
            </a:solidFill>
          </a:ln>
        </p:spPr>
        <p:txBody>
          <a:bodyPr wrap="square" lIns="0" tIns="0" rIns="0" bIns="0" rtlCol="0"/>
          <a:lstStyle/>
          <a:p>
            <a:endParaRPr/>
          </a:p>
        </p:txBody>
      </p:sp>
      <p:sp>
        <p:nvSpPr>
          <p:cNvPr id="18" name="object 18"/>
          <p:cNvSpPr/>
          <p:nvPr/>
        </p:nvSpPr>
        <p:spPr>
          <a:xfrm>
            <a:off x="2299716"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19" name="object 19"/>
          <p:cNvSpPr/>
          <p:nvPr/>
        </p:nvSpPr>
        <p:spPr>
          <a:xfrm>
            <a:off x="2354579"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0" name="object 20"/>
          <p:cNvSpPr/>
          <p:nvPr/>
        </p:nvSpPr>
        <p:spPr>
          <a:xfrm>
            <a:off x="2412492"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1" name="object 21"/>
          <p:cNvSpPr/>
          <p:nvPr/>
        </p:nvSpPr>
        <p:spPr>
          <a:xfrm>
            <a:off x="2470404"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2" name="object 22"/>
          <p:cNvSpPr/>
          <p:nvPr/>
        </p:nvSpPr>
        <p:spPr>
          <a:xfrm>
            <a:off x="2528316"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3" name="object 23"/>
          <p:cNvSpPr/>
          <p:nvPr/>
        </p:nvSpPr>
        <p:spPr>
          <a:xfrm>
            <a:off x="2583179"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4" name="object 24"/>
          <p:cNvSpPr/>
          <p:nvPr/>
        </p:nvSpPr>
        <p:spPr>
          <a:xfrm>
            <a:off x="2641092"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5" name="object 25"/>
          <p:cNvSpPr/>
          <p:nvPr/>
        </p:nvSpPr>
        <p:spPr>
          <a:xfrm>
            <a:off x="2699004"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6" name="object 26"/>
          <p:cNvSpPr/>
          <p:nvPr/>
        </p:nvSpPr>
        <p:spPr>
          <a:xfrm>
            <a:off x="2756916"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7" name="object 27"/>
          <p:cNvSpPr/>
          <p:nvPr/>
        </p:nvSpPr>
        <p:spPr>
          <a:xfrm>
            <a:off x="2811779"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8" name="object 28"/>
          <p:cNvSpPr/>
          <p:nvPr/>
        </p:nvSpPr>
        <p:spPr>
          <a:xfrm>
            <a:off x="2869692"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29" name="object 29"/>
          <p:cNvSpPr/>
          <p:nvPr/>
        </p:nvSpPr>
        <p:spPr>
          <a:xfrm>
            <a:off x="2927604"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30" name="object 30"/>
          <p:cNvSpPr/>
          <p:nvPr/>
        </p:nvSpPr>
        <p:spPr>
          <a:xfrm>
            <a:off x="2985516"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31" name="object 31"/>
          <p:cNvSpPr/>
          <p:nvPr/>
        </p:nvSpPr>
        <p:spPr>
          <a:xfrm>
            <a:off x="3040379"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32" name="object 32"/>
          <p:cNvSpPr/>
          <p:nvPr/>
        </p:nvSpPr>
        <p:spPr>
          <a:xfrm>
            <a:off x="3098292"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33" name="object 33"/>
          <p:cNvSpPr/>
          <p:nvPr/>
        </p:nvSpPr>
        <p:spPr>
          <a:xfrm>
            <a:off x="3156204" y="2592323"/>
            <a:ext cx="57150" cy="65405"/>
          </a:xfrm>
          <a:custGeom>
            <a:avLst/>
            <a:gdLst/>
            <a:ahLst/>
            <a:cxnLst/>
            <a:rect l="l" t="t" r="r" b="b"/>
            <a:pathLst>
              <a:path w="57150" h="65405">
                <a:moveTo>
                  <a:pt x="57150" y="0"/>
                </a:moveTo>
                <a:lnTo>
                  <a:pt x="0" y="65404"/>
                </a:lnTo>
              </a:path>
            </a:pathLst>
          </a:custGeom>
          <a:ln w="15240">
            <a:solidFill>
              <a:srgbClr val="000000"/>
            </a:solidFill>
          </a:ln>
        </p:spPr>
        <p:txBody>
          <a:bodyPr wrap="square" lIns="0" tIns="0" rIns="0" bIns="0" rtlCol="0"/>
          <a:lstStyle/>
          <a:p>
            <a:endParaRPr/>
          </a:p>
        </p:txBody>
      </p:sp>
      <p:sp>
        <p:nvSpPr>
          <p:cNvPr id="34" name="object 34"/>
          <p:cNvSpPr txBox="1"/>
          <p:nvPr/>
        </p:nvSpPr>
        <p:spPr>
          <a:xfrm>
            <a:off x="329590" y="2368423"/>
            <a:ext cx="11811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A</a:t>
            </a:r>
            <a:endParaRPr sz="1000">
              <a:latin typeface="Times New Roman"/>
              <a:cs typeface="Times New Roman"/>
            </a:endParaRPr>
          </a:p>
        </p:txBody>
      </p:sp>
      <p:sp>
        <p:nvSpPr>
          <p:cNvPr id="35" name="object 35"/>
          <p:cNvSpPr txBox="1"/>
          <p:nvPr/>
        </p:nvSpPr>
        <p:spPr>
          <a:xfrm>
            <a:off x="595071" y="1766062"/>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B</a:t>
            </a:r>
            <a:endParaRPr sz="1000">
              <a:latin typeface="Times New Roman"/>
              <a:cs typeface="Times New Roman"/>
            </a:endParaRPr>
          </a:p>
        </p:txBody>
      </p:sp>
      <p:sp>
        <p:nvSpPr>
          <p:cNvPr id="36" name="object 36"/>
          <p:cNvSpPr txBox="1"/>
          <p:nvPr/>
        </p:nvSpPr>
        <p:spPr>
          <a:xfrm>
            <a:off x="2729229" y="2118105"/>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C</a:t>
            </a:r>
            <a:endParaRPr sz="1000">
              <a:latin typeface="Times New Roman"/>
              <a:cs typeface="Times New Roman"/>
            </a:endParaRPr>
          </a:p>
        </p:txBody>
      </p:sp>
      <p:sp>
        <p:nvSpPr>
          <p:cNvPr id="37" name="object 37"/>
          <p:cNvSpPr/>
          <p:nvPr/>
        </p:nvSpPr>
        <p:spPr>
          <a:xfrm>
            <a:off x="672083" y="2473451"/>
            <a:ext cx="265430" cy="635"/>
          </a:xfrm>
          <a:custGeom>
            <a:avLst/>
            <a:gdLst/>
            <a:ahLst/>
            <a:cxnLst/>
            <a:rect l="l" t="t" r="r" b="b"/>
            <a:pathLst>
              <a:path w="265430" h="635">
                <a:moveTo>
                  <a:pt x="0" y="0"/>
                </a:moveTo>
                <a:lnTo>
                  <a:pt x="265404" y="635"/>
                </a:lnTo>
              </a:path>
            </a:pathLst>
          </a:custGeom>
          <a:ln w="15240">
            <a:solidFill>
              <a:srgbClr val="000000"/>
            </a:solidFill>
            <a:prstDash val="sysDash"/>
          </a:ln>
        </p:spPr>
        <p:txBody>
          <a:bodyPr wrap="square" lIns="0" tIns="0" rIns="0" bIns="0" rtlCol="0"/>
          <a:lstStyle/>
          <a:p>
            <a:endParaRPr/>
          </a:p>
        </p:txBody>
      </p:sp>
      <p:sp>
        <p:nvSpPr>
          <p:cNvPr id="38" name="object 38"/>
          <p:cNvSpPr txBox="1"/>
          <p:nvPr/>
        </p:nvSpPr>
        <p:spPr>
          <a:xfrm>
            <a:off x="733755" y="2245868"/>
            <a:ext cx="14859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θ</a:t>
            </a:r>
            <a:r>
              <a:rPr sz="975" spc="22" baseline="-25641" dirty="0">
                <a:latin typeface="Times New Roman"/>
                <a:cs typeface="Times New Roman"/>
              </a:rPr>
              <a:t>A</a:t>
            </a:r>
            <a:endParaRPr sz="975" baseline="-25641">
              <a:latin typeface="Times New Roman"/>
              <a:cs typeface="Times New Roman"/>
            </a:endParaRPr>
          </a:p>
        </p:txBody>
      </p:sp>
      <p:sp>
        <p:nvSpPr>
          <p:cNvPr id="39" name="object 39"/>
          <p:cNvSpPr/>
          <p:nvPr/>
        </p:nvSpPr>
        <p:spPr>
          <a:xfrm>
            <a:off x="2293620" y="2485644"/>
            <a:ext cx="405130" cy="635"/>
          </a:xfrm>
          <a:custGeom>
            <a:avLst/>
            <a:gdLst/>
            <a:ahLst/>
            <a:cxnLst/>
            <a:rect l="l" t="t" r="r" b="b"/>
            <a:pathLst>
              <a:path w="405130" h="635">
                <a:moveTo>
                  <a:pt x="0" y="0"/>
                </a:moveTo>
                <a:lnTo>
                  <a:pt x="405130" y="634"/>
                </a:lnTo>
              </a:path>
            </a:pathLst>
          </a:custGeom>
          <a:ln w="15240">
            <a:solidFill>
              <a:srgbClr val="000000"/>
            </a:solidFill>
            <a:prstDash val="sysDash"/>
          </a:ln>
        </p:spPr>
        <p:txBody>
          <a:bodyPr wrap="square" lIns="0" tIns="0" rIns="0" bIns="0" rtlCol="0"/>
          <a:lstStyle/>
          <a:p>
            <a:endParaRPr/>
          </a:p>
        </p:txBody>
      </p:sp>
      <p:sp>
        <p:nvSpPr>
          <p:cNvPr id="40" name="object 40"/>
          <p:cNvSpPr txBox="1"/>
          <p:nvPr/>
        </p:nvSpPr>
        <p:spPr>
          <a:xfrm>
            <a:off x="2142235" y="2294331"/>
            <a:ext cx="144145" cy="179705"/>
          </a:xfrm>
          <a:prstGeom prst="rect">
            <a:avLst/>
          </a:prstGeom>
        </p:spPr>
        <p:txBody>
          <a:bodyPr vert="horz" wrap="square" lIns="0" tIns="13970" rIns="0" bIns="0" rtlCol="0">
            <a:spAutoFit/>
          </a:bodyPr>
          <a:lstStyle/>
          <a:p>
            <a:pPr marL="12700">
              <a:lnSpc>
                <a:spcPct val="100000"/>
              </a:lnSpc>
              <a:spcBef>
                <a:spcPts val="110"/>
              </a:spcBef>
            </a:pPr>
            <a:r>
              <a:rPr sz="1000" dirty="0">
                <a:latin typeface="Times New Roman"/>
                <a:cs typeface="Times New Roman"/>
              </a:rPr>
              <a:t>θ</a:t>
            </a:r>
            <a:r>
              <a:rPr sz="975" spc="22" baseline="-25641" dirty="0">
                <a:latin typeface="Times New Roman"/>
                <a:cs typeface="Times New Roman"/>
              </a:rPr>
              <a:t>C</a:t>
            </a:r>
            <a:endParaRPr sz="975" baseline="-25641">
              <a:latin typeface="Times New Roman"/>
              <a:cs typeface="Times New Roman"/>
            </a:endParaRPr>
          </a:p>
        </p:txBody>
      </p:sp>
      <p:sp>
        <p:nvSpPr>
          <p:cNvPr id="41" name="object 41"/>
          <p:cNvSpPr/>
          <p:nvPr/>
        </p:nvSpPr>
        <p:spPr>
          <a:xfrm>
            <a:off x="3276600" y="4431791"/>
            <a:ext cx="2471928" cy="1490472"/>
          </a:xfrm>
          <a:prstGeom prst="rect">
            <a:avLst/>
          </a:prstGeom>
          <a:blipFill>
            <a:blip r:embed="rId7" cstate="print"/>
            <a:stretch>
              <a:fillRect/>
            </a:stretch>
          </a:blipFill>
        </p:spPr>
        <p:txBody>
          <a:bodyPr wrap="square" lIns="0" tIns="0" rIns="0" bIns="0" rtlCol="0"/>
          <a:lstStyle/>
          <a:p>
            <a:endParaRPr/>
          </a:p>
        </p:txBody>
      </p:sp>
      <p:sp>
        <p:nvSpPr>
          <p:cNvPr id="42" name="object 42"/>
          <p:cNvSpPr/>
          <p:nvPr/>
        </p:nvSpPr>
        <p:spPr>
          <a:xfrm>
            <a:off x="6156959" y="4437888"/>
            <a:ext cx="2426208" cy="1484376"/>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4" name="object 4"/>
          <p:cNvSpPr txBox="1"/>
          <p:nvPr/>
        </p:nvSpPr>
        <p:spPr>
          <a:xfrm>
            <a:off x="563067" y="1150112"/>
            <a:ext cx="217678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机构位置</a:t>
            </a:r>
            <a:r>
              <a:rPr sz="2800" b="1" spc="-5" dirty="0">
                <a:solidFill>
                  <a:srgbClr val="333399"/>
                </a:solidFill>
                <a:latin typeface="宋体"/>
                <a:cs typeface="宋体"/>
              </a:rPr>
              <a:t>分析</a:t>
            </a:r>
            <a:endParaRPr sz="2800">
              <a:latin typeface="宋体"/>
              <a:cs typeface="宋体"/>
            </a:endParaRPr>
          </a:p>
        </p:txBody>
      </p:sp>
      <p:sp>
        <p:nvSpPr>
          <p:cNvPr id="5" name="object 5"/>
          <p:cNvSpPr txBox="1"/>
          <p:nvPr/>
        </p:nvSpPr>
        <p:spPr>
          <a:xfrm>
            <a:off x="561543" y="1804161"/>
            <a:ext cx="1967864" cy="848994"/>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thetaA =</a:t>
            </a:r>
            <a:r>
              <a:rPr sz="1800" spc="-200" dirty="0">
                <a:latin typeface="Arial"/>
                <a:cs typeface="Arial"/>
              </a:rPr>
              <a:t> </a:t>
            </a:r>
            <a:r>
              <a:rPr sz="1800" dirty="0">
                <a:latin typeface="Arial"/>
                <a:cs typeface="Arial"/>
              </a:rPr>
              <a:t>0:0.1:2*pi;  LAB =</a:t>
            </a:r>
            <a:r>
              <a:rPr sz="1800" spc="-25" dirty="0">
                <a:latin typeface="Arial"/>
                <a:cs typeface="Arial"/>
              </a:rPr>
              <a:t> </a:t>
            </a:r>
            <a:r>
              <a:rPr sz="1800" dirty="0">
                <a:latin typeface="Arial"/>
                <a:cs typeface="Arial"/>
              </a:rPr>
              <a:t>1;</a:t>
            </a:r>
            <a:endParaRPr sz="1800">
              <a:latin typeface="Arial"/>
              <a:cs typeface="Arial"/>
            </a:endParaRPr>
          </a:p>
          <a:p>
            <a:pPr marL="12700">
              <a:lnSpc>
                <a:spcPct val="100000"/>
              </a:lnSpc>
            </a:pPr>
            <a:r>
              <a:rPr sz="1800" dirty="0">
                <a:latin typeface="Arial"/>
                <a:cs typeface="Arial"/>
              </a:rPr>
              <a:t>LBC =</a:t>
            </a:r>
            <a:r>
              <a:rPr sz="1800" spc="-125" dirty="0">
                <a:latin typeface="Arial"/>
                <a:cs typeface="Arial"/>
              </a:rPr>
              <a:t> </a:t>
            </a:r>
            <a:r>
              <a:rPr sz="1800" dirty="0">
                <a:latin typeface="Arial"/>
                <a:cs typeface="Arial"/>
              </a:rPr>
              <a:t>4;</a:t>
            </a:r>
            <a:endParaRPr sz="1800">
              <a:latin typeface="Arial"/>
              <a:cs typeface="Arial"/>
            </a:endParaRPr>
          </a:p>
        </p:txBody>
      </p:sp>
      <p:sp>
        <p:nvSpPr>
          <p:cNvPr id="6" name="object 6"/>
          <p:cNvSpPr txBox="1"/>
          <p:nvPr/>
        </p:nvSpPr>
        <p:spPr>
          <a:xfrm>
            <a:off x="4220336" y="1804161"/>
            <a:ext cx="4086860"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0" dirty="0">
                <a:latin typeface="Arial"/>
                <a:cs typeface="Arial"/>
              </a:rPr>
              <a:t> </a:t>
            </a:r>
            <a:r>
              <a:rPr sz="1800" spc="5" dirty="0">
                <a:latin typeface="Arial"/>
                <a:cs typeface="Arial"/>
              </a:rPr>
              <a:t>thetaA</a:t>
            </a:r>
            <a:r>
              <a:rPr sz="1800" dirty="0">
                <a:latin typeface="宋体"/>
                <a:cs typeface="宋体"/>
              </a:rPr>
              <a:t>从</a:t>
            </a:r>
            <a:r>
              <a:rPr sz="1800" dirty="0">
                <a:latin typeface="Arial"/>
                <a:cs typeface="Arial"/>
              </a:rPr>
              <a:t>0</a:t>
            </a:r>
            <a:r>
              <a:rPr sz="1800" dirty="0">
                <a:latin typeface="宋体"/>
                <a:cs typeface="宋体"/>
              </a:rPr>
              <a:t>变化到</a:t>
            </a:r>
            <a:r>
              <a:rPr sz="1800" dirty="0">
                <a:latin typeface="Arial"/>
                <a:cs typeface="Arial"/>
              </a:rPr>
              <a:t>2*pi</a:t>
            </a:r>
            <a:r>
              <a:rPr sz="1800" dirty="0">
                <a:latin typeface="宋体"/>
                <a:cs typeface="宋体"/>
              </a:rPr>
              <a:t>，增量</a:t>
            </a:r>
            <a:r>
              <a:rPr sz="1800" spc="-10" dirty="0">
                <a:latin typeface="宋体"/>
                <a:cs typeface="宋体"/>
              </a:rPr>
              <a:t>为</a:t>
            </a:r>
            <a:r>
              <a:rPr sz="1800" spc="-5" dirty="0">
                <a:latin typeface="Arial"/>
                <a:cs typeface="Arial"/>
              </a:rPr>
              <a:t>0.1</a:t>
            </a:r>
            <a:r>
              <a:rPr sz="1800" dirty="0">
                <a:latin typeface="宋体"/>
                <a:cs typeface="宋体"/>
              </a:rPr>
              <a:t>弧度</a:t>
            </a:r>
            <a:endParaRPr sz="1800">
              <a:latin typeface="宋体"/>
              <a:cs typeface="宋体"/>
            </a:endParaRPr>
          </a:p>
          <a:p>
            <a:pPr marL="12700">
              <a:lnSpc>
                <a:spcPct val="100000"/>
              </a:lnSpc>
            </a:pPr>
            <a:r>
              <a:rPr sz="1800" spc="-5" dirty="0">
                <a:latin typeface="Arial"/>
                <a:cs typeface="Arial"/>
              </a:rPr>
              <a:t>%</a:t>
            </a:r>
            <a:r>
              <a:rPr sz="1800" spc="-80" dirty="0">
                <a:latin typeface="Arial"/>
                <a:cs typeface="Arial"/>
              </a:rPr>
              <a:t> </a:t>
            </a:r>
            <a:r>
              <a:rPr sz="1800" dirty="0">
                <a:latin typeface="宋体"/>
                <a:cs typeface="宋体"/>
              </a:rPr>
              <a:t>曲柄杆长</a:t>
            </a:r>
            <a:r>
              <a:rPr sz="1800" dirty="0">
                <a:latin typeface="Arial"/>
                <a:cs typeface="Arial"/>
              </a:rPr>
              <a:t>1m</a:t>
            </a:r>
            <a:endParaRPr sz="1800">
              <a:latin typeface="Arial"/>
              <a:cs typeface="Arial"/>
            </a:endParaRPr>
          </a:p>
          <a:p>
            <a:pPr marL="12700">
              <a:lnSpc>
                <a:spcPct val="100000"/>
              </a:lnSpc>
            </a:pPr>
            <a:r>
              <a:rPr sz="1800" dirty="0">
                <a:latin typeface="Arial"/>
                <a:cs typeface="Arial"/>
              </a:rPr>
              <a:t>%</a:t>
            </a:r>
            <a:r>
              <a:rPr sz="1800" spc="-85" dirty="0">
                <a:latin typeface="Arial"/>
                <a:cs typeface="Arial"/>
              </a:rPr>
              <a:t> </a:t>
            </a:r>
            <a:r>
              <a:rPr sz="1800" spc="-5" dirty="0">
                <a:latin typeface="宋体"/>
                <a:cs typeface="宋体"/>
              </a:rPr>
              <a:t>连杆杆</a:t>
            </a:r>
            <a:r>
              <a:rPr sz="1800" dirty="0">
                <a:latin typeface="宋体"/>
                <a:cs typeface="宋体"/>
              </a:rPr>
              <a:t>长</a:t>
            </a:r>
            <a:r>
              <a:rPr sz="1800" spc="5" dirty="0">
                <a:latin typeface="Arial"/>
                <a:cs typeface="Arial"/>
              </a:rPr>
              <a:t>4m</a:t>
            </a:r>
            <a:endParaRPr sz="1800">
              <a:latin typeface="Arial"/>
              <a:cs typeface="Arial"/>
            </a:endParaRPr>
          </a:p>
        </p:txBody>
      </p:sp>
      <p:sp>
        <p:nvSpPr>
          <p:cNvPr id="7" name="object 7"/>
          <p:cNvSpPr txBox="1"/>
          <p:nvPr/>
        </p:nvSpPr>
        <p:spPr>
          <a:xfrm>
            <a:off x="561543" y="2624454"/>
            <a:ext cx="8155305" cy="57721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LAC = LBC </a:t>
            </a:r>
            <a:r>
              <a:rPr sz="1800" spc="-5" dirty="0">
                <a:latin typeface="Arial"/>
                <a:cs typeface="Arial"/>
              </a:rPr>
              <a:t>* (1 </a:t>
            </a:r>
            <a:r>
              <a:rPr sz="1800" dirty="0">
                <a:latin typeface="Arial"/>
                <a:cs typeface="Arial"/>
              </a:rPr>
              <a:t>- </a:t>
            </a:r>
            <a:r>
              <a:rPr sz="1800" spc="-5" dirty="0">
                <a:latin typeface="Arial"/>
                <a:cs typeface="Arial"/>
              </a:rPr>
              <a:t>(LAB^2 * </a:t>
            </a:r>
            <a:r>
              <a:rPr sz="1800" dirty="0">
                <a:latin typeface="Arial"/>
                <a:cs typeface="Arial"/>
              </a:rPr>
              <a:t>sin(thetaA).^2) / </a:t>
            </a:r>
            <a:r>
              <a:rPr sz="1800" spc="-5" dirty="0">
                <a:latin typeface="Arial"/>
                <a:cs typeface="Arial"/>
              </a:rPr>
              <a:t>LBC^2).^(1/2) </a:t>
            </a:r>
            <a:r>
              <a:rPr sz="1800" dirty="0">
                <a:latin typeface="Arial"/>
                <a:cs typeface="Arial"/>
              </a:rPr>
              <a:t>+ LAB </a:t>
            </a:r>
            <a:r>
              <a:rPr sz="1800" spc="-5" dirty="0">
                <a:latin typeface="Arial"/>
                <a:cs typeface="Arial"/>
              </a:rPr>
              <a:t>*</a:t>
            </a:r>
            <a:r>
              <a:rPr sz="1800" spc="-10" dirty="0">
                <a:latin typeface="Arial"/>
                <a:cs typeface="Arial"/>
              </a:rPr>
              <a:t> </a:t>
            </a:r>
            <a:r>
              <a:rPr sz="1800" dirty="0">
                <a:latin typeface="Arial"/>
                <a:cs typeface="Arial"/>
              </a:rPr>
              <a:t>cos(thetaA);</a:t>
            </a:r>
            <a:endParaRPr sz="1800">
              <a:latin typeface="Arial"/>
              <a:cs typeface="Arial"/>
            </a:endParaRPr>
          </a:p>
          <a:p>
            <a:pPr marL="12700">
              <a:lnSpc>
                <a:spcPct val="100000"/>
              </a:lnSpc>
              <a:spcBef>
                <a:spcPts val="20"/>
              </a:spcBef>
            </a:pPr>
            <a:r>
              <a:rPr sz="1800" dirty="0">
                <a:latin typeface="Arial"/>
                <a:cs typeface="Arial"/>
              </a:rPr>
              <a:t>%</a:t>
            </a:r>
            <a:r>
              <a:rPr sz="1800" dirty="0">
                <a:latin typeface="宋体"/>
                <a:cs typeface="宋体"/>
              </a:rPr>
              <a:t>注意此时</a:t>
            </a:r>
            <a:r>
              <a:rPr sz="1800" dirty="0">
                <a:latin typeface="Arial"/>
                <a:cs typeface="Arial"/>
              </a:rPr>
              <a:t>thetaA</a:t>
            </a:r>
            <a:r>
              <a:rPr sz="1800" dirty="0">
                <a:latin typeface="宋体"/>
                <a:cs typeface="宋体"/>
              </a:rPr>
              <a:t>不是数字，而是数组，对数组中各元素的幂运算要加点号，</a:t>
            </a:r>
            <a:r>
              <a:rPr sz="1800" spc="15" dirty="0">
                <a:latin typeface="宋体"/>
                <a:cs typeface="宋体"/>
              </a:rPr>
              <a:t>即</a:t>
            </a:r>
            <a:r>
              <a:rPr sz="1800" spc="-5" dirty="0">
                <a:latin typeface="Arial"/>
                <a:cs typeface="Arial"/>
              </a:rPr>
              <a:t>.^</a:t>
            </a:r>
            <a:endParaRPr sz="1800">
              <a:latin typeface="Arial"/>
              <a:cs typeface="Arial"/>
            </a:endParaRPr>
          </a:p>
        </p:txBody>
      </p:sp>
      <p:sp>
        <p:nvSpPr>
          <p:cNvPr id="8" name="object 8"/>
          <p:cNvSpPr txBox="1"/>
          <p:nvPr/>
        </p:nvSpPr>
        <p:spPr>
          <a:xfrm>
            <a:off x="4220336" y="3175838"/>
            <a:ext cx="3016250"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spc="-40" dirty="0">
                <a:latin typeface="Arial"/>
                <a:cs typeface="Arial"/>
              </a:rPr>
              <a:t> </a:t>
            </a:r>
            <a:r>
              <a:rPr sz="1800" spc="-5" dirty="0">
                <a:latin typeface="宋体"/>
                <a:cs typeface="宋体"/>
              </a:rPr>
              <a:t>横坐</a:t>
            </a:r>
            <a:r>
              <a:rPr sz="1800" dirty="0">
                <a:latin typeface="宋体"/>
                <a:cs typeface="宋体"/>
              </a:rPr>
              <a:t>标</a:t>
            </a:r>
            <a:r>
              <a:rPr sz="1800" dirty="0">
                <a:latin typeface="Arial"/>
                <a:cs typeface="Arial"/>
              </a:rPr>
              <a:t>thetaA</a:t>
            </a:r>
            <a:r>
              <a:rPr sz="1800" spc="-5" dirty="0">
                <a:latin typeface="宋体"/>
                <a:cs typeface="宋体"/>
              </a:rPr>
              <a:t>转换为角度值</a:t>
            </a:r>
            <a:endParaRPr sz="1800">
              <a:latin typeface="宋体"/>
              <a:cs typeface="宋体"/>
            </a:endParaRPr>
          </a:p>
          <a:p>
            <a:pPr marL="12700">
              <a:lnSpc>
                <a:spcPct val="100000"/>
              </a:lnSpc>
              <a:spcBef>
                <a:spcPts val="5"/>
              </a:spcBef>
            </a:pPr>
            <a:r>
              <a:rPr sz="1800" spc="-5" dirty="0">
                <a:latin typeface="Arial"/>
                <a:cs typeface="Arial"/>
              </a:rPr>
              <a:t>%</a:t>
            </a:r>
            <a:r>
              <a:rPr sz="1800" dirty="0">
                <a:latin typeface="Arial"/>
                <a:cs typeface="Arial"/>
              </a:rPr>
              <a:t> \Theta</a:t>
            </a:r>
            <a:r>
              <a:rPr sz="1800" dirty="0">
                <a:latin typeface="宋体"/>
                <a:cs typeface="宋体"/>
              </a:rPr>
              <a:t>将生成字符</a:t>
            </a:r>
            <a:r>
              <a:rPr sz="1800" dirty="0">
                <a:latin typeface="Arial"/>
                <a:cs typeface="Arial"/>
              </a:rPr>
              <a:t>θ</a:t>
            </a:r>
            <a:endParaRPr sz="1800">
              <a:latin typeface="Arial"/>
              <a:cs typeface="Arial"/>
            </a:endParaRPr>
          </a:p>
        </p:txBody>
      </p:sp>
      <p:sp>
        <p:nvSpPr>
          <p:cNvPr id="9" name="object 9"/>
          <p:cNvSpPr txBox="1"/>
          <p:nvPr/>
        </p:nvSpPr>
        <p:spPr>
          <a:xfrm>
            <a:off x="561543" y="3175838"/>
            <a:ext cx="2696845" cy="846455"/>
          </a:xfrm>
          <a:prstGeom prst="rect">
            <a:avLst/>
          </a:prstGeom>
        </p:spPr>
        <p:txBody>
          <a:bodyPr vert="horz" wrap="square" lIns="0" tIns="13970" rIns="0" bIns="0" rtlCol="0">
            <a:spAutoFit/>
          </a:bodyPr>
          <a:lstStyle/>
          <a:p>
            <a:pPr marL="12700" marR="5080">
              <a:lnSpc>
                <a:spcPct val="99500"/>
              </a:lnSpc>
              <a:spcBef>
                <a:spcPts val="110"/>
              </a:spcBef>
            </a:pPr>
            <a:r>
              <a:rPr sz="1800" dirty="0">
                <a:latin typeface="Arial"/>
                <a:cs typeface="Arial"/>
              </a:rPr>
              <a:t>plot(thetaA*180/pi, </a:t>
            </a:r>
            <a:r>
              <a:rPr sz="1800" spc="-5" dirty="0">
                <a:latin typeface="Arial"/>
                <a:cs typeface="Arial"/>
              </a:rPr>
              <a:t>LAC);  xlabel(‘\ThetaA</a:t>
            </a:r>
            <a:r>
              <a:rPr sz="1800" spc="-130" dirty="0">
                <a:latin typeface="Arial"/>
                <a:cs typeface="Arial"/>
              </a:rPr>
              <a:t> </a:t>
            </a:r>
            <a:r>
              <a:rPr sz="1800" dirty="0">
                <a:latin typeface="Arial"/>
                <a:cs typeface="Arial"/>
              </a:rPr>
              <a:t>(Degree)’);  ylabel(‘LAC</a:t>
            </a:r>
            <a:r>
              <a:rPr sz="1800" spc="-60" dirty="0">
                <a:latin typeface="Arial"/>
                <a:cs typeface="Arial"/>
              </a:rPr>
              <a:t> </a:t>
            </a:r>
            <a:r>
              <a:rPr sz="1800" dirty="0">
                <a:latin typeface="Arial"/>
                <a:cs typeface="Arial"/>
              </a:rPr>
              <a:t>(m)’);</a:t>
            </a:r>
            <a:endParaRPr sz="1800">
              <a:latin typeface="Arial"/>
              <a:cs typeface="Arial"/>
            </a:endParaRPr>
          </a:p>
        </p:txBody>
      </p:sp>
      <p:sp>
        <p:nvSpPr>
          <p:cNvPr id="10" name="object 10"/>
          <p:cNvSpPr txBox="1"/>
          <p:nvPr/>
        </p:nvSpPr>
        <p:spPr>
          <a:xfrm>
            <a:off x="561543" y="3999738"/>
            <a:ext cx="61868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a:cs typeface="宋体"/>
              </a:rPr>
              <a:t>上述程序运行后可以获</a:t>
            </a:r>
            <a:r>
              <a:rPr sz="1800" spc="5" dirty="0">
                <a:latin typeface="宋体"/>
                <a:cs typeface="宋体"/>
              </a:rPr>
              <a:t>得</a:t>
            </a:r>
            <a:r>
              <a:rPr sz="1800" dirty="0">
                <a:latin typeface="Arial"/>
                <a:cs typeface="Arial"/>
              </a:rPr>
              <a:t>L</a:t>
            </a:r>
            <a:r>
              <a:rPr sz="1800" spc="-5" dirty="0">
                <a:latin typeface="Arial"/>
                <a:cs typeface="Arial"/>
              </a:rPr>
              <a:t>A</a:t>
            </a:r>
            <a:r>
              <a:rPr sz="1800" spc="-10" dirty="0">
                <a:latin typeface="Arial"/>
                <a:cs typeface="Arial"/>
              </a:rPr>
              <a:t>C</a:t>
            </a:r>
            <a:r>
              <a:rPr sz="1800" dirty="0">
                <a:latin typeface="宋体"/>
                <a:cs typeface="宋体"/>
              </a:rPr>
              <a:t>与</a:t>
            </a:r>
            <a:r>
              <a:rPr sz="1800" spc="5" dirty="0">
                <a:latin typeface="Arial"/>
                <a:cs typeface="Arial"/>
              </a:rPr>
              <a:t>θ</a:t>
            </a:r>
            <a:r>
              <a:rPr sz="1800" spc="-15" baseline="-20833" dirty="0">
                <a:latin typeface="Arial"/>
                <a:cs typeface="Arial"/>
              </a:rPr>
              <a:t>A</a:t>
            </a:r>
            <a:r>
              <a:rPr sz="1800" dirty="0">
                <a:latin typeface="宋体"/>
                <a:cs typeface="宋体"/>
              </a:rPr>
              <a:t>之间的函数图象如图所示。</a:t>
            </a:r>
            <a:endParaRPr sz="1800">
              <a:latin typeface="宋体"/>
              <a:cs typeface="宋体"/>
            </a:endParaRPr>
          </a:p>
        </p:txBody>
      </p:sp>
      <p:sp>
        <p:nvSpPr>
          <p:cNvPr id="11" name="object 11"/>
          <p:cNvSpPr/>
          <p:nvPr/>
        </p:nvSpPr>
        <p:spPr>
          <a:xfrm>
            <a:off x="2980944" y="4410454"/>
            <a:ext cx="3182111" cy="23835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4" name="object 4"/>
          <p:cNvSpPr txBox="1"/>
          <p:nvPr/>
        </p:nvSpPr>
        <p:spPr>
          <a:xfrm>
            <a:off x="563067" y="1150112"/>
            <a:ext cx="217678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机构速度</a:t>
            </a:r>
            <a:r>
              <a:rPr sz="2800" b="1" spc="-5" dirty="0">
                <a:solidFill>
                  <a:srgbClr val="333399"/>
                </a:solidFill>
                <a:latin typeface="宋体"/>
                <a:cs typeface="宋体"/>
              </a:rPr>
              <a:t>仿真</a:t>
            </a:r>
            <a:endParaRPr sz="2800">
              <a:latin typeface="宋体"/>
              <a:cs typeface="宋体"/>
            </a:endParaRPr>
          </a:p>
        </p:txBody>
      </p:sp>
      <p:sp>
        <p:nvSpPr>
          <p:cNvPr id="5" name="object 5"/>
          <p:cNvSpPr txBox="1"/>
          <p:nvPr/>
        </p:nvSpPr>
        <p:spPr>
          <a:xfrm>
            <a:off x="561543" y="1885899"/>
            <a:ext cx="8320405" cy="3994150"/>
          </a:xfrm>
          <a:prstGeom prst="rect">
            <a:avLst/>
          </a:prstGeom>
        </p:spPr>
        <p:txBody>
          <a:bodyPr vert="horz" wrap="square" lIns="0" tIns="17145" rIns="0" bIns="0" rtlCol="0">
            <a:spAutoFit/>
          </a:bodyPr>
          <a:lstStyle/>
          <a:p>
            <a:pPr marL="12700" marR="234315" algn="just">
              <a:lnSpc>
                <a:spcPct val="98400"/>
              </a:lnSpc>
              <a:spcBef>
                <a:spcPts val="135"/>
              </a:spcBef>
            </a:pPr>
            <a:r>
              <a:rPr sz="1800" spc="-5" dirty="0">
                <a:latin typeface="宋体"/>
                <a:cs typeface="宋体"/>
              </a:rPr>
              <a:t>机构速度分析与位置分析相比，涉及到时间变量。把位置方程中的运动参数表达 </a:t>
            </a:r>
            <a:r>
              <a:rPr sz="1800" dirty="0">
                <a:latin typeface="宋体"/>
                <a:cs typeface="宋体"/>
              </a:rPr>
              <a:t>为时间变量</a:t>
            </a:r>
            <a:r>
              <a:rPr sz="1800" dirty="0">
                <a:latin typeface="Arial"/>
                <a:cs typeface="Arial"/>
              </a:rPr>
              <a:t>t</a:t>
            </a:r>
            <a:r>
              <a:rPr sz="1800" dirty="0">
                <a:latin typeface="宋体"/>
                <a:cs typeface="宋体"/>
              </a:rPr>
              <a:t>的函数，然后将位置方程对时间变量求导数，即可获得速度方程。具 体</a:t>
            </a:r>
            <a:r>
              <a:rPr sz="1800" spc="-35" dirty="0">
                <a:latin typeface="Arial"/>
                <a:cs typeface="Arial"/>
              </a:rPr>
              <a:t>MATLAB</a:t>
            </a:r>
            <a:r>
              <a:rPr sz="1800" dirty="0">
                <a:latin typeface="宋体"/>
                <a:cs typeface="宋体"/>
              </a:rPr>
              <a:t>程序如下：</a:t>
            </a:r>
            <a:endParaRPr sz="1800">
              <a:latin typeface="宋体"/>
              <a:cs typeface="宋体"/>
            </a:endParaRPr>
          </a:p>
          <a:p>
            <a:pPr marL="12700">
              <a:lnSpc>
                <a:spcPts val="2135"/>
              </a:lnSpc>
            </a:pPr>
            <a:r>
              <a:rPr sz="1800" dirty="0">
                <a:latin typeface="Arial"/>
                <a:cs typeface="Arial"/>
              </a:rPr>
              <a:t>syms LAB LBC LAC(t) thetaA(t)</a:t>
            </a:r>
            <a:r>
              <a:rPr sz="1800" spc="-100" dirty="0">
                <a:latin typeface="Arial"/>
                <a:cs typeface="Arial"/>
              </a:rPr>
              <a:t> </a:t>
            </a:r>
            <a:r>
              <a:rPr sz="1800" dirty="0">
                <a:latin typeface="Arial"/>
                <a:cs typeface="Arial"/>
              </a:rPr>
              <a:t>thetaC(t)</a:t>
            </a:r>
            <a:endParaRPr sz="1800">
              <a:latin typeface="Arial"/>
              <a:cs typeface="Arial"/>
            </a:endParaRPr>
          </a:p>
          <a:p>
            <a:pPr marL="12700" marR="2320925">
              <a:lnSpc>
                <a:spcPct val="100000"/>
              </a:lnSpc>
              <a:spcBef>
                <a:spcPts val="5"/>
              </a:spcBef>
            </a:pPr>
            <a:r>
              <a:rPr sz="1800" dirty="0">
                <a:latin typeface="Arial"/>
                <a:cs typeface="Arial"/>
              </a:rPr>
              <a:t>e1 = LAB </a:t>
            </a:r>
            <a:r>
              <a:rPr sz="1800" spc="-5" dirty="0">
                <a:latin typeface="Arial"/>
                <a:cs typeface="Arial"/>
              </a:rPr>
              <a:t>* </a:t>
            </a:r>
            <a:r>
              <a:rPr sz="1800" dirty="0">
                <a:latin typeface="Arial"/>
                <a:cs typeface="Arial"/>
              </a:rPr>
              <a:t>cos(thetaA(t)) + LBC </a:t>
            </a:r>
            <a:r>
              <a:rPr sz="1800" spc="-5" dirty="0">
                <a:latin typeface="Arial"/>
                <a:cs typeface="Arial"/>
              </a:rPr>
              <a:t>* </a:t>
            </a:r>
            <a:r>
              <a:rPr sz="1800" dirty="0">
                <a:latin typeface="Arial"/>
                <a:cs typeface="Arial"/>
              </a:rPr>
              <a:t>cos(thetaC(t)) ==</a:t>
            </a:r>
            <a:r>
              <a:rPr sz="1800" spc="-175" dirty="0">
                <a:latin typeface="Arial"/>
                <a:cs typeface="Arial"/>
              </a:rPr>
              <a:t> </a:t>
            </a:r>
            <a:r>
              <a:rPr sz="1800" dirty="0">
                <a:latin typeface="Arial"/>
                <a:cs typeface="Arial"/>
              </a:rPr>
              <a:t>LAC(t);  e2 = LAB </a:t>
            </a:r>
            <a:r>
              <a:rPr sz="1800" spc="-5" dirty="0">
                <a:latin typeface="Arial"/>
                <a:cs typeface="Arial"/>
              </a:rPr>
              <a:t>* </a:t>
            </a:r>
            <a:r>
              <a:rPr sz="1800" dirty="0">
                <a:latin typeface="Arial"/>
                <a:cs typeface="Arial"/>
              </a:rPr>
              <a:t>sin(thetaA(t)) == LBC </a:t>
            </a:r>
            <a:r>
              <a:rPr sz="1800" spc="-5" dirty="0">
                <a:latin typeface="Arial"/>
                <a:cs typeface="Arial"/>
              </a:rPr>
              <a:t>*</a:t>
            </a:r>
            <a:r>
              <a:rPr sz="1800" spc="-125" dirty="0">
                <a:latin typeface="Arial"/>
                <a:cs typeface="Arial"/>
              </a:rPr>
              <a:t> </a:t>
            </a:r>
            <a:r>
              <a:rPr sz="1800" dirty="0">
                <a:latin typeface="Arial"/>
                <a:cs typeface="Arial"/>
              </a:rPr>
              <a:t>sin(thetaC(t));</a:t>
            </a:r>
            <a:endParaRPr sz="1800">
              <a:latin typeface="Arial"/>
              <a:cs typeface="Arial"/>
            </a:endParaRPr>
          </a:p>
          <a:p>
            <a:pPr marL="12700" marR="6890384">
              <a:lnSpc>
                <a:spcPct val="100000"/>
              </a:lnSpc>
            </a:pPr>
            <a:r>
              <a:rPr sz="1800" dirty="0">
                <a:latin typeface="Arial"/>
                <a:cs typeface="Arial"/>
              </a:rPr>
              <a:t>e3 = diff(e1,</a:t>
            </a:r>
            <a:r>
              <a:rPr sz="1800" spc="-170" dirty="0">
                <a:latin typeface="Arial"/>
                <a:cs typeface="Arial"/>
              </a:rPr>
              <a:t> </a:t>
            </a:r>
            <a:r>
              <a:rPr sz="1800" dirty="0">
                <a:latin typeface="Arial"/>
                <a:cs typeface="Arial"/>
              </a:rPr>
              <a:t>t)  e4 = diff(e2,</a:t>
            </a:r>
            <a:r>
              <a:rPr sz="1800" spc="-170" dirty="0">
                <a:latin typeface="Arial"/>
                <a:cs typeface="Arial"/>
              </a:rPr>
              <a:t> </a:t>
            </a:r>
            <a:r>
              <a:rPr sz="1800" dirty="0">
                <a:latin typeface="Arial"/>
                <a:cs typeface="Arial"/>
              </a:rPr>
              <a:t>t)</a:t>
            </a:r>
            <a:endParaRPr sz="1800">
              <a:latin typeface="Arial"/>
              <a:cs typeface="Arial"/>
            </a:endParaRPr>
          </a:p>
          <a:p>
            <a:pPr marL="12700">
              <a:lnSpc>
                <a:spcPct val="100000"/>
              </a:lnSpc>
              <a:spcBef>
                <a:spcPts val="25"/>
              </a:spcBef>
            </a:pPr>
            <a:r>
              <a:rPr sz="1800" spc="-5" dirty="0">
                <a:latin typeface="宋体"/>
                <a:cs typeface="宋体"/>
              </a:rPr>
              <a:t>上述程序运行结果经过修改，可以得到以下速度方程：</a:t>
            </a:r>
            <a:endParaRPr sz="1800">
              <a:latin typeface="宋体"/>
              <a:cs typeface="宋体"/>
            </a:endParaRPr>
          </a:p>
          <a:p>
            <a:pPr>
              <a:lnSpc>
                <a:spcPct val="100000"/>
              </a:lnSpc>
            </a:pPr>
            <a:endParaRPr sz="1800">
              <a:latin typeface="Times New Roman"/>
              <a:cs typeface="Times New Roman"/>
            </a:endParaRPr>
          </a:p>
          <a:p>
            <a:pPr marL="12700">
              <a:lnSpc>
                <a:spcPct val="100000"/>
              </a:lnSpc>
              <a:spcBef>
                <a:spcPts val="1130"/>
              </a:spcBef>
            </a:pPr>
            <a:r>
              <a:rPr sz="1800" dirty="0">
                <a:latin typeface="Arial"/>
                <a:cs typeface="Arial"/>
              </a:rPr>
              <a:t>e3 = - LAB </a:t>
            </a:r>
            <a:r>
              <a:rPr sz="1800" spc="-5" dirty="0">
                <a:latin typeface="Arial"/>
                <a:cs typeface="Arial"/>
              </a:rPr>
              <a:t>* </a:t>
            </a:r>
            <a:r>
              <a:rPr sz="1800" dirty="0">
                <a:latin typeface="Arial"/>
                <a:cs typeface="Arial"/>
              </a:rPr>
              <a:t>sin(thetaA) </a:t>
            </a:r>
            <a:r>
              <a:rPr sz="1800" spc="-5" dirty="0">
                <a:latin typeface="Arial"/>
                <a:cs typeface="Arial"/>
              </a:rPr>
              <a:t>* </a:t>
            </a:r>
            <a:r>
              <a:rPr sz="1800" dirty="0">
                <a:latin typeface="Arial"/>
                <a:cs typeface="Arial"/>
              </a:rPr>
              <a:t>thetaAdt – LBC </a:t>
            </a:r>
            <a:r>
              <a:rPr sz="1800" spc="-5" dirty="0">
                <a:latin typeface="Arial"/>
                <a:cs typeface="Arial"/>
              </a:rPr>
              <a:t>* </a:t>
            </a:r>
            <a:r>
              <a:rPr sz="1800" dirty="0">
                <a:latin typeface="Arial"/>
                <a:cs typeface="Arial"/>
              </a:rPr>
              <a:t>sin(thetaC) </a:t>
            </a:r>
            <a:r>
              <a:rPr sz="1800" spc="-5" dirty="0">
                <a:latin typeface="Arial"/>
                <a:cs typeface="Arial"/>
              </a:rPr>
              <a:t>* </a:t>
            </a:r>
            <a:r>
              <a:rPr sz="1800" dirty="0">
                <a:latin typeface="Arial"/>
                <a:cs typeface="Arial"/>
              </a:rPr>
              <a:t>thetaCdt ==</a:t>
            </a:r>
            <a:r>
              <a:rPr sz="1800" spc="-175" dirty="0">
                <a:latin typeface="Arial"/>
                <a:cs typeface="Arial"/>
              </a:rPr>
              <a:t> </a:t>
            </a:r>
            <a:r>
              <a:rPr sz="1800" dirty="0">
                <a:latin typeface="Arial"/>
                <a:cs typeface="Arial"/>
              </a:rPr>
              <a:t>LACdt;</a:t>
            </a:r>
            <a:endParaRPr sz="1800">
              <a:latin typeface="Arial"/>
              <a:cs typeface="Arial"/>
            </a:endParaRPr>
          </a:p>
          <a:p>
            <a:pPr marL="12700">
              <a:lnSpc>
                <a:spcPct val="100000"/>
              </a:lnSpc>
            </a:pPr>
            <a:r>
              <a:rPr sz="1800" dirty="0">
                <a:latin typeface="Arial"/>
                <a:cs typeface="Arial"/>
              </a:rPr>
              <a:t>e4 = LAB * cos(thetaA) * thetaAdt == LBC * cos(thetaC) *</a:t>
            </a:r>
            <a:r>
              <a:rPr sz="1800" spc="-225" dirty="0">
                <a:latin typeface="Arial"/>
                <a:cs typeface="Arial"/>
              </a:rPr>
              <a:t> </a:t>
            </a:r>
            <a:r>
              <a:rPr sz="1800" dirty="0">
                <a:latin typeface="Arial"/>
                <a:cs typeface="Arial"/>
              </a:rPr>
              <a:t>thetaCdt;</a:t>
            </a:r>
            <a:endParaRPr sz="1800">
              <a:latin typeface="Arial"/>
              <a:cs typeface="Arial"/>
            </a:endParaRPr>
          </a:p>
          <a:p>
            <a:pPr marL="12700" marR="5080">
              <a:lnSpc>
                <a:spcPct val="100000"/>
              </a:lnSpc>
              <a:spcBef>
                <a:spcPts val="30"/>
              </a:spcBef>
            </a:pPr>
            <a:r>
              <a:rPr sz="1800" dirty="0">
                <a:latin typeface="宋体"/>
                <a:cs typeface="宋体"/>
              </a:rPr>
              <a:t>其中，</a:t>
            </a:r>
            <a:r>
              <a:rPr sz="1800" dirty="0">
                <a:latin typeface="Arial"/>
                <a:cs typeface="Arial"/>
              </a:rPr>
              <a:t>thetaAdt</a:t>
            </a:r>
            <a:r>
              <a:rPr sz="1800" dirty="0">
                <a:latin typeface="宋体"/>
                <a:cs typeface="宋体"/>
              </a:rPr>
              <a:t>、</a:t>
            </a:r>
            <a:r>
              <a:rPr sz="1800" dirty="0">
                <a:latin typeface="Arial"/>
                <a:cs typeface="Arial"/>
              </a:rPr>
              <a:t>thetaCdt</a:t>
            </a:r>
            <a:r>
              <a:rPr sz="1800" spc="-25" dirty="0">
                <a:latin typeface="宋体"/>
                <a:cs typeface="宋体"/>
              </a:rPr>
              <a:t>、</a:t>
            </a:r>
            <a:r>
              <a:rPr sz="1800" spc="-5" dirty="0">
                <a:latin typeface="Arial"/>
                <a:cs typeface="Arial"/>
              </a:rPr>
              <a:t>LACdt</a:t>
            </a:r>
            <a:r>
              <a:rPr sz="1800" spc="-5" dirty="0">
                <a:latin typeface="宋体"/>
                <a:cs typeface="宋体"/>
              </a:rPr>
              <a:t>分别表示曲柄角速度、连杆角速度、滑块速度。 进一步解出连杆角速度、滑块速度：</a:t>
            </a:r>
            <a:endParaRPr sz="1800">
              <a:latin typeface="宋体"/>
              <a:cs typeface="宋体"/>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4" name="object 4"/>
          <p:cNvSpPr txBox="1"/>
          <p:nvPr/>
        </p:nvSpPr>
        <p:spPr>
          <a:xfrm>
            <a:off x="563067" y="1150112"/>
            <a:ext cx="217678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机构速度</a:t>
            </a:r>
            <a:r>
              <a:rPr sz="2800" b="1" spc="-5" dirty="0">
                <a:solidFill>
                  <a:srgbClr val="333399"/>
                </a:solidFill>
                <a:latin typeface="宋体"/>
                <a:cs typeface="宋体"/>
              </a:rPr>
              <a:t>仿真</a:t>
            </a:r>
            <a:endParaRPr sz="2800">
              <a:latin typeface="宋体"/>
              <a:cs typeface="宋体"/>
            </a:endParaRPr>
          </a:p>
        </p:txBody>
      </p:sp>
      <p:sp>
        <p:nvSpPr>
          <p:cNvPr id="5" name="object 5"/>
          <p:cNvSpPr txBox="1"/>
          <p:nvPr/>
        </p:nvSpPr>
        <p:spPr>
          <a:xfrm>
            <a:off x="561543" y="1873707"/>
            <a:ext cx="8031480" cy="373189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syms LAB LBC LAC thetaA</a:t>
            </a:r>
            <a:r>
              <a:rPr sz="1800" spc="-210" dirty="0">
                <a:latin typeface="Arial"/>
                <a:cs typeface="Arial"/>
              </a:rPr>
              <a:t> </a:t>
            </a:r>
            <a:r>
              <a:rPr sz="1800" dirty="0">
                <a:latin typeface="Arial"/>
                <a:cs typeface="Arial"/>
              </a:rPr>
              <a:t>thetaC</a:t>
            </a:r>
            <a:endParaRPr sz="1800">
              <a:latin typeface="Arial"/>
              <a:cs typeface="Arial"/>
            </a:endParaRPr>
          </a:p>
          <a:p>
            <a:pPr marL="12700">
              <a:lnSpc>
                <a:spcPct val="100000"/>
              </a:lnSpc>
              <a:spcBef>
                <a:spcPts val="5"/>
              </a:spcBef>
            </a:pPr>
            <a:r>
              <a:rPr sz="1800" dirty="0">
                <a:latin typeface="Arial"/>
                <a:cs typeface="Arial"/>
              </a:rPr>
              <a:t>syms thetaAdt thetaCdt</a:t>
            </a:r>
            <a:r>
              <a:rPr sz="1800" spc="-100" dirty="0">
                <a:latin typeface="Arial"/>
                <a:cs typeface="Arial"/>
              </a:rPr>
              <a:t> </a:t>
            </a:r>
            <a:r>
              <a:rPr sz="1800" dirty="0">
                <a:latin typeface="Arial"/>
                <a:cs typeface="Arial"/>
              </a:rPr>
              <a:t>LACdt</a:t>
            </a:r>
            <a:endParaRPr sz="1800">
              <a:latin typeface="Arial"/>
              <a:cs typeface="Arial"/>
            </a:endParaRPr>
          </a:p>
          <a:p>
            <a:pPr marL="12700" marR="332105">
              <a:lnSpc>
                <a:spcPct val="100000"/>
              </a:lnSpc>
            </a:pPr>
            <a:r>
              <a:rPr sz="1800" dirty="0">
                <a:latin typeface="Arial"/>
                <a:cs typeface="Arial"/>
              </a:rPr>
              <a:t>e3 = - LAB </a:t>
            </a:r>
            <a:r>
              <a:rPr sz="1800" spc="-5" dirty="0">
                <a:latin typeface="Arial"/>
                <a:cs typeface="Arial"/>
              </a:rPr>
              <a:t>* </a:t>
            </a:r>
            <a:r>
              <a:rPr sz="1800" dirty="0">
                <a:latin typeface="Arial"/>
                <a:cs typeface="Arial"/>
              </a:rPr>
              <a:t>sin(thetaA) </a:t>
            </a:r>
            <a:r>
              <a:rPr sz="1800" spc="-5" dirty="0">
                <a:latin typeface="Arial"/>
                <a:cs typeface="Arial"/>
              </a:rPr>
              <a:t>* </a:t>
            </a:r>
            <a:r>
              <a:rPr sz="1800" dirty="0">
                <a:latin typeface="Arial"/>
                <a:cs typeface="Arial"/>
              </a:rPr>
              <a:t>thetaAdt – LBC </a:t>
            </a:r>
            <a:r>
              <a:rPr sz="1800" spc="-5" dirty="0">
                <a:latin typeface="Arial"/>
                <a:cs typeface="Arial"/>
              </a:rPr>
              <a:t>* </a:t>
            </a:r>
            <a:r>
              <a:rPr sz="1800" dirty="0">
                <a:latin typeface="Arial"/>
                <a:cs typeface="Arial"/>
              </a:rPr>
              <a:t>sin(thetaC) </a:t>
            </a:r>
            <a:r>
              <a:rPr sz="1800" spc="-5" dirty="0">
                <a:latin typeface="Arial"/>
                <a:cs typeface="Arial"/>
              </a:rPr>
              <a:t>* </a:t>
            </a:r>
            <a:r>
              <a:rPr sz="1800" dirty="0">
                <a:latin typeface="Arial"/>
                <a:cs typeface="Arial"/>
              </a:rPr>
              <a:t>thetaCdt ==</a:t>
            </a:r>
            <a:r>
              <a:rPr sz="1800" spc="-165" dirty="0">
                <a:latin typeface="Arial"/>
                <a:cs typeface="Arial"/>
              </a:rPr>
              <a:t> </a:t>
            </a:r>
            <a:r>
              <a:rPr sz="1800" dirty="0">
                <a:latin typeface="Arial"/>
                <a:cs typeface="Arial"/>
              </a:rPr>
              <a:t>LACdt;  e4 = LAB * cos(thetaA) * thetaAdt == LBC * cos(thetaC) * thetaCdt;  [thetaCdt, LACdt] = solve(e3, e4, thetaCdt,</a:t>
            </a:r>
            <a:r>
              <a:rPr sz="1800" spc="-200" dirty="0">
                <a:latin typeface="Arial"/>
                <a:cs typeface="Arial"/>
              </a:rPr>
              <a:t> </a:t>
            </a:r>
            <a:r>
              <a:rPr sz="1800" dirty="0">
                <a:latin typeface="Arial"/>
                <a:cs typeface="Arial"/>
              </a:rPr>
              <a:t>LACdt)</a:t>
            </a:r>
            <a:endParaRPr sz="1800">
              <a:latin typeface="Arial"/>
              <a:cs typeface="Arial"/>
            </a:endParaRPr>
          </a:p>
          <a:p>
            <a:pPr marL="12700">
              <a:lnSpc>
                <a:spcPts val="2150"/>
              </a:lnSpc>
              <a:spcBef>
                <a:spcPts val="25"/>
              </a:spcBef>
            </a:pPr>
            <a:r>
              <a:rPr sz="1800" dirty="0">
                <a:latin typeface="宋体"/>
                <a:cs typeface="宋体"/>
              </a:rPr>
              <a:t>上述程序运行后可以获得：</a:t>
            </a:r>
            <a:endParaRPr sz="1800">
              <a:latin typeface="宋体"/>
              <a:cs typeface="宋体"/>
            </a:endParaRPr>
          </a:p>
          <a:p>
            <a:pPr marL="12700" marR="1016635">
              <a:lnSpc>
                <a:spcPts val="2160"/>
              </a:lnSpc>
              <a:spcBef>
                <a:spcPts val="60"/>
              </a:spcBef>
            </a:pPr>
            <a:r>
              <a:rPr sz="1800" dirty="0">
                <a:latin typeface="Arial"/>
                <a:cs typeface="Arial"/>
              </a:rPr>
              <a:t>thetaCdt = (LAB </a:t>
            </a:r>
            <a:r>
              <a:rPr sz="1800" spc="-5" dirty="0">
                <a:latin typeface="Arial"/>
                <a:cs typeface="Arial"/>
              </a:rPr>
              <a:t>* </a:t>
            </a:r>
            <a:r>
              <a:rPr sz="1800" dirty="0">
                <a:latin typeface="Arial"/>
                <a:cs typeface="Arial"/>
              </a:rPr>
              <a:t>thetaAdt </a:t>
            </a:r>
            <a:r>
              <a:rPr sz="1800" spc="-5" dirty="0">
                <a:latin typeface="Arial"/>
                <a:cs typeface="Arial"/>
              </a:rPr>
              <a:t>* </a:t>
            </a:r>
            <a:r>
              <a:rPr sz="1800" dirty="0">
                <a:latin typeface="Arial"/>
                <a:cs typeface="Arial"/>
              </a:rPr>
              <a:t>cos(thetaA)) / (LBC </a:t>
            </a:r>
            <a:r>
              <a:rPr sz="1800" spc="-5" dirty="0">
                <a:latin typeface="Arial"/>
                <a:cs typeface="Arial"/>
              </a:rPr>
              <a:t>* </a:t>
            </a:r>
            <a:r>
              <a:rPr sz="1800" dirty="0">
                <a:latin typeface="Arial"/>
                <a:cs typeface="Arial"/>
              </a:rPr>
              <a:t>cos(thetaC))  LACdt </a:t>
            </a:r>
            <a:r>
              <a:rPr sz="1800" spc="-5" dirty="0">
                <a:latin typeface="Arial"/>
                <a:cs typeface="Arial"/>
              </a:rPr>
              <a:t>= </a:t>
            </a:r>
            <a:r>
              <a:rPr sz="1800" dirty="0">
                <a:latin typeface="Arial"/>
                <a:cs typeface="Arial"/>
              </a:rPr>
              <a:t>- (LAB </a:t>
            </a:r>
            <a:r>
              <a:rPr sz="1800" spc="-5" dirty="0">
                <a:latin typeface="Arial"/>
                <a:cs typeface="Arial"/>
              </a:rPr>
              <a:t>* </a:t>
            </a:r>
            <a:r>
              <a:rPr sz="1800" dirty="0">
                <a:latin typeface="Arial"/>
                <a:cs typeface="Arial"/>
              </a:rPr>
              <a:t>thetaAdt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sin(thetaC) + cos(thetaC)</a:t>
            </a:r>
            <a:r>
              <a:rPr sz="1800" spc="-190" dirty="0">
                <a:latin typeface="Arial"/>
                <a:cs typeface="Arial"/>
              </a:rPr>
              <a:t> </a:t>
            </a:r>
            <a:r>
              <a:rPr sz="1800" spc="-5" dirty="0">
                <a:latin typeface="Arial"/>
                <a:cs typeface="Arial"/>
              </a:rPr>
              <a:t>*  </a:t>
            </a:r>
            <a:r>
              <a:rPr sz="1800" dirty="0">
                <a:latin typeface="Arial"/>
                <a:cs typeface="Arial"/>
              </a:rPr>
              <a:t>sin(thetaA))) /</a:t>
            </a:r>
            <a:r>
              <a:rPr sz="1800" spc="-80" dirty="0">
                <a:latin typeface="Arial"/>
                <a:cs typeface="Arial"/>
              </a:rPr>
              <a:t> </a:t>
            </a:r>
            <a:r>
              <a:rPr sz="1800" dirty="0">
                <a:latin typeface="Arial"/>
                <a:cs typeface="Arial"/>
              </a:rPr>
              <a:t>cos(thetaC)</a:t>
            </a:r>
            <a:endParaRPr sz="1800">
              <a:latin typeface="Arial"/>
              <a:cs typeface="Arial"/>
            </a:endParaRPr>
          </a:p>
          <a:p>
            <a:pPr>
              <a:lnSpc>
                <a:spcPct val="100000"/>
              </a:lnSpc>
              <a:spcBef>
                <a:spcPts val="15"/>
              </a:spcBef>
            </a:pPr>
            <a:endParaRPr sz="2750">
              <a:latin typeface="Times New Roman"/>
              <a:cs typeface="Times New Roman"/>
            </a:endParaRPr>
          </a:p>
          <a:p>
            <a:pPr marL="12700" marR="5080">
              <a:lnSpc>
                <a:spcPct val="100000"/>
              </a:lnSpc>
            </a:pPr>
            <a:r>
              <a:rPr sz="1800" dirty="0">
                <a:latin typeface="宋体"/>
                <a:cs typeface="宋体"/>
              </a:rPr>
              <a:t>进入</a:t>
            </a:r>
            <a:r>
              <a:rPr sz="1800" spc="5" dirty="0">
                <a:latin typeface="Arial"/>
                <a:cs typeface="Arial"/>
              </a:rPr>
              <a:t>Simulink</a:t>
            </a:r>
            <a:r>
              <a:rPr sz="1800" dirty="0">
                <a:latin typeface="宋体"/>
                <a:cs typeface="宋体"/>
              </a:rPr>
              <a:t>环境，构建曲柄滑块机构速度仿真模型。新建仿真模型，调入 </a:t>
            </a:r>
            <a:r>
              <a:rPr sz="1800" dirty="0">
                <a:latin typeface="Arial"/>
                <a:cs typeface="Arial"/>
              </a:rPr>
              <a:t>Simulink</a:t>
            </a:r>
            <a:r>
              <a:rPr sz="1800" spc="-55"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User-Defined</a:t>
            </a:r>
            <a:r>
              <a:rPr sz="1800" spc="-55" dirty="0">
                <a:latin typeface="Arial"/>
                <a:cs typeface="Arial"/>
              </a:rPr>
              <a:t> </a:t>
            </a:r>
            <a:r>
              <a:rPr sz="1800" dirty="0">
                <a:latin typeface="Arial"/>
                <a:cs typeface="Arial"/>
              </a:rPr>
              <a:t>Functions</a:t>
            </a:r>
            <a:r>
              <a:rPr sz="1800" spc="-55" dirty="0">
                <a:latin typeface="Arial"/>
                <a:cs typeface="Arial"/>
              </a:rPr>
              <a:t> </a:t>
            </a:r>
            <a:r>
              <a:rPr sz="1800" dirty="0">
                <a:latin typeface="Arial"/>
                <a:cs typeface="Arial"/>
              </a:rPr>
              <a:t>/</a:t>
            </a:r>
            <a:r>
              <a:rPr sz="1800" spc="10" dirty="0">
                <a:latin typeface="Arial"/>
                <a:cs typeface="Arial"/>
              </a:rPr>
              <a:t> </a:t>
            </a:r>
            <a:r>
              <a:rPr sz="1800" spc="-35" dirty="0">
                <a:latin typeface="Arial"/>
                <a:cs typeface="Arial"/>
              </a:rPr>
              <a:t>MATLAB</a:t>
            </a:r>
            <a:r>
              <a:rPr sz="1800" spc="50" dirty="0">
                <a:latin typeface="Arial"/>
                <a:cs typeface="Arial"/>
              </a:rPr>
              <a:t> </a:t>
            </a:r>
            <a:r>
              <a:rPr sz="1800" spc="5" dirty="0">
                <a:latin typeface="Arial"/>
                <a:cs typeface="Arial"/>
              </a:rPr>
              <a:t>Function</a:t>
            </a:r>
            <a:r>
              <a:rPr sz="1800" spc="-5" dirty="0">
                <a:latin typeface="宋体"/>
                <a:cs typeface="宋体"/>
              </a:rPr>
              <a:t>模块。在仿真模型中双击 </a:t>
            </a:r>
            <a:r>
              <a:rPr sz="1800" dirty="0">
                <a:latin typeface="宋体"/>
                <a:cs typeface="宋体"/>
              </a:rPr>
              <a:t>模块图标，在弹出的</a:t>
            </a:r>
            <a:r>
              <a:rPr sz="1800" spc="5" dirty="0">
                <a:latin typeface="Arial"/>
                <a:cs typeface="Arial"/>
              </a:rPr>
              <a:t>.m</a:t>
            </a:r>
            <a:r>
              <a:rPr sz="1800" dirty="0">
                <a:latin typeface="宋体"/>
                <a:cs typeface="宋体"/>
              </a:rPr>
              <a:t>文件中填写下列程序：</a:t>
            </a:r>
            <a:endParaRPr sz="1800">
              <a:latin typeface="宋体"/>
              <a:cs typeface="宋体"/>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4" name="object 4"/>
          <p:cNvSpPr txBox="1"/>
          <p:nvPr/>
        </p:nvSpPr>
        <p:spPr>
          <a:xfrm>
            <a:off x="563067" y="1150112"/>
            <a:ext cx="217678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机构速度</a:t>
            </a:r>
            <a:r>
              <a:rPr sz="2800" b="1" spc="-5" dirty="0">
                <a:solidFill>
                  <a:srgbClr val="333399"/>
                </a:solidFill>
                <a:latin typeface="宋体"/>
                <a:cs typeface="宋体"/>
              </a:rPr>
              <a:t>仿真</a:t>
            </a:r>
            <a:endParaRPr sz="2800">
              <a:latin typeface="宋体"/>
              <a:cs typeface="宋体"/>
            </a:endParaRPr>
          </a:p>
        </p:txBody>
      </p:sp>
      <p:sp>
        <p:nvSpPr>
          <p:cNvPr id="5" name="object 5"/>
          <p:cNvSpPr txBox="1"/>
          <p:nvPr/>
        </p:nvSpPr>
        <p:spPr>
          <a:xfrm>
            <a:off x="561543" y="1873707"/>
            <a:ext cx="7971155" cy="249872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function [thetaCdt, </a:t>
            </a:r>
            <a:r>
              <a:rPr sz="1800" spc="-5" dirty="0">
                <a:latin typeface="Arial"/>
                <a:cs typeface="Arial"/>
              </a:rPr>
              <a:t>LACdt] </a:t>
            </a:r>
            <a:r>
              <a:rPr sz="1800" dirty="0">
                <a:latin typeface="Arial"/>
                <a:cs typeface="Arial"/>
              </a:rPr>
              <a:t>= fcn(thetaA, thetaC,</a:t>
            </a:r>
            <a:r>
              <a:rPr sz="1800" spc="-204" dirty="0">
                <a:latin typeface="Arial"/>
                <a:cs typeface="Arial"/>
              </a:rPr>
              <a:t> </a:t>
            </a:r>
            <a:r>
              <a:rPr sz="1800" dirty="0">
                <a:latin typeface="Arial"/>
                <a:cs typeface="Arial"/>
              </a:rPr>
              <a:t>thetaAdt)</a:t>
            </a:r>
            <a:endParaRPr sz="1800">
              <a:latin typeface="Arial"/>
              <a:cs typeface="Arial"/>
            </a:endParaRPr>
          </a:p>
          <a:p>
            <a:pPr marL="12700" marR="7179945">
              <a:lnSpc>
                <a:spcPct val="100000"/>
              </a:lnSpc>
              <a:spcBef>
                <a:spcPts val="5"/>
              </a:spcBef>
            </a:pPr>
            <a:r>
              <a:rPr sz="1800" dirty="0">
                <a:latin typeface="Arial"/>
                <a:cs typeface="Arial"/>
              </a:rPr>
              <a:t>L</a:t>
            </a:r>
            <a:r>
              <a:rPr sz="1800" spc="-5" dirty="0">
                <a:latin typeface="Arial"/>
                <a:cs typeface="Arial"/>
              </a:rPr>
              <a:t>AB=</a:t>
            </a:r>
            <a:r>
              <a:rPr sz="1800" dirty="0">
                <a:latin typeface="Arial"/>
                <a:cs typeface="Arial"/>
              </a:rPr>
              <a:t>1;  L</a:t>
            </a:r>
            <a:r>
              <a:rPr sz="1800" spc="-5" dirty="0">
                <a:latin typeface="Arial"/>
                <a:cs typeface="Arial"/>
              </a:rPr>
              <a:t>BC=</a:t>
            </a:r>
            <a:r>
              <a:rPr sz="1800" dirty="0">
                <a:latin typeface="Arial"/>
                <a:cs typeface="Arial"/>
              </a:rPr>
              <a:t>4;</a:t>
            </a:r>
            <a:endParaRPr sz="1800">
              <a:latin typeface="Arial"/>
              <a:cs typeface="Arial"/>
            </a:endParaRPr>
          </a:p>
          <a:p>
            <a:pPr marL="12700" marR="956310">
              <a:lnSpc>
                <a:spcPct val="100000"/>
              </a:lnSpc>
            </a:pPr>
            <a:r>
              <a:rPr sz="1800" dirty="0">
                <a:latin typeface="Arial"/>
                <a:cs typeface="Arial"/>
              </a:rPr>
              <a:t>thetaCdt = (LAB * thetaAdt * cos(thetaA)) / (LBC * cos(thetaC));  LACdt </a:t>
            </a:r>
            <a:r>
              <a:rPr sz="1800" spc="-5" dirty="0">
                <a:latin typeface="Arial"/>
                <a:cs typeface="Arial"/>
              </a:rPr>
              <a:t>= </a:t>
            </a:r>
            <a:r>
              <a:rPr sz="1800" dirty="0">
                <a:latin typeface="Arial"/>
                <a:cs typeface="Arial"/>
              </a:rPr>
              <a:t>- (LAB </a:t>
            </a:r>
            <a:r>
              <a:rPr sz="1800" spc="-5" dirty="0">
                <a:latin typeface="Arial"/>
                <a:cs typeface="Arial"/>
              </a:rPr>
              <a:t>* </a:t>
            </a:r>
            <a:r>
              <a:rPr sz="1800" dirty="0">
                <a:latin typeface="Arial"/>
                <a:cs typeface="Arial"/>
              </a:rPr>
              <a:t>thetaAdt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sin(thetaC) + cos(thetaC)</a:t>
            </a:r>
            <a:r>
              <a:rPr sz="1800" spc="-190" dirty="0">
                <a:latin typeface="Arial"/>
                <a:cs typeface="Arial"/>
              </a:rPr>
              <a:t> </a:t>
            </a:r>
            <a:r>
              <a:rPr sz="1800" spc="-5" dirty="0">
                <a:latin typeface="Arial"/>
                <a:cs typeface="Arial"/>
              </a:rPr>
              <a:t>*  </a:t>
            </a:r>
            <a:r>
              <a:rPr sz="1800" dirty="0">
                <a:latin typeface="Arial"/>
                <a:cs typeface="Arial"/>
              </a:rPr>
              <a:t>sin(thetaA))) /</a:t>
            </a:r>
            <a:r>
              <a:rPr sz="1800" spc="-70" dirty="0">
                <a:latin typeface="Arial"/>
                <a:cs typeface="Arial"/>
              </a:rPr>
              <a:t> </a:t>
            </a:r>
            <a:r>
              <a:rPr sz="1800" dirty="0">
                <a:latin typeface="Arial"/>
                <a:cs typeface="Arial"/>
              </a:rPr>
              <a:t>cos(thetaC);</a:t>
            </a:r>
            <a:endParaRPr sz="1800">
              <a:latin typeface="Arial"/>
              <a:cs typeface="Arial"/>
            </a:endParaRPr>
          </a:p>
          <a:p>
            <a:pPr marL="12700">
              <a:lnSpc>
                <a:spcPct val="100000"/>
              </a:lnSpc>
              <a:spcBef>
                <a:spcPts val="5"/>
              </a:spcBef>
            </a:pPr>
            <a:r>
              <a:rPr sz="1800" dirty="0">
                <a:latin typeface="Arial"/>
                <a:cs typeface="Arial"/>
              </a:rPr>
              <a:t>end</a:t>
            </a:r>
            <a:endParaRPr sz="1800">
              <a:latin typeface="Arial"/>
              <a:cs typeface="Arial"/>
            </a:endParaRPr>
          </a:p>
          <a:p>
            <a:pPr marL="12700">
              <a:lnSpc>
                <a:spcPct val="100000"/>
              </a:lnSpc>
              <a:spcBef>
                <a:spcPts val="20"/>
              </a:spcBef>
            </a:pPr>
            <a:r>
              <a:rPr sz="1800" dirty="0">
                <a:latin typeface="宋体"/>
                <a:cs typeface="宋体"/>
              </a:rPr>
              <a:t>关闭</a:t>
            </a:r>
            <a:r>
              <a:rPr sz="1800" spc="5" dirty="0">
                <a:latin typeface="Arial"/>
                <a:cs typeface="Arial"/>
              </a:rPr>
              <a:t>.m</a:t>
            </a:r>
            <a:r>
              <a:rPr sz="1800" dirty="0">
                <a:latin typeface="宋体"/>
                <a:cs typeface="宋体"/>
              </a:rPr>
              <a:t>文件编辑器后，仿真模型</a:t>
            </a:r>
            <a:r>
              <a:rPr sz="1800" spc="5" dirty="0">
                <a:latin typeface="宋体"/>
                <a:cs typeface="宋体"/>
              </a:rPr>
              <a:t>中</a:t>
            </a:r>
            <a:r>
              <a:rPr sz="1800" spc="-35" dirty="0">
                <a:latin typeface="Arial"/>
                <a:cs typeface="Arial"/>
              </a:rPr>
              <a:t>MATLAB</a:t>
            </a:r>
            <a:r>
              <a:rPr sz="1800" spc="-10" dirty="0">
                <a:latin typeface="Arial"/>
                <a:cs typeface="Arial"/>
              </a:rPr>
              <a:t> </a:t>
            </a:r>
            <a:r>
              <a:rPr sz="1800" spc="5" dirty="0">
                <a:latin typeface="Arial"/>
                <a:cs typeface="Arial"/>
              </a:rPr>
              <a:t>Function</a:t>
            </a:r>
            <a:r>
              <a:rPr sz="1800" dirty="0">
                <a:latin typeface="宋体"/>
                <a:cs typeface="宋体"/>
              </a:rPr>
              <a:t>模块的图标上出</a:t>
            </a:r>
            <a:r>
              <a:rPr sz="1800" spc="5" dirty="0">
                <a:latin typeface="宋体"/>
                <a:cs typeface="宋体"/>
              </a:rPr>
              <a:t>现</a:t>
            </a:r>
            <a:r>
              <a:rPr sz="1800" dirty="0">
                <a:latin typeface="Arial"/>
                <a:cs typeface="Arial"/>
              </a:rPr>
              <a:t>3</a:t>
            </a:r>
            <a:r>
              <a:rPr sz="1800" dirty="0">
                <a:latin typeface="宋体"/>
                <a:cs typeface="宋体"/>
              </a:rPr>
              <a:t>个输入</a:t>
            </a:r>
            <a:endParaRPr sz="1800">
              <a:latin typeface="宋体"/>
              <a:cs typeface="宋体"/>
            </a:endParaRPr>
          </a:p>
          <a:p>
            <a:pPr marL="12700">
              <a:lnSpc>
                <a:spcPct val="100000"/>
              </a:lnSpc>
            </a:pPr>
            <a:r>
              <a:rPr sz="1800" spc="-5" dirty="0">
                <a:latin typeface="宋体"/>
                <a:cs typeface="宋体"/>
              </a:rPr>
              <a:t>端</a:t>
            </a:r>
            <a:r>
              <a:rPr sz="1800" dirty="0">
                <a:latin typeface="宋体"/>
                <a:cs typeface="宋体"/>
              </a:rPr>
              <a:t>（</a:t>
            </a:r>
            <a:r>
              <a:rPr sz="1800" dirty="0">
                <a:latin typeface="Arial"/>
                <a:cs typeface="Arial"/>
              </a:rPr>
              <a:t>thetaA</a:t>
            </a:r>
            <a:r>
              <a:rPr sz="1800" spc="-5" dirty="0">
                <a:latin typeface="宋体"/>
                <a:cs typeface="宋体"/>
              </a:rPr>
              <a:t>、</a:t>
            </a:r>
            <a:r>
              <a:rPr sz="1800" dirty="0">
                <a:latin typeface="Arial"/>
                <a:cs typeface="Arial"/>
              </a:rPr>
              <a:t>thetaC</a:t>
            </a:r>
            <a:r>
              <a:rPr sz="1800" spc="-5" dirty="0">
                <a:latin typeface="宋体"/>
                <a:cs typeface="宋体"/>
              </a:rPr>
              <a:t>、</a:t>
            </a:r>
            <a:r>
              <a:rPr sz="1800" spc="-5" dirty="0">
                <a:latin typeface="Arial"/>
                <a:cs typeface="Arial"/>
              </a:rPr>
              <a:t>thetaAdt</a:t>
            </a:r>
            <a:r>
              <a:rPr sz="1800" spc="-5" dirty="0">
                <a:latin typeface="宋体"/>
                <a:cs typeface="宋体"/>
              </a:rPr>
              <a:t>），</a:t>
            </a:r>
            <a:r>
              <a:rPr sz="1800" spc="-5" dirty="0">
                <a:latin typeface="Arial"/>
                <a:cs typeface="Arial"/>
              </a:rPr>
              <a:t>2</a:t>
            </a:r>
            <a:r>
              <a:rPr sz="1800" spc="-5" dirty="0">
                <a:latin typeface="宋体"/>
                <a:cs typeface="宋体"/>
              </a:rPr>
              <a:t>个输出端</a:t>
            </a:r>
            <a:r>
              <a:rPr sz="1800" dirty="0">
                <a:latin typeface="宋体"/>
                <a:cs typeface="宋体"/>
              </a:rPr>
              <a:t>（</a:t>
            </a:r>
            <a:r>
              <a:rPr sz="1800" dirty="0">
                <a:latin typeface="Arial"/>
                <a:cs typeface="Arial"/>
              </a:rPr>
              <a:t>thetaCdt</a:t>
            </a:r>
            <a:r>
              <a:rPr sz="1800" spc="-5" dirty="0">
                <a:latin typeface="宋体"/>
                <a:cs typeface="宋体"/>
              </a:rPr>
              <a:t>、</a:t>
            </a:r>
            <a:r>
              <a:rPr sz="1800" spc="-5" dirty="0">
                <a:latin typeface="Arial"/>
                <a:cs typeface="Arial"/>
              </a:rPr>
              <a:t>LACdt</a:t>
            </a:r>
            <a:r>
              <a:rPr sz="1800" spc="-5" dirty="0">
                <a:latin typeface="宋体"/>
                <a:cs typeface="宋体"/>
              </a:rPr>
              <a:t>）。</a:t>
            </a:r>
            <a:endParaRPr sz="1800">
              <a:latin typeface="宋体"/>
              <a:cs typeface="宋体"/>
            </a:endParaRPr>
          </a:p>
        </p:txBody>
      </p:sp>
      <p:sp>
        <p:nvSpPr>
          <p:cNvPr id="6" name="object 6"/>
          <p:cNvSpPr/>
          <p:nvPr/>
        </p:nvSpPr>
        <p:spPr>
          <a:xfrm>
            <a:off x="2852927" y="4867655"/>
            <a:ext cx="3742944" cy="153619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4" name="object 4"/>
          <p:cNvSpPr txBox="1"/>
          <p:nvPr/>
        </p:nvSpPr>
        <p:spPr>
          <a:xfrm>
            <a:off x="563067" y="1150112"/>
            <a:ext cx="217678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机构速度</a:t>
            </a:r>
            <a:r>
              <a:rPr sz="2800" b="1" spc="-5" dirty="0">
                <a:solidFill>
                  <a:srgbClr val="333399"/>
                </a:solidFill>
                <a:latin typeface="宋体"/>
                <a:cs typeface="宋体"/>
              </a:rPr>
              <a:t>仿真</a:t>
            </a:r>
            <a:endParaRPr sz="2800">
              <a:latin typeface="宋体"/>
              <a:cs typeface="宋体"/>
            </a:endParaRPr>
          </a:p>
        </p:txBody>
      </p:sp>
      <p:sp>
        <p:nvSpPr>
          <p:cNvPr id="5" name="object 5"/>
          <p:cNvSpPr txBox="1"/>
          <p:nvPr/>
        </p:nvSpPr>
        <p:spPr>
          <a:xfrm>
            <a:off x="561543" y="1876755"/>
            <a:ext cx="8049895" cy="4233545"/>
          </a:xfrm>
          <a:prstGeom prst="rect">
            <a:avLst/>
          </a:prstGeom>
        </p:spPr>
        <p:txBody>
          <a:bodyPr vert="horz" wrap="square" lIns="0" tIns="12700" rIns="0" bIns="0" rtlCol="0">
            <a:spAutoFit/>
          </a:bodyPr>
          <a:lstStyle/>
          <a:p>
            <a:pPr marL="12700" marR="5080">
              <a:lnSpc>
                <a:spcPct val="100099"/>
              </a:lnSpc>
              <a:spcBef>
                <a:spcPts val="100"/>
              </a:spcBef>
            </a:pPr>
            <a:r>
              <a:rPr sz="1800" spc="-5" dirty="0">
                <a:latin typeface="宋体"/>
                <a:cs typeface="宋体"/>
              </a:rPr>
              <a:t>然后调</a:t>
            </a:r>
            <a:r>
              <a:rPr sz="1800" dirty="0">
                <a:latin typeface="宋体"/>
                <a:cs typeface="宋体"/>
              </a:rPr>
              <a:t>入</a:t>
            </a:r>
            <a:r>
              <a:rPr sz="1800" dirty="0">
                <a:latin typeface="Arial"/>
                <a:cs typeface="Arial"/>
              </a:rPr>
              <a:t>Simulink</a:t>
            </a:r>
            <a:r>
              <a:rPr sz="1800" spc="-55"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Commonly</a:t>
            </a:r>
            <a:r>
              <a:rPr sz="1800" spc="-55" dirty="0">
                <a:latin typeface="Arial"/>
                <a:cs typeface="Arial"/>
              </a:rPr>
              <a:t> </a:t>
            </a:r>
            <a:r>
              <a:rPr sz="1800" dirty="0">
                <a:latin typeface="Arial"/>
                <a:cs typeface="Arial"/>
              </a:rPr>
              <a:t>Used</a:t>
            </a:r>
            <a:r>
              <a:rPr sz="1800" spc="-15" dirty="0">
                <a:latin typeface="Arial"/>
                <a:cs typeface="Arial"/>
              </a:rPr>
              <a:t> </a:t>
            </a:r>
            <a:r>
              <a:rPr sz="1800" dirty="0">
                <a:latin typeface="Arial"/>
                <a:cs typeface="Arial"/>
              </a:rPr>
              <a:t>Blocks</a:t>
            </a:r>
            <a:r>
              <a:rPr sz="1800" spc="-35" dirty="0">
                <a:latin typeface="Arial"/>
                <a:cs typeface="Arial"/>
              </a:rPr>
              <a:t> </a:t>
            </a:r>
            <a:r>
              <a:rPr sz="1800" dirty="0">
                <a:latin typeface="Arial"/>
                <a:cs typeface="Arial"/>
              </a:rPr>
              <a:t>/</a:t>
            </a:r>
            <a:r>
              <a:rPr sz="1800" spc="-15" dirty="0">
                <a:latin typeface="Arial"/>
                <a:cs typeface="Arial"/>
              </a:rPr>
              <a:t> </a:t>
            </a:r>
            <a:r>
              <a:rPr sz="1800" spc="5" dirty="0">
                <a:latin typeface="Arial"/>
                <a:cs typeface="Arial"/>
              </a:rPr>
              <a:t>Integrator</a:t>
            </a:r>
            <a:r>
              <a:rPr sz="1800" spc="-5" dirty="0">
                <a:latin typeface="宋体"/>
                <a:cs typeface="宋体"/>
              </a:rPr>
              <a:t>模块，需要</a:t>
            </a:r>
            <a:r>
              <a:rPr sz="1800" spc="5" dirty="0">
                <a:latin typeface="Arial"/>
                <a:cs typeface="Arial"/>
              </a:rPr>
              <a:t>3</a:t>
            </a:r>
            <a:r>
              <a:rPr sz="1800" spc="-5" dirty="0">
                <a:latin typeface="宋体"/>
                <a:cs typeface="宋体"/>
              </a:rPr>
              <a:t>个积分器模 </a:t>
            </a:r>
            <a:r>
              <a:rPr sz="1800" dirty="0">
                <a:latin typeface="宋体"/>
                <a:cs typeface="宋体"/>
              </a:rPr>
              <a:t>块，用于将速度或角速度变量积分为位移或角位移变量。双击积分器模块图标，  设置积分器的初始条件。需要注意的是，初始时刻曲柄和连杆都处于水平位置，  </a:t>
            </a:r>
            <a:r>
              <a:rPr sz="1800" spc="-5" dirty="0">
                <a:latin typeface="宋体"/>
                <a:cs typeface="宋体"/>
              </a:rPr>
              <a:t>此时滑块到</a:t>
            </a:r>
            <a:r>
              <a:rPr sz="1800" dirty="0">
                <a:latin typeface="宋体"/>
                <a:cs typeface="宋体"/>
              </a:rPr>
              <a:t>点</a:t>
            </a:r>
            <a:r>
              <a:rPr sz="1800" spc="-5" dirty="0">
                <a:latin typeface="Arial"/>
                <a:cs typeface="Arial"/>
              </a:rPr>
              <a:t>A</a:t>
            </a:r>
            <a:r>
              <a:rPr sz="1800" spc="-5" dirty="0">
                <a:latin typeface="宋体"/>
                <a:cs typeface="宋体"/>
              </a:rPr>
              <a:t>的距离等于曲柄与连杆的长度之和，因此将滑块速度积分为滑块 </a:t>
            </a:r>
            <a:r>
              <a:rPr sz="1800" dirty="0">
                <a:latin typeface="宋体"/>
                <a:cs typeface="宋体"/>
              </a:rPr>
              <a:t>位移的积分器（图中的</a:t>
            </a:r>
            <a:r>
              <a:rPr sz="1800" dirty="0">
                <a:latin typeface="Arial"/>
                <a:cs typeface="Arial"/>
              </a:rPr>
              <a:t>Integrator1</a:t>
            </a:r>
            <a:r>
              <a:rPr sz="1800" dirty="0">
                <a:latin typeface="宋体"/>
                <a:cs typeface="宋体"/>
              </a:rPr>
              <a:t>），初始条件应该设置</a:t>
            </a:r>
            <a:r>
              <a:rPr sz="1800" spc="5" dirty="0">
                <a:latin typeface="宋体"/>
                <a:cs typeface="宋体"/>
              </a:rPr>
              <a:t>为</a:t>
            </a:r>
            <a:r>
              <a:rPr sz="1800" dirty="0">
                <a:latin typeface="Arial"/>
                <a:cs typeface="Arial"/>
              </a:rPr>
              <a:t>5</a:t>
            </a:r>
            <a:r>
              <a:rPr sz="1800" dirty="0">
                <a:latin typeface="宋体"/>
                <a:cs typeface="宋体"/>
              </a:rPr>
              <a:t>（曲柄长</a:t>
            </a:r>
            <a:r>
              <a:rPr sz="1800" spc="-5" dirty="0">
                <a:latin typeface="宋体"/>
                <a:cs typeface="宋体"/>
              </a:rPr>
              <a:t>度</a:t>
            </a:r>
            <a:r>
              <a:rPr sz="1800" spc="-5" dirty="0">
                <a:latin typeface="Arial"/>
                <a:cs typeface="Arial"/>
              </a:rPr>
              <a:t>1m</a:t>
            </a:r>
            <a:r>
              <a:rPr sz="1800" spc="-5" dirty="0">
                <a:latin typeface="宋体"/>
                <a:cs typeface="宋体"/>
              </a:rPr>
              <a:t>，</a:t>
            </a:r>
            <a:r>
              <a:rPr sz="1800" dirty="0">
                <a:latin typeface="宋体"/>
                <a:cs typeface="宋体"/>
              </a:rPr>
              <a:t>连 杆长度</a:t>
            </a:r>
            <a:r>
              <a:rPr sz="1800" dirty="0">
                <a:latin typeface="Arial"/>
                <a:cs typeface="Arial"/>
              </a:rPr>
              <a:t>4m</a:t>
            </a:r>
            <a:r>
              <a:rPr sz="1800" dirty="0">
                <a:latin typeface="宋体"/>
                <a:cs typeface="宋体"/>
              </a:rPr>
              <a:t>）；其余</a:t>
            </a:r>
            <a:r>
              <a:rPr sz="1800" dirty="0">
                <a:latin typeface="Arial"/>
                <a:cs typeface="Arial"/>
              </a:rPr>
              <a:t>2</a:t>
            </a:r>
            <a:r>
              <a:rPr sz="1800" dirty="0">
                <a:latin typeface="宋体"/>
                <a:cs typeface="宋体"/>
              </a:rPr>
              <a:t>个积分器（图中</a:t>
            </a:r>
            <a:r>
              <a:rPr sz="1800" spc="5" dirty="0">
                <a:latin typeface="宋体"/>
                <a:cs typeface="宋体"/>
              </a:rPr>
              <a:t>的</a:t>
            </a:r>
            <a:r>
              <a:rPr sz="1800" dirty="0">
                <a:latin typeface="Arial"/>
                <a:cs typeface="Arial"/>
              </a:rPr>
              <a:t>Integrator2</a:t>
            </a:r>
            <a:r>
              <a:rPr sz="1800" dirty="0">
                <a:latin typeface="宋体"/>
                <a:cs typeface="宋体"/>
              </a:rPr>
              <a:t>和</a:t>
            </a:r>
            <a:r>
              <a:rPr sz="1800" spc="-5" dirty="0">
                <a:latin typeface="Arial"/>
                <a:cs typeface="Arial"/>
              </a:rPr>
              <a:t>Integrator</a:t>
            </a:r>
            <a:r>
              <a:rPr sz="1800" spc="-5" dirty="0">
                <a:latin typeface="宋体"/>
                <a:cs typeface="宋体"/>
              </a:rPr>
              <a:t>）</a:t>
            </a:r>
            <a:r>
              <a:rPr sz="1800" dirty="0">
                <a:latin typeface="宋体"/>
                <a:cs typeface="宋体"/>
              </a:rPr>
              <a:t>的初始条件设置 为</a:t>
            </a:r>
            <a:r>
              <a:rPr sz="1800" dirty="0">
                <a:latin typeface="Arial"/>
                <a:cs typeface="Arial"/>
              </a:rPr>
              <a:t>0</a:t>
            </a:r>
            <a:r>
              <a:rPr sz="1800" dirty="0">
                <a:latin typeface="宋体"/>
                <a:cs typeface="宋体"/>
              </a:rPr>
              <a:t>。</a:t>
            </a:r>
            <a:endParaRPr sz="1800">
              <a:latin typeface="宋体"/>
              <a:cs typeface="宋体"/>
            </a:endParaRPr>
          </a:p>
          <a:p>
            <a:pPr>
              <a:lnSpc>
                <a:spcPct val="100000"/>
              </a:lnSpc>
              <a:spcBef>
                <a:spcPts val="40"/>
              </a:spcBef>
            </a:pPr>
            <a:endParaRPr sz="1600">
              <a:latin typeface="Times New Roman"/>
              <a:cs typeface="Times New Roman"/>
            </a:endParaRPr>
          </a:p>
          <a:p>
            <a:pPr marL="12700" marR="8255">
              <a:lnSpc>
                <a:spcPct val="100000"/>
              </a:lnSpc>
            </a:pPr>
            <a:r>
              <a:rPr sz="1800" dirty="0">
                <a:latin typeface="宋体"/>
                <a:cs typeface="宋体"/>
              </a:rPr>
              <a:t>假设曲柄做匀速圆周运动，且每秒钟转动半圈（即角速度</a:t>
            </a:r>
            <a:r>
              <a:rPr sz="1800" spc="10" dirty="0">
                <a:latin typeface="宋体"/>
                <a:cs typeface="宋体"/>
              </a:rPr>
              <a:t>为</a:t>
            </a:r>
            <a:r>
              <a:rPr sz="1800" dirty="0">
                <a:latin typeface="Arial"/>
                <a:cs typeface="Arial"/>
              </a:rPr>
              <a:t>pi</a:t>
            </a:r>
            <a:r>
              <a:rPr sz="1800" spc="-35" dirty="0">
                <a:latin typeface="Arial"/>
                <a:cs typeface="Arial"/>
              </a:rPr>
              <a:t> </a:t>
            </a:r>
            <a:r>
              <a:rPr sz="1800" dirty="0">
                <a:latin typeface="Arial"/>
                <a:cs typeface="Arial"/>
              </a:rPr>
              <a:t>rad/s</a:t>
            </a:r>
            <a:r>
              <a:rPr sz="1800" dirty="0">
                <a:latin typeface="宋体"/>
                <a:cs typeface="宋体"/>
              </a:rPr>
              <a:t>），则调入 </a:t>
            </a:r>
            <a:r>
              <a:rPr sz="1800" dirty="0">
                <a:latin typeface="Arial"/>
                <a:cs typeface="Arial"/>
              </a:rPr>
              <a:t>Simulink</a:t>
            </a:r>
            <a:r>
              <a:rPr sz="1800" spc="-55" dirty="0">
                <a:latin typeface="Arial"/>
                <a:cs typeface="Arial"/>
              </a:rPr>
              <a:t> </a:t>
            </a:r>
            <a:r>
              <a:rPr sz="1800" dirty="0">
                <a:latin typeface="Arial"/>
                <a:cs typeface="Arial"/>
              </a:rPr>
              <a:t>/</a:t>
            </a:r>
            <a:r>
              <a:rPr sz="1800" spc="15" dirty="0">
                <a:latin typeface="Arial"/>
                <a:cs typeface="Arial"/>
              </a:rPr>
              <a:t> </a:t>
            </a:r>
            <a:r>
              <a:rPr sz="1800" dirty="0">
                <a:latin typeface="Arial"/>
                <a:cs typeface="Arial"/>
              </a:rPr>
              <a:t>Commonly</a:t>
            </a:r>
            <a:r>
              <a:rPr sz="1800" spc="-55" dirty="0">
                <a:latin typeface="Arial"/>
                <a:cs typeface="Arial"/>
              </a:rPr>
              <a:t> </a:t>
            </a:r>
            <a:r>
              <a:rPr sz="1800" dirty="0">
                <a:latin typeface="Arial"/>
                <a:cs typeface="Arial"/>
              </a:rPr>
              <a:t>Used</a:t>
            </a:r>
            <a:r>
              <a:rPr sz="1800" spc="-10" dirty="0">
                <a:latin typeface="Arial"/>
                <a:cs typeface="Arial"/>
              </a:rPr>
              <a:t> </a:t>
            </a:r>
            <a:r>
              <a:rPr sz="1800" dirty="0">
                <a:latin typeface="Arial"/>
                <a:cs typeface="Arial"/>
              </a:rPr>
              <a:t>Blocks</a:t>
            </a:r>
            <a:r>
              <a:rPr sz="1800" spc="-25" dirty="0">
                <a:latin typeface="Arial"/>
                <a:cs typeface="Arial"/>
              </a:rPr>
              <a:t> </a:t>
            </a:r>
            <a:r>
              <a:rPr sz="1800" dirty="0">
                <a:latin typeface="Arial"/>
                <a:cs typeface="Arial"/>
              </a:rPr>
              <a:t>/</a:t>
            </a:r>
            <a:r>
              <a:rPr sz="1800" spc="-15" dirty="0">
                <a:latin typeface="Arial"/>
                <a:cs typeface="Arial"/>
              </a:rPr>
              <a:t> </a:t>
            </a:r>
            <a:r>
              <a:rPr sz="1800" spc="5" dirty="0">
                <a:latin typeface="Arial"/>
                <a:cs typeface="Arial"/>
              </a:rPr>
              <a:t>Constant</a:t>
            </a:r>
            <a:r>
              <a:rPr sz="1800" dirty="0">
                <a:latin typeface="宋体"/>
                <a:cs typeface="宋体"/>
              </a:rPr>
              <a:t>模块，双击模块图标，将数值改为 </a:t>
            </a:r>
            <a:r>
              <a:rPr sz="1800" dirty="0">
                <a:latin typeface="Arial"/>
                <a:cs typeface="Arial"/>
              </a:rPr>
              <a:t>pi</a:t>
            </a:r>
            <a:r>
              <a:rPr sz="1800" dirty="0">
                <a:latin typeface="宋体"/>
                <a:cs typeface="宋体"/>
              </a:rPr>
              <a:t>，</a:t>
            </a:r>
            <a:r>
              <a:rPr sz="1800" spc="-5" dirty="0">
                <a:latin typeface="宋体"/>
                <a:cs typeface="宋体"/>
              </a:rPr>
              <a:t>并将该模块</a:t>
            </a:r>
            <a:r>
              <a:rPr sz="1800" dirty="0">
                <a:latin typeface="宋体"/>
                <a:cs typeface="宋体"/>
              </a:rPr>
              <a:t>与</a:t>
            </a:r>
            <a:r>
              <a:rPr sz="1800" spc="-35" dirty="0">
                <a:latin typeface="Arial"/>
                <a:cs typeface="Arial"/>
              </a:rPr>
              <a:t>MATLAB</a:t>
            </a:r>
            <a:r>
              <a:rPr sz="1800" spc="40" dirty="0">
                <a:latin typeface="Arial"/>
                <a:cs typeface="Arial"/>
              </a:rPr>
              <a:t> </a:t>
            </a:r>
            <a:r>
              <a:rPr sz="1800" spc="5" dirty="0">
                <a:latin typeface="Arial"/>
                <a:cs typeface="Arial"/>
              </a:rPr>
              <a:t>Function</a:t>
            </a:r>
            <a:r>
              <a:rPr sz="1800" spc="-5" dirty="0">
                <a:latin typeface="宋体"/>
                <a:cs typeface="宋体"/>
              </a:rPr>
              <a:t>模块</a:t>
            </a:r>
            <a:r>
              <a:rPr sz="1800" dirty="0">
                <a:latin typeface="宋体"/>
                <a:cs typeface="宋体"/>
              </a:rPr>
              <a:t>的</a:t>
            </a:r>
            <a:r>
              <a:rPr sz="1800" spc="-5" dirty="0">
                <a:latin typeface="Arial"/>
                <a:cs typeface="Arial"/>
              </a:rPr>
              <a:t>thetaAdt</a:t>
            </a:r>
            <a:r>
              <a:rPr sz="1800" dirty="0">
                <a:latin typeface="宋体"/>
                <a:cs typeface="宋体"/>
              </a:rPr>
              <a:t>输入端口相连。</a:t>
            </a:r>
            <a:endParaRPr sz="1800">
              <a:latin typeface="宋体"/>
              <a:cs typeface="宋体"/>
            </a:endParaRPr>
          </a:p>
          <a:p>
            <a:pPr>
              <a:lnSpc>
                <a:spcPct val="100000"/>
              </a:lnSpc>
            </a:pPr>
            <a:endParaRPr sz="2750">
              <a:latin typeface="Times New Roman"/>
              <a:cs typeface="Times New Roman"/>
            </a:endParaRPr>
          </a:p>
          <a:p>
            <a:pPr marL="12700" marR="27940" algn="just">
              <a:lnSpc>
                <a:spcPct val="100000"/>
              </a:lnSpc>
            </a:pPr>
            <a:r>
              <a:rPr sz="1800" dirty="0">
                <a:latin typeface="宋体"/>
                <a:cs typeface="宋体"/>
              </a:rPr>
              <a:t>最后调入</a:t>
            </a:r>
            <a:r>
              <a:rPr sz="1800" dirty="0">
                <a:latin typeface="Arial"/>
                <a:cs typeface="Arial"/>
              </a:rPr>
              <a:t>Simulink</a:t>
            </a:r>
            <a:r>
              <a:rPr sz="1800" spc="-60" dirty="0">
                <a:latin typeface="Arial"/>
                <a:cs typeface="Arial"/>
              </a:rPr>
              <a:t> </a:t>
            </a:r>
            <a:r>
              <a:rPr sz="1800" dirty="0">
                <a:latin typeface="Arial"/>
                <a:cs typeface="Arial"/>
              </a:rPr>
              <a:t>/</a:t>
            </a:r>
            <a:r>
              <a:rPr sz="1800" spc="10" dirty="0">
                <a:latin typeface="Arial"/>
                <a:cs typeface="Arial"/>
              </a:rPr>
              <a:t> </a:t>
            </a:r>
            <a:r>
              <a:rPr sz="1800" dirty="0">
                <a:latin typeface="Arial"/>
                <a:cs typeface="Arial"/>
              </a:rPr>
              <a:t>Commonly</a:t>
            </a:r>
            <a:r>
              <a:rPr sz="1800" spc="-55" dirty="0">
                <a:latin typeface="Arial"/>
                <a:cs typeface="Arial"/>
              </a:rPr>
              <a:t> </a:t>
            </a:r>
            <a:r>
              <a:rPr sz="1800" dirty="0">
                <a:latin typeface="Arial"/>
                <a:cs typeface="Arial"/>
              </a:rPr>
              <a:t>Used</a:t>
            </a:r>
            <a:r>
              <a:rPr sz="1800" spc="-10" dirty="0">
                <a:latin typeface="Arial"/>
                <a:cs typeface="Arial"/>
              </a:rPr>
              <a:t> </a:t>
            </a:r>
            <a:r>
              <a:rPr sz="1800" dirty="0">
                <a:latin typeface="Arial"/>
                <a:cs typeface="Arial"/>
              </a:rPr>
              <a:t>Blocks</a:t>
            </a:r>
            <a:r>
              <a:rPr sz="1800" spc="-30" dirty="0">
                <a:latin typeface="Arial"/>
                <a:cs typeface="Arial"/>
              </a:rPr>
              <a:t> </a:t>
            </a:r>
            <a:r>
              <a:rPr sz="1800" dirty="0">
                <a:latin typeface="Arial"/>
                <a:cs typeface="Arial"/>
              </a:rPr>
              <a:t>/</a:t>
            </a:r>
            <a:r>
              <a:rPr sz="1800" spc="-15" dirty="0">
                <a:latin typeface="Arial"/>
                <a:cs typeface="Arial"/>
              </a:rPr>
              <a:t> </a:t>
            </a:r>
            <a:r>
              <a:rPr sz="1800" spc="10" dirty="0">
                <a:latin typeface="Arial"/>
                <a:cs typeface="Arial"/>
              </a:rPr>
              <a:t>Scope</a:t>
            </a:r>
            <a:r>
              <a:rPr sz="1800" dirty="0">
                <a:latin typeface="宋体"/>
                <a:cs typeface="宋体"/>
              </a:rPr>
              <a:t>模块，通过示波器观察滑块 </a:t>
            </a:r>
            <a:r>
              <a:rPr sz="1800" spc="-5" dirty="0">
                <a:latin typeface="宋体"/>
                <a:cs typeface="宋体"/>
              </a:rPr>
              <a:t>的位移变化情况。最终构建的曲柄滑块机构速度仿真模型如图所示。示波器的输 </a:t>
            </a:r>
            <a:r>
              <a:rPr sz="1800" dirty="0">
                <a:latin typeface="宋体"/>
                <a:cs typeface="宋体"/>
              </a:rPr>
              <a:t>出如图所示，横坐标为时间，纵坐标为滑块位移。</a:t>
            </a:r>
            <a:endParaRPr sz="1800">
              <a:latin typeface="宋体"/>
              <a:cs typeface="宋体"/>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z="3600" spc="-10" dirty="0">
                <a:latin typeface="Arial"/>
                <a:cs typeface="Arial"/>
              </a:rPr>
              <a:t>Simulink</a:t>
            </a:r>
            <a:r>
              <a:rPr sz="3600" dirty="0">
                <a:latin typeface="华文新魏"/>
                <a:cs typeface="华文新魏"/>
              </a:rPr>
              <a:t>在机构学中的应用</a:t>
            </a:r>
            <a:endParaRPr sz="3600">
              <a:latin typeface="华文新魏"/>
              <a:cs typeface="华文新魏"/>
            </a:endParaRPr>
          </a:p>
        </p:txBody>
      </p:sp>
      <p:sp>
        <p:nvSpPr>
          <p:cNvPr id="3" name="object 3"/>
          <p:cNvSpPr txBox="1"/>
          <p:nvPr/>
        </p:nvSpPr>
        <p:spPr>
          <a:xfrm>
            <a:off x="563067" y="1150112"/>
            <a:ext cx="217678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机构速度</a:t>
            </a:r>
            <a:r>
              <a:rPr sz="2800" b="1" spc="-5" dirty="0">
                <a:solidFill>
                  <a:srgbClr val="333399"/>
                </a:solidFill>
                <a:latin typeface="宋体"/>
                <a:cs typeface="宋体"/>
              </a:rPr>
              <a:t>仿真</a:t>
            </a:r>
            <a:endParaRPr sz="2800">
              <a:latin typeface="宋体"/>
              <a:cs typeface="宋体"/>
            </a:endParaRPr>
          </a:p>
        </p:txBody>
      </p:sp>
      <p:sp>
        <p:nvSpPr>
          <p:cNvPr id="4" name="object 4"/>
          <p:cNvSpPr/>
          <p:nvPr/>
        </p:nvSpPr>
        <p:spPr>
          <a:xfrm>
            <a:off x="2779776" y="2060448"/>
            <a:ext cx="3742944" cy="153314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300984" y="4078223"/>
            <a:ext cx="2846832" cy="185623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253365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p:txBody>
      </p:sp>
      <p:sp>
        <p:nvSpPr>
          <p:cNvPr id="4" name="object 4"/>
          <p:cNvSpPr txBox="1"/>
          <p:nvPr/>
        </p:nvSpPr>
        <p:spPr>
          <a:xfrm>
            <a:off x="561543" y="1885899"/>
            <a:ext cx="8092440" cy="2315845"/>
          </a:xfrm>
          <a:prstGeom prst="rect">
            <a:avLst/>
          </a:prstGeom>
        </p:spPr>
        <p:txBody>
          <a:bodyPr vert="horz" wrap="square" lIns="0" tIns="15240" rIns="0" bIns="0" rtlCol="0">
            <a:spAutoFit/>
          </a:bodyPr>
          <a:lstStyle/>
          <a:p>
            <a:pPr marL="12700" marR="5080" algn="just">
              <a:lnSpc>
                <a:spcPct val="99200"/>
              </a:lnSpc>
              <a:spcBef>
                <a:spcPts val="120"/>
              </a:spcBef>
            </a:pPr>
            <a:r>
              <a:rPr sz="1800" spc="-5" dirty="0">
                <a:latin typeface="宋体"/>
                <a:cs typeface="宋体"/>
              </a:rPr>
              <a:t>在机构速度仿真中，我们假设曲柄做匀速圆周运动，但启动阶段曲柄在电机带动 </a:t>
            </a:r>
            <a:r>
              <a:rPr sz="1800" dirty="0">
                <a:latin typeface="宋体"/>
                <a:cs typeface="宋体"/>
              </a:rPr>
              <a:t>下由静止状态开始运动，曲柄转速并不恒定。现在讨论曲柄做匀加速圆周运动时 的机构仿真。把位置方程中的运动参数表达为时间变</a:t>
            </a:r>
            <a:r>
              <a:rPr sz="1800" spc="10" dirty="0">
                <a:latin typeface="宋体"/>
                <a:cs typeface="宋体"/>
              </a:rPr>
              <a:t>量</a:t>
            </a:r>
            <a:r>
              <a:rPr sz="1800" dirty="0">
                <a:latin typeface="Arial"/>
                <a:cs typeface="Arial"/>
              </a:rPr>
              <a:t>t</a:t>
            </a:r>
            <a:r>
              <a:rPr sz="1800" dirty="0">
                <a:latin typeface="宋体"/>
                <a:cs typeface="宋体"/>
              </a:rPr>
              <a:t>的函数，然后将位置方程 </a:t>
            </a:r>
            <a:r>
              <a:rPr sz="1800" spc="-5" dirty="0">
                <a:latin typeface="宋体"/>
                <a:cs typeface="宋体"/>
              </a:rPr>
              <a:t>对时间变量求二阶导数（即把速度方程再次对时间变量求导数），即可获得加速 </a:t>
            </a:r>
            <a:r>
              <a:rPr sz="1800" dirty="0">
                <a:latin typeface="宋体"/>
                <a:cs typeface="宋体"/>
              </a:rPr>
              <a:t>度方程。具体</a:t>
            </a:r>
            <a:r>
              <a:rPr sz="1800" spc="-35" dirty="0">
                <a:latin typeface="Arial"/>
                <a:cs typeface="Arial"/>
              </a:rPr>
              <a:t>MATLAB</a:t>
            </a:r>
            <a:r>
              <a:rPr sz="1800" dirty="0">
                <a:latin typeface="宋体"/>
                <a:cs typeface="宋体"/>
              </a:rPr>
              <a:t>程序如下：</a:t>
            </a:r>
            <a:endParaRPr sz="1800">
              <a:latin typeface="宋体"/>
              <a:cs typeface="宋体"/>
            </a:endParaRPr>
          </a:p>
          <a:p>
            <a:pPr marL="12700">
              <a:lnSpc>
                <a:spcPct val="100000"/>
              </a:lnSpc>
              <a:spcBef>
                <a:spcPts val="810"/>
              </a:spcBef>
            </a:pPr>
            <a:r>
              <a:rPr sz="1800" dirty="0">
                <a:latin typeface="Arial"/>
                <a:cs typeface="Arial"/>
              </a:rPr>
              <a:t>syms LAB LBC LAC(t) thetaA(t)</a:t>
            </a:r>
            <a:r>
              <a:rPr sz="1800" spc="-100" dirty="0">
                <a:latin typeface="Arial"/>
                <a:cs typeface="Arial"/>
              </a:rPr>
              <a:t> </a:t>
            </a:r>
            <a:r>
              <a:rPr sz="1800" dirty="0">
                <a:latin typeface="Arial"/>
                <a:cs typeface="Arial"/>
              </a:rPr>
              <a:t>thetaC(t)</a:t>
            </a:r>
            <a:endParaRPr sz="1800">
              <a:latin typeface="Arial"/>
              <a:cs typeface="Arial"/>
            </a:endParaRPr>
          </a:p>
          <a:p>
            <a:pPr marL="12700" marR="2092960">
              <a:lnSpc>
                <a:spcPct val="100000"/>
              </a:lnSpc>
              <a:spcBef>
                <a:spcPts val="5"/>
              </a:spcBef>
            </a:pPr>
            <a:r>
              <a:rPr sz="1800" dirty="0">
                <a:latin typeface="Arial"/>
                <a:cs typeface="Arial"/>
              </a:rPr>
              <a:t>e1 = LAB </a:t>
            </a:r>
            <a:r>
              <a:rPr sz="1800" spc="-5" dirty="0">
                <a:latin typeface="Arial"/>
                <a:cs typeface="Arial"/>
              </a:rPr>
              <a:t>* </a:t>
            </a:r>
            <a:r>
              <a:rPr sz="1800" dirty="0">
                <a:latin typeface="Arial"/>
                <a:cs typeface="Arial"/>
              </a:rPr>
              <a:t>cos(thetaA(t)) + LBC </a:t>
            </a:r>
            <a:r>
              <a:rPr sz="1800" spc="-5" dirty="0">
                <a:latin typeface="Arial"/>
                <a:cs typeface="Arial"/>
              </a:rPr>
              <a:t>* </a:t>
            </a:r>
            <a:r>
              <a:rPr sz="1800" dirty="0">
                <a:latin typeface="Arial"/>
                <a:cs typeface="Arial"/>
              </a:rPr>
              <a:t>cos(thetaC(t)) ==</a:t>
            </a:r>
            <a:r>
              <a:rPr sz="1800" spc="-175" dirty="0">
                <a:latin typeface="Arial"/>
                <a:cs typeface="Arial"/>
              </a:rPr>
              <a:t> </a:t>
            </a:r>
            <a:r>
              <a:rPr sz="1800" dirty="0">
                <a:latin typeface="Arial"/>
                <a:cs typeface="Arial"/>
              </a:rPr>
              <a:t>LAC(t);  e2 = LAB </a:t>
            </a:r>
            <a:r>
              <a:rPr sz="1800" spc="-5" dirty="0">
                <a:latin typeface="Arial"/>
                <a:cs typeface="Arial"/>
              </a:rPr>
              <a:t>* </a:t>
            </a:r>
            <a:r>
              <a:rPr sz="1800" dirty="0">
                <a:latin typeface="Arial"/>
                <a:cs typeface="Arial"/>
              </a:rPr>
              <a:t>sin(thetaA(t)) == LBC </a:t>
            </a:r>
            <a:r>
              <a:rPr sz="1800" spc="-5" dirty="0">
                <a:latin typeface="Arial"/>
                <a:cs typeface="Arial"/>
              </a:rPr>
              <a:t>*</a:t>
            </a:r>
            <a:r>
              <a:rPr sz="1800" spc="-125" dirty="0">
                <a:latin typeface="Arial"/>
                <a:cs typeface="Arial"/>
              </a:rPr>
              <a:t> </a:t>
            </a:r>
            <a:r>
              <a:rPr sz="1800" dirty="0">
                <a:latin typeface="Arial"/>
                <a:cs typeface="Arial"/>
              </a:rPr>
              <a:t>sin(thetaC(t));</a:t>
            </a:r>
            <a:endParaRPr sz="1800">
              <a:latin typeface="Arial"/>
              <a:cs typeface="Arial"/>
            </a:endParaRPr>
          </a:p>
        </p:txBody>
      </p:sp>
      <p:sp>
        <p:nvSpPr>
          <p:cNvPr id="5" name="object 5"/>
          <p:cNvSpPr txBox="1"/>
          <p:nvPr/>
        </p:nvSpPr>
        <p:spPr>
          <a:xfrm>
            <a:off x="561543" y="4178630"/>
            <a:ext cx="1498600" cy="112395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Arial"/>
                <a:cs typeface="Arial"/>
              </a:rPr>
              <a:t>e3 = </a:t>
            </a:r>
            <a:r>
              <a:rPr sz="1800" spc="-5" dirty="0">
                <a:latin typeface="Arial"/>
                <a:cs typeface="Arial"/>
              </a:rPr>
              <a:t>diff(e1,</a:t>
            </a:r>
            <a:r>
              <a:rPr sz="1800" spc="-145" dirty="0">
                <a:latin typeface="Arial"/>
                <a:cs typeface="Arial"/>
              </a:rPr>
              <a:t> </a:t>
            </a:r>
            <a:r>
              <a:rPr sz="1800" dirty="0">
                <a:latin typeface="Arial"/>
                <a:cs typeface="Arial"/>
              </a:rPr>
              <a:t>t);  e4 = diff(e2,</a:t>
            </a:r>
            <a:r>
              <a:rPr sz="1800" spc="-170" dirty="0">
                <a:latin typeface="Arial"/>
                <a:cs typeface="Arial"/>
              </a:rPr>
              <a:t> </a:t>
            </a:r>
            <a:r>
              <a:rPr sz="1800" dirty="0">
                <a:latin typeface="Arial"/>
                <a:cs typeface="Arial"/>
              </a:rPr>
              <a:t>t);  e5 = diff(e3, t)  e6 = diff(e4,</a:t>
            </a:r>
            <a:r>
              <a:rPr sz="1800" spc="-145" dirty="0">
                <a:latin typeface="Arial"/>
                <a:cs typeface="Arial"/>
              </a:rPr>
              <a:t> </a:t>
            </a:r>
            <a:r>
              <a:rPr sz="1800" dirty="0">
                <a:latin typeface="Arial"/>
                <a:cs typeface="Arial"/>
              </a:rPr>
              <a:t>t)</a:t>
            </a:r>
            <a:endParaRPr sz="1800">
              <a:latin typeface="Arial"/>
              <a:cs typeface="Arial"/>
            </a:endParaRPr>
          </a:p>
        </p:txBody>
      </p:sp>
      <p:sp>
        <p:nvSpPr>
          <p:cNvPr id="6" name="object 6"/>
          <p:cNvSpPr txBox="1"/>
          <p:nvPr/>
        </p:nvSpPr>
        <p:spPr>
          <a:xfrm>
            <a:off x="2390901" y="4178630"/>
            <a:ext cx="1437005" cy="112395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spc="-85" dirty="0">
                <a:latin typeface="Arial"/>
                <a:cs typeface="Arial"/>
              </a:rPr>
              <a:t> </a:t>
            </a:r>
            <a:r>
              <a:rPr sz="1800" spc="-5" dirty="0">
                <a:latin typeface="宋体"/>
                <a:cs typeface="宋体"/>
              </a:rPr>
              <a:t>速度方程</a:t>
            </a:r>
            <a:endParaRPr sz="1800">
              <a:latin typeface="宋体"/>
              <a:cs typeface="宋体"/>
            </a:endParaRPr>
          </a:p>
          <a:p>
            <a:pPr marL="12700">
              <a:lnSpc>
                <a:spcPct val="100000"/>
              </a:lnSpc>
              <a:spcBef>
                <a:spcPts val="5"/>
              </a:spcBef>
            </a:pPr>
            <a:r>
              <a:rPr sz="1800" spc="-5" dirty="0">
                <a:latin typeface="Arial"/>
                <a:cs typeface="Arial"/>
              </a:rPr>
              <a:t>%</a:t>
            </a:r>
            <a:r>
              <a:rPr sz="1800" spc="-90" dirty="0">
                <a:latin typeface="Arial"/>
                <a:cs typeface="Arial"/>
              </a:rPr>
              <a:t> </a:t>
            </a:r>
            <a:r>
              <a:rPr sz="1800" dirty="0">
                <a:latin typeface="宋体"/>
                <a:cs typeface="宋体"/>
              </a:rPr>
              <a:t>速度方程</a:t>
            </a:r>
            <a:endParaRPr sz="1800">
              <a:latin typeface="宋体"/>
              <a:cs typeface="宋体"/>
            </a:endParaRPr>
          </a:p>
          <a:p>
            <a:pPr marL="12700">
              <a:lnSpc>
                <a:spcPct val="100000"/>
              </a:lnSpc>
            </a:pPr>
            <a:r>
              <a:rPr sz="1800" spc="-5" dirty="0">
                <a:latin typeface="Arial"/>
                <a:cs typeface="Arial"/>
              </a:rPr>
              <a:t>%</a:t>
            </a:r>
            <a:r>
              <a:rPr sz="1800" spc="-90" dirty="0">
                <a:latin typeface="Arial"/>
                <a:cs typeface="Arial"/>
              </a:rPr>
              <a:t> </a:t>
            </a:r>
            <a:r>
              <a:rPr sz="1800" dirty="0">
                <a:latin typeface="宋体"/>
                <a:cs typeface="宋体"/>
              </a:rPr>
              <a:t>加速度方程</a:t>
            </a:r>
            <a:endParaRPr sz="1800">
              <a:latin typeface="宋体"/>
              <a:cs typeface="宋体"/>
            </a:endParaRPr>
          </a:p>
          <a:p>
            <a:pPr marL="12700">
              <a:lnSpc>
                <a:spcPct val="100000"/>
              </a:lnSpc>
            </a:pPr>
            <a:r>
              <a:rPr sz="1800" spc="-5" dirty="0">
                <a:latin typeface="Arial"/>
                <a:cs typeface="Arial"/>
              </a:rPr>
              <a:t>%</a:t>
            </a:r>
            <a:r>
              <a:rPr sz="1800" spc="-90" dirty="0">
                <a:latin typeface="Arial"/>
                <a:cs typeface="Arial"/>
              </a:rPr>
              <a:t> </a:t>
            </a:r>
            <a:r>
              <a:rPr sz="1800" dirty="0">
                <a:latin typeface="宋体"/>
                <a:cs typeface="宋体"/>
              </a:rPr>
              <a:t>加速度方程</a:t>
            </a:r>
            <a:endParaRPr sz="1800">
              <a:latin typeface="宋体"/>
              <a:cs typeface="宋体"/>
            </a:endParaRPr>
          </a:p>
        </p:txBody>
      </p:sp>
      <p:sp>
        <p:nvSpPr>
          <p:cNvPr id="7" name="object 7"/>
          <p:cNvSpPr txBox="1"/>
          <p:nvPr/>
        </p:nvSpPr>
        <p:spPr>
          <a:xfrm>
            <a:off x="561543" y="5723635"/>
            <a:ext cx="5740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a:cs typeface="宋体"/>
              </a:rPr>
              <a:t>上述程序运行结果经过修改，可以得到以下加速度方程：</a:t>
            </a:r>
            <a:endParaRPr sz="1800">
              <a:latin typeface="宋体"/>
              <a:cs typeface="宋体"/>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253365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p:txBody>
      </p:sp>
      <p:sp>
        <p:nvSpPr>
          <p:cNvPr id="4" name="object 4"/>
          <p:cNvSpPr txBox="1"/>
          <p:nvPr/>
        </p:nvSpPr>
        <p:spPr>
          <a:xfrm>
            <a:off x="561543" y="1873707"/>
            <a:ext cx="8320405" cy="476758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e5 = - LAB * cos(thetaA) * </a:t>
            </a:r>
            <a:r>
              <a:rPr sz="1800" spc="-5" dirty="0">
                <a:latin typeface="Arial"/>
                <a:cs typeface="Arial"/>
              </a:rPr>
              <a:t>thetaAdt^2 </a:t>
            </a:r>
            <a:r>
              <a:rPr sz="1800" dirty="0">
                <a:latin typeface="Arial"/>
                <a:cs typeface="Arial"/>
              </a:rPr>
              <a:t>– LBC * cos(thetaC) * </a:t>
            </a:r>
            <a:r>
              <a:rPr sz="1800" spc="-5" dirty="0">
                <a:latin typeface="Arial"/>
                <a:cs typeface="Arial"/>
              </a:rPr>
              <a:t>thetaCdt^2 </a:t>
            </a:r>
            <a:r>
              <a:rPr sz="1800" dirty="0">
                <a:latin typeface="Arial"/>
                <a:cs typeface="Arial"/>
              </a:rPr>
              <a:t>– LAB</a:t>
            </a:r>
            <a:r>
              <a:rPr sz="1800" spc="-125" dirty="0">
                <a:latin typeface="Arial"/>
                <a:cs typeface="Arial"/>
              </a:rPr>
              <a:t> </a:t>
            </a:r>
            <a:r>
              <a:rPr sz="1800" dirty="0">
                <a:latin typeface="Arial"/>
                <a:cs typeface="Arial"/>
              </a:rPr>
              <a:t>*</a:t>
            </a:r>
            <a:endParaRPr sz="1800">
              <a:latin typeface="Arial"/>
              <a:cs typeface="Arial"/>
            </a:endParaRPr>
          </a:p>
          <a:p>
            <a:pPr marL="12700">
              <a:lnSpc>
                <a:spcPct val="100000"/>
              </a:lnSpc>
              <a:spcBef>
                <a:spcPts val="5"/>
              </a:spcBef>
            </a:pPr>
            <a:r>
              <a:rPr sz="1800" dirty="0">
                <a:latin typeface="Arial"/>
                <a:cs typeface="Arial"/>
              </a:rPr>
              <a:t>sin(thetaA) </a:t>
            </a:r>
            <a:r>
              <a:rPr sz="1800" spc="-5" dirty="0">
                <a:latin typeface="Arial"/>
                <a:cs typeface="Arial"/>
              </a:rPr>
              <a:t>* </a:t>
            </a:r>
            <a:r>
              <a:rPr sz="1800" dirty="0">
                <a:latin typeface="Arial"/>
                <a:cs typeface="Arial"/>
              </a:rPr>
              <a:t>thetaAdtdt – LBC </a:t>
            </a:r>
            <a:r>
              <a:rPr sz="1800" spc="-5" dirty="0">
                <a:latin typeface="Arial"/>
                <a:cs typeface="Arial"/>
              </a:rPr>
              <a:t>* </a:t>
            </a:r>
            <a:r>
              <a:rPr sz="1800" dirty="0">
                <a:latin typeface="Arial"/>
                <a:cs typeface="Arial"/>
              </a:rPr>
              <a:t>sin(thetaC) </a:t>
            </a:r>
            <a:r>
              <a:rPr sz="1800" spc="-5" dirty="0">
                <a:latin typeface="Arial"/>
                <a:cs typeface="Arial"/>
              </a:rPr>
              <a:t>* </a:t>
            </a:r>
            <a:r>
              <a:rPr sz="1800" dirty="0">
                <a:latin typeface="Arial"/>
                <a:cs typeface="Arial"/>
              </a:rPr>
              <a:t>thetaCdtdt ==</a:t>
            </a:r>
            <a:r>
              <a:rPr sz="1800" spc="-190" dirty="0">
                <a:latin typeface="Arial"/>
                <a:cs typeface="Arial"/>
              </a:rPr>
              <a:t> </a:t>
            </a:r>
            <a:r>
              <a:rPr sz="1800" dirty="0">
                <a:latin typeface="Arial"/>
                <a:cs typeface="Arial"/>
              </a:rPr>
              <a:t>LACdtdt;</a:t>
            </a:r>
            <a:endParaRPr sz="1800">
              <a:latin typeface="Arial"/>
              <a:cs typeface="Arial"/>
            </a:endParaRPr>
          </a:p>
          <a:p>
            <a:pPr marL="12700">
              <a:lnSpc>
                <a:spcPct val="100000"/>
              </a:lnSpc>
            </a:pPr>
            <a:r>
              <a:rPr sz="1800" dirty="0">
                <a:latin typeface="Arial"/>
                <a:cs typeface="Arial"/>
              </a:rPr>
              <a:t>e6 = LAB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thetaAdtdt – LAB </a:t>
            </a:r>
            <a:r>
              <a:rPr sz="1800" spc="-5" dirty="0">
                <a:latin typeface="Arial"/>
                <a:cs typeface="Arial"/>
              </a:rPr>
              <a:t>* </a:t>
            </a:r>
            <a:r>
              <a:rPr sz="1800" dirty="0">
                <a:latin typeface="Arial"/>
                <a:cs typeface="Arial"/>
              </a:rPr>
              <a:t>sin(thetaA) </a:t>
            </a:r>
            <a:r>
              <a:rPr sz="1800" spc="-5" dirty="0">
                <a:latin typeface="Arial"/>
                <a:cs typeface="Arial"/>
              </a:rPr>
              <a:t>* thetaAdt^2 </a:t>
            </a:r>
            <a:r>
              <a:rPr sz="1800" dirty="0">
                <a:latin typeface="Arial"/>
                <a:cs typeface="Arial"/>
              </a:rPr>
              <a:t>== LBC</a:t>
            </a:r>
            <a:r>
              <a:rPr sz="1800" spc="-160" dirty="0">
                <a:latin typeface="Arial"/>
                <a:cs typeface="Arial"/>
              </a:rPr>
              <a:t> </a:t>
            </a:r>
            <a:r>
              <a:rPr sz="1800" spc="-5" dirty="0">
                <a:latin typeface="Arial"/>
                <a:cs typeface="Arial"/>
              </a:rPr>
              <a:t>*</a:t>
            </a:r>
            <a:endParaRPr sz="1800">
              <a:latin typeface="Arial"/>
              <a:cs typeface="Arial"/>
            </a:endParaRPr>
          </a:p>
          <a:p>
            <a:pPr marL="12700">
              <a:lnSpc>
                <a:spcPct val="100000"/>
              </a:lnSpc>
            </a:pPr>
            <a:r>
              <a:rPr sz="1800" dirty="0">
                <a:latin typeface="Arial"/>
                <a:cs typeface="Arial"/>
              </a:rPr>
              <a:t>cos(thetaC) * thetaCdtdt – LBC * sin(thetaC) *</a:t>
            </a:r>
            <a:r>
              <a:rPr sz="1800" spc="-165" dirty="0">
                <a:latin typeface="Arial"/>
                <a:cs typeface="Arial"/>
              </a:rPr>
              <a:t> </a:t>
            </a:r>
            <a:r>
              <a:rPr sz="1800" spc="-5" dirty="0">
                <a:latin typeface="Arial"/>
                <a:cs typeface="Arial"/>
              </a:rPr>
              <a:t>thetaCdt^2;</a:t>
            </a:r>
            <a:endParaRPr sz="1800">
              <a:latin typeface="Arial"/>
              <a:cs typeface="Arial"/>
            </a:endParaRPr>
          </a:p>
          <a:p>
            <a:pPr marL="12700">
              <a:lnSpc>
                <a:spcPct val="100000"/>
              </a:lnSpc>
              <a:spcBef>
                <a:spcPts val="25"/>
              </a:spcBef>
            </a:pPr>
            <a:r>
              <a:rPr sz="1800" dirty="0">
                <a:latin typeface="宋体"/>
                <a:cs typeface="宋体"/>
              </a:rPr>
              <a:t>其中，</a:t>
            </a:r>
            <a:r>
              <a:rPr sz="1800" dirty="0">
                <a:latin typeface="Arial"/>
                <a:cs typeface="Arial"/>
              </a:rPr>
              <a:t>thetaAdt</a:t>
            </a:r>
            <a:r>
              <a:rPr sz="1800" dirty="0">
                <a:latin typeface="宋体"/>
                <a:cs typeface="宋体"/>
              </a:rPr>
              <a:t>、</a:t>
            </a:r>
            <a:r>
              <a:rPr sz="1800" dirty="0">
                <a:latin typeface="Arial"/>
                <a:cs typeface="Arial"/>
              </a:rPr>
              <a:t>thetaCdt</a:t>
            </a:r>
            <a:r>
              <a:rPr sz="1800" spc="-25" dirty="0">
                <a:latin typeface="宋体"/>
                <a:cs typeface="宋体"/>
              </a:rPr>
              <a:t>、</a:t>
            </a:r>
            <a:r>
              <a:rPr sz="1800" spc="-5" dirty="0">
                <a:latin typeface="Arial"/>
                <a:cs typeface="Arial"/>
              </a:rPr>
              <a:t>LACdt</a:t>
            </a:r>
            <a:r>
              <a:rPr sz="1800" spc="-5" dirty="0">
                <a:latin typeface="宋体"/>
                <a:cs typeface="宋体"/>
              </a:rPr>
              <a:t>分别表示曲柄角速度、连杆角速度、滑块速度，</a:t>
            </a:r>
            <a:endParaRPr sz="1800">
              <a:latin typeface="宋体"/>
              <a:cs typeface="宋体"/>
            </a:endParaRPr>
          </a:p>
          <a:p>
            <a:pPr marL="12700" marR="340360">
              <a:lnSpc>
                <a:spcPct val="100000"/>
              </a:lnSpc>
            </a:pPr>
            <a:r>
              <a:rPr sz="1800" dirty="0">
                <a:latin typeface="Arial"/>
                <a:cs typeface="Arial"/>
              </a:rPr>
              <a:t>t</a:t>
            </a:r>
            <a:r>
              <a:rPr sz="1800" spc="5" dirty="0">
                <a:latin typeface="Arial"/>
                <a:cs typeface="Arial"/>
              </a:rPr>
              <a:t>h</a:t>
            </a:r>
            <a:r>
              <a:rPr sz="1800" dirty="0">
                <a:latin typeface="Arial"/>
                <a:cs typeface="Arial"/>
              </a:rPr>
              <a:t>et</a:t>
            </a:r>
            <a:r>
              <a:rPr sz="1800" spc="5" dirty="0">
                <a:latin typeface="Arial"/>
                <a:cs typeface="Arial"/>
              </a:rPr>
              <a:t>a</a:t>
            </a:r>
            <a:r>
              <a:rPr sz="1800" spc="-5" dirty="0">
                <a:latin typeface="Arial"/>
                <a:cs typeface="Arial"/>
              </a:rPr>
              <a:t>A</a:t>
            </a:r>
            <a:r>
              <a:rPr sz="1800" dirty="0">
                <a:latin typeface="Arial"/>
                <a:cs typeface="Arial"/>
              </a:rPr>
              <a:t>dt</a:t>
            </a:r>
            <a:r>
              <a:rPr sz="1800" spc="5" dirty="0">
                <a:latin typeface="Arial"/>
                <a:cs typeface="Arial"/>
              </a:rPr>
              <a:t>d</a:t>
            </a:r>
            <a:r>
              <a:rPr sz="1800" spc="10" dirty="0">
                <a:latin typeface="Arial"/>
                <a:cs typeface="Arial"/>
              </a:rPr>
              <a:t>t</a:t>
            </a:r>
            <a:r>
              <a:rPr sz="1800" dirty="0">
                <a:latin typeface="宋体"/>
                <a:cs typeface="宋体"/>
              </a:rPr>
              <a:t>、</a:t>
            </a:r>
            <a:r>
              <a:rPr sz="1800" dirty="0">
                <a:latin typeface="Arial"/>
                <a:cs typeface="Arial"/>
              </a:rPr>
              <a:t>t</a:t>
            </a:r>
            <a:r>
              <a:rPr sz="1800" spc="5" dirty="0">
                <a:latin typeface="Arial"/>
                <a:cs typeface="Arial"/>
              </a:rPr>
              <a:t>h</a:t>
            </a:r>
            <a:r>
              <a:rPr sz="1800" dirty="0">
                <a:latin typeface="Arial"/>
                <a:cs typeface="Arial"/>
              </a:rPr>
              <a:t>et</a:t>
            </a:r>
            <a:r>
              <a:rPr sz="1800" spc="-15" dirty="0">
                <a:latin typeface="Arial"/>
                <a:cs typeface="Arial"/>
              </a:rPr>
              <a:t>a</a:t>
            </a:r>
            <a:r>
              <a:rPr sz="1800" spc="-5" dirty="0">
                <a:latin typeface="Arial"/>
                <a:cs typeface="Arial"/>
              </a:rPr>
              <a:t>Cd</a:t>
            </a:r>
            <a:r>
              <a:rPr sz="1800" dirty="0">
                <a:latin typeface="Arial"/>
                <a:cs typeface="Arial"/>
              </a:rPr>
              <a:t>td</a:t>
            </a:r>
            <a:r>
              <a:rPr sz="1800" spc="10" dirty="0">
                <a:latin typeface="Arial"/>
                <a:cs typeface="Arial"/>
              </a:rPr>
              <a:t>t</a:t>
            </a:r>
            <a:r>
              <a:rPr sz="1800" dirty="0">
                <a:latin typeface="宋体"/>
                <a:cs typeface="宋体"/>
              </a:rPr>
              <a:t>、</a:t>
            </a:r>
            <a:r>
              <a:rPr sz="1800" spc="-25" dirty="0">
                <a:latin typeface="Arial"/>
                <a:cs typeface="Arial"/>
              </a:rPr>
              <a:t>L</a:t>
            </a:r>
            <a:r>
              <a:rPr sz="1800" spc="-5" dirty="0">
                <a:latin typeface="Arial"/>
                <a:cs typeface="Arial"/>
              </a:rPr>
              <a:t>ACd</a:t>
            </a:r>
            <a:r>
              <a:rPr sz="1800" spc="5" dirty="0">
                <a:latin typeface="Arial"/>
                <a:cs typeface="Arial"/>
              </a:rPr>
              <a:t>t</a:t>
            </a:r>
            <a:r>
              <a:rPr sz="1800" dirty="0">
                <a:latin typeface="Arial"/>
                <a:cs typeface="Arial"/>
              </a:rPr>
              <a:t>d</a:t>
            </a:r>
            <a:r>
              <a:rPr sz="1800" spc="-20" dirty="0">
                <a:latin typeface="Arial"/>
                <a:cs typeface="Arial"/>
              </a:rPr>
              <a:t>t</a:t>
            </a:r>
            <a:r>
              <a:rPr sz="1800" dirty="0">
                <a:latin typeface="宋体"/>
                <a:cs typeface="宋体"/>
              </a:rPr>
              <a:t>分别表示曲柄角加速度、连杆角加速度、滑块 加速度。进一步解出连杆角加速度、滑块加速度：</a:t>
            </a:r>
            <a:endParaRPr sz="1800">
              <a:latin typeface="宋体"/>
              <a:cs typeface="宋体"/>
            </a:endParaRPr>
          </a:p>
          <a:p>
            <a:pPr marL="12700" marR="4655185">
              <a:lnSpc>
                <a:spcPct val="100000"/>
              </a:lnSpc>
              <a:spcBef>
                <a:spcPts val="860"/>
              </a:spcBef>
            </a:pPr>
            <a:r>
              <a:rPr sz="1800" dirty="0">
                <a:latin typeface="Arial"/>
                <a:cs typeface="Arial"/>
              </a:rPr>
              <a:t>syms LAB LBC LAC thetaA thetaC  syms thetaAdt thetaCdt LACdt  syms thetaAdtdt thetaCdtdt</a:t>
            </a:r>
            <a:r>
              <a:rPr sz="1800" spc="-175" dirty="0">
                <a:latin typeface="Arial"/>
                <a:cs typeface="Arial"/>
              </a:rPr>
              <a:t> </a:t>
            </a:r>
            <a:r>
              <a:rPr sz="1800" dirty="0">
                <a:latin typeface="Arial"/>
                <a:cs typeface="Arial"/>
              </a:rPr>
              <a:t>LACdtdt</a:t>
            </a:r>
            <a:endParaRPr sz="1800">
              <a:latin typeface="Arial"/>
              <a:cs typeface="Arial"/>
            </a:endParaRPr>
          </a:p>
          <a:p>
            <a:pPr marL="12700">
              <a:lnSpc>
                <a:spcPct val="100000"/>
              </a:lnSpc>
            </a:pPr>
            <a:r>
              <a:rPr sz="1800" dirty="0">
                <a:latin typeface="Arial"/>
                <a:cs typeface="Arial"/>
              </a:rPr>
              <a:t>e5 = - LAB </a:t>
            </a:r>
            <a:r>
              <a:rPr sz="1800" spc="-5" dirty="0">
                <a:latin typeface="Arial"/>
                <a:cs typeface="Arial"/>
              </a:rPr>
              <a:t>* </a:t>
            </a:r>
            <a:r>
              <a:rPr sz="1800" dirty="0">
                <a:latin typeface="Arial"/>
                <a:cs typeface="Arial"/>
              </a:rPr>
              <a:t>cos(thetaA) </a:t>
            </a:r>
            <a:r>
              <a:rPr sz="1800" spc="-5" dirty="0">
                <a:latin typeface="Arial"/>
                <a:cs typeface="Arial"/>
              </a:rPr>
              <a:t>* thetaAdt^2 </a:t>
            </a:r>
            <a:r>
              <a:rPr sz="1800" dirty="0">
                <a:latin typeface="Arial"/>
                <a:cs typeface="Arial"/>
              </a:rPr>
              <a:t>– LBC </a:t>
            </a:r>
            <a:r>
              <a:rPr sz="1800" spc="-5" dirty="0">
                <a:latin typeface="Arial"/>
                <a:cs typeface="Arial"/>
              </a:rPr>
              <a:t>* </a:t>
            </a:r>
            <a:r>
              <a:rPr sz="1800" dirty="0">
                <a:latin typeface="Arial"/>
                <a:cs typeface="Arial"/>
              </a:rPr>
              <a:t>cos(thetaC) </a:t>
            </a:r>
            <a:r>
              <a:rPr sz="1800" spc="-5" dirty="0">
                <a:latin typeface="Arial"/>
                <a:cs typeface="Arial"/>
              </a:rPr>
              <a:t>* thetaCdt^2 </a:t>
            </a:r>
            <a:r>
              <a:rPr sz="1800" dirty="0">
                <a:latin typeface="Arial"/>
                <a:cs typeface="Arial"/>
              </a:rPr>
              <a:t>– LAB</a:t>
            </a:r>
            <a:r>
              <a:rPr sz="1800" spc="-60" dirty="0">
                <a:latin typeface="Arial"/>
                <a:cs typeface="Arial"/>
              </a:rPr>
              <a:t> </a:t>
            </a:r>
            <a:r>
              <a:rPr sz="1800" spc="-5" dirty="0">
                <a:latin typeface="Arial"/>
                <a:cs typeface="Arial"/>
              </a:rPr>
              <a:t>*</a:t>
            </a:r>
            <a:endParaRPr sz="1800">
              <a:latin typeface="Arial"/>
              <a:cs typeface="Arial"/>
            </a:endParaRPr>
          </a:p>
          <a:p>
            <a:pPr marL="12700">
              <a:lnSpc>
                <a:spcPct val="100000"/>
              </a:lnSpc>
            </a:pPr>
            <a:r>
              <a:rPr sz="1800" dirty="0">
                <a:latin typeface="Arial"/>
                <a:cs typeface="Arial"/>
              </a:rPr>
              <a:t>sin(thetaA) * thetaAdtdt – LBC * sin(thetaC) * thetaCdtdt ==</a:t>
            </a:r>
            <a:r>
              <a:rPr sz="1800" spc="-225" dirty="0">
                <a:latin typeface="Arial"/>
                <a:cs typeface="Arial"/>
              </a:rPr>
              <a:t> </a:t>
            </a:r>
            <a:r>
              <a:rPr sz="1800" dirty="0">
                <a:latin typeface="Arial"/>
                <a:cs typeface="Arial"/>
              </a:rPr>
              <a:t>LACdtdt;</a:t>
            </a:r>
            <a:endParaRPr sz="1800">
              <a:latin typeface="Arial"/>
              <a:cs typeface="Arial"/>
            </a:endParaRPr>
          </a:p>
          <a:p>
            <a:pPr marL="12700" marR="415925">
              <a:lnSpc>
                <a:spcPct val="100000"/>
              </a:lnSpc>
              <a:spcBef>
                <a:spcPts val="5"/>
              </a:spcBef>
            </a:pPr>
            <a:r>
              <a:rPr sz="1800" dirty="0">
                <a:latin typeface="Arial"/>
                <a:cs typeface="Arial"/>
              </a:rPr>
              <a:t>e6 = LAB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thetaAdtdt – LAB </a:t>
            </a:r>
            <a:r>
              <a:rPr sz="1800" spc="-5" dirty="0">
                <a:latin typeface="Arial"/>
                <a:cs typeface="Arial"/>
              </a:rPr>
              <a:t>* </a:t>
            </a:r>
            <a:r>
              <a:rPr sz="1800" dirty="0">
                <a:latin typeface="Arial"/>
                <a:cs typeface="Arial"/>
              </a:rPr>
              <a:t>sin(thetaA) </a:t>
            </a:r>
            <a:r>
              <a:rPr sz="1800" spc="-5" dirty="0">
                <a:latin typeface="Arial"/>
                <a:cs typeface="Arial"/>
              </a:rPr>
              <a:t>* thetaAdt^2 </a:t>
            </a:r>
            <a:r>
              <a:rPr sz="1800" dirty="0">
                <a:latin typeface="Arial"/>
                <a:cs typeface="Arial"/>
              </a:rPr>
              <a:t>== LBC</a:t>
            </a:r>
            <a:r>
              <a:rPr sz="1800" spc="-140" dirty="0">
                <a:latin typeface="Arial"/>
                <a:cs typeface="Arial"/>
              </a:rPr>
              <a:t>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thetaCdtdt – LBC </a:t>
            </a:r>
            <a:r>
              <a:rPr sz="1800" spc="-5" dirty="0">
                <a:latin typeface="Arial"/>
                <a:cs typeface="Arial"/>
              </a:rPr>
              <a:t>* </a:t>
            </a:r>
            <a:r>
              <a:rPr sz="1800" dirty="0">
                <a:latin typeface="Arial"/>
                <a:cs typeface="Arial"/>
              </a:rPr>
              <a:t>sin(thetaC) </a:t>
            </a:r>
            <a:r>
              <a:rPr sz="1800" spc="-5" dirty="0">
                <a:latin typeface="Arial"/>
                <a:cs typeface="Arial"/>
              </a:rPr>
              <a:t>*</a:t>
            </a:r>
            <a:r>
              <a:rPr sz="1800" spc="-135" dirty="0">
                <a:latin typeface="Arial"/>
                <a:cs typeface="Arial"/>
              </a:rPr>
              <a:t> </a:t>
            </a:r>
            <a:r>
              <a:rPr sz="1800" spc="-5" dirty="0">
                <a:latin typeface="Arial"/>
                <a:cs typeface="Arial"/>
              </a:rPr>
              <a:t>thetaCdt^2;</a:t>
            </a:r>
            <a:endParaRPr sz="1800">
              <a:latin typeface="Arial"/>
              <a:cs typeface="Arial"/>
            </a:endParaRPr>
          </a:p>
          <a:p>
            <a:pPr marR="2313940" algn="ctr">
              <a:lnSpc>
                <a:spcPct val="100000"/>
              </a:lnSpc>
            </a:pPr>
            <a:r>
              <a:rPr sz="1800" dirty="0">
                <a:latin typeface="Arial"/>
                <a:cs typeface="Arial"/>
              </a:rPr>
              <a:t>[thetaCdtdt, LACdtdt] = solve(e5, e6, thetaCdtdt,</a:t>
            </a:r>
            <a:r>
              <a:rPr sz="1800" spc="-245" dirty="0">
                <a:latin typeface="Arial"/>
                <a:cs typeface="Arial"/>
              </a:rPr>
              <a:t> </a:t>
            </a:r>
            <a:r>
              <a:rPr sz="1800" dirty="0">
                <a:latin typeface="Arial"/>
                <a:cs typeface="Arial"/>
              </a:rPr>
              <a:t>LACdtdt)</a:t>
            </a:r>
            <a:endParaRPr sz="1800">
              <a:latin typeface="Arial"/>
              <a:cs typeface="Arial"/>
            </a:endParaRPr>
          </a:p>
          <a:p>
            <a:pPr>
              <a:lnSpc>
                <a:spcPct val="100000"/>
              </a:lnSpc>
              <a:spcBef>
                <a:spcPts val="40"/>
              </a:spcBef>
            </a:pPr>
            <a:endParaRPr sz="1600">
              <a:latin typeface="Times New Roman"/>
              <a:cs typeface="Times New Roman"/>
            </a:endParaRPr>
          </a:p>
          <a:p>
            <a:pPr marL="12700">
              <a:lnSpc>
                <a:spcPct val="100000"/>
              </a:lnSpc>
              <a:spcBef>
                <a:spcPts val="5"/>
              </a:spcBef>
            </a:pPr>
            <a:r>
              <a:rPr sz="1800" dirty="0">
                <a:latin typeface="宋体"/>
                <a:cs typeface="宋体"/>
              </a:rPr>
              <a:t>上述程序运行后可以获得：</a:t>
            </a:r>
            <a:endParaRPr sz="1800">
              <a:latin typeface="宋体"/>
              <a:cs typeface="宋体"/>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56206"/>
            <a:ext cx="8339455" cy="5795645"/>
          </a:xfrm>
          <a:prstGeom prst="rect">
            <a:avLst/>
          </a:prstGeom>
        </p:spPr>
        <p:txBody>
          <a:bodyPr vert="horz" wrap="square" lIns="0" tIns="137795" rIns="0" bIns="0" rtlCol="0">
            <a:spAutoFit/>
          </a:bodyPr>
          <a:lstStyle/>
          <a:p>
            <a:pPr marL="13970">
              <a:lnSpc>
                <a:spcPct val="100000"/>
              </a:lnSpc>
              <a:spcBef>
                <a:spcPts val="1085"/>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a:p>
            <a:pPr marL="12700">
              <a:lnSpc>
                <a:spcPct val="100000"/>
              </a:lnSpc>
              <a:spcBef>
                <a:spcPts val="630"/>
              </a:spcBef>
            </a:pPr>
            <a:r>
              <a:rPr sz="1800" dirty="0">
                <a:latin typeface="Arial"/>
                <a:cs typeface="Arial"/>
              </a:rPr>
              <a:t>thetaCdtdt = (- LAB * sin(thetaA) * </a:t>
            </a:r>
            <a:r>
              <a:rPr sz="1800" spc="-5" dirty="0">
                <a:latin typeface="Arial"/>
                <a:cs typeface="Arial"/>
              </a:rPr>
              <a:t>thetaAdt^2 </a:t>
            </a:r>
            <a:r>
              <a:rPr sz="1800" dirty="0">
                <a:latin typeface="Arial"/>
                <a:cs typeface="Arial"/>
              </a:rPr>
              <a:t>+ LBC * sin(thetaC) * </a:t>
            </a:r>
            <a:r>
              <a:rPr sz="1800" spc="-5" dirty="0">
                <a:latin typeface="Arial"/>
                <a:cs typeface="Arial"/>
              </a:rPr>
              <a:t>thetaCdt^2</a:t>
            </a:r>
            <a:r>
              <a:rPr sz="1800" spc="-175" dirty="0">
                <a:latin typeface="Arial"/>
                <a:cs typeface="Arial"/>
              </a:rPr>
              <a:t> </a:t>
            </a:r>
            <a:r>
              <a:rPr sz="1800" dirty="0">
                <a:latin typeface="Arial"/>
                <a:cs typeface="Arial"/>
              </a:rPr>
              <a:t>+</a:t>
            </a:r>
            <a:endParaRPr sz="1800">
              <a:latin typeface="Arial"/>
              <a:cs typeface="Arial"/>
            </a:endParaRPr>
          </a:p>
          <a:p>
            <a:pPr marL="12700">
              <a:lnSpc>
                <a:spcPct val="100000"/>
              </a:lnSpc>
            </a:pPr>
            <a:r>
              <a:rPr sz="1800" dirty="0">
                <a:latin typeface="Arial"/>
                <a:cs typeface="Arial"/>
              </a:rPr>
              <a:t>LAB </a:t>
            </a:r>
            <a:r>
              <a:rPr sz="1800" spc="-5" dirty="0">
                <a:latin typeface="Arial"/>
                <a:cs typeface="Arial"/>
              </a:rPr>
              <a:t>* </a:t>
            </a:r>
            <a:r>
              <a:rPr sz="1800" dirty="0">
                <a:latin typeface="Arial"/>
                <a:cs typeface="Arial"/>
              </a:rPr>
              <a:t>thetaAdtdt </a:t>
            </a:r>
            <a:r>
              <a:rPr sz="1800" spc="-5" dirty="0">
                <a:latin typeface="Arial"/>
                <a:cs typeface="Arial"/>
              </a:rPr>
              <a:t>* </a:t>
            </a:r>
            <a:r>
              <a:rPr sz="1800" dirty="0">
                <a:latin typeface="Arial"/>
                <a:cs typeface="Arial"/>
              </a:rPr>
              <a:t>cos(thetaA)) / (LBC </a:t>
            </a:r>
            <a:r>
              <a:rPr sz="1800" spc="-5" dirty="0">
                <a:latin typeface="Arial"/>
                <a:cs typeface="Arial"/>
              </a:rPr>
              <a:t>*</a:t>
            </a:r>
            <a:r>
              <a:rPr sz="1800" spc="-120" dirty="0">
                <a:latin typeface="Arial"/>
                <a:cs typeface="Arial"/>
              </a:rPr>
              <a:t> </a:t>
            </a:r>
            <a:r>
              <a:rPr sz="1800" dirty="0">
                <a:latin typeface="Arial"/>
                <a:cs typeface="Arial"/>
              </a:rPr>
              <a:t>cos(thetaC));</a:t>
            </a:r>
            <a:endParaRPr sz="1800">
              <a:latin typeface="Arial"/>
              <a:cs typeface="Arial"/>
            </a:endParaRPr>
          </a:p>
          <a:p>
            <a:pPr marL="12700">
              <a:lnSpc>
                <a:spcPct val="100000"/>
              </a:lnSpc>
            </a:pPr>
            <a:r>
              <a:rPr sz="1800" dirty="0">
                <a:latin typeface="Arial"/>
                <a:cs typeface="Arial"/>
              </a:rPr>
              <a:t>LACdtdt = - (LBC </a:t>
            </a:r>
            <a:r>
              <a:rPr sz="1800" spc="-5" dirty="0">
                <a:latin typeface="Arial"/>
                <a:cs typeface="Arial"/>
              </a:rPr>
              <a:t>* thetaCdt^2 * cos(thetaC)^2 </a:t>
            </a:r>
            <a:r>
              <a:rPr sz="1800" dirty="0">
                <a:latin typeface="Arial"/>
                <a:cs typeface="Arial"/>
              </a:rPr>
              <a:t>+ LBC </a:t>
            </a:r>
            <a:r>
              <a:rPr sz="1800" spc="-5" dirty="0">
                <a:latin typeface="Arial"/>
                <a:cs typeface="Arial"/>
              </a:rPr>
              <a:t>* thetaCdt^2</a:t>
            </a:r>
            <a:r>
              <a:rPr sz="1800" spc="-45" dirty="0">
                <a:latin typeface="Arial"/>
                <a:cs typeface="Arial"/>
              </a:rPr>
              <a:t> </a:t>
            </a:r>
            <a:r>
              <a:rPr sz="1800" spc="-5" dirty="0">
                <a:latin typeface="Arial"/>
                <a:cs typeface="Arial"/>
              </a:rPr>
              <a:t>*</a:t>
            </a:r>
            <a:endParaRPr sz="1800">
              <a:latin typeface="Arial"/>
              <a:cs typeface="Arial"/>
            </a:endParaRPr>
          </a:p>
          <a:p>
            <a:pPr marL="12700">
              <a:lnSpc>
                <a:spcPct val="100000"/>
              </a:lnSpc>
            </a:pPr>
            <a:r>
              <a:rPr sz="1800" spc="-5" dirty="0">
                <a:latin typeface="Arial"/>
                <a:cs typeface="Arial"/>
              </a:rPr>
              <a:t>sin(thetaC)^2 </a:t>
            </a:r>
            <a:r>
              <a:rPr sz="1800" dirty="0">
                <a:latin typeface="Arial"/>
                <a:cs typeface="Arial"/>
              </a:rPr>
              <a:t>+ LAB * </a:t>
            </a:r>
            <a:r>
              <a:rPr sz="1800" spc="-5" dirty="0">
                <a:latin typeface="Arial"/>
                <a:cs typeface="Arial"/>
              </a:rPr>
              <a:t>thetaAdt^2 </a:t>
            </a:r>
            <a:r>
              <a:rPr sz="1800" dirty="0">
                <a:latin typeface="Arial"/>
                <a:cs typeface="Arial"/>
              </a:rPr>
              <a:t>* cos(thetaA) * cos(thetaC) – LAB *</a:t>
            </a:r>
            <a:r>
              <a:rPr sz="1800" spc="-45" dirty="0">
                <a:latin typeface="Arial"/>
                <a:cs typeface="Arial"/>
              </a:rPr>
              <a:t> </a:t>
            </a:r>
            <a:r>
              <a:rPr sz="1800" spc="-5" dirty="0">
                <a:latin typeface="Arial"/>
                <a:cs typeface="Arial"/>
              </a:rPr>
              <a:t>thetaAdt^2</a:t>
            </a:r>
            <a:endParaRPr sz="1800">
              <a:latin typeface="Arial"/>
              <a:cs typeface="Arial"/>
            </a:endParaRPr>
          </a:p>
          <a:p>
            <a:pPr marL="12700">
              <a:lnSpc>
                <a:spcPct val="100000"/>
              </a:lnSpc>
              <a:spcBef>
                <a:spcPts val="5"/>
              </a:spcBef>
            </a:pPr>
            <a:r>
              <a:rPr sz="1800" spc="-5" dirty="0">
                <a:latin typeface="Arial"/>
                <a:cs typeface="Arial"/>
              </a:rPr>
              <a:t>* </a:t>
            </a:r>
            <a:r>
              <a:rPr sz="1800" dirty="0">
                <a:latin typeface="Arial"/>
                <a:cs typeface="Arial"/>
              </a:rPr>
              <a:t>sin(thetaA) </a:t>
            </a:r>
            <a:r>
              <a:rPr sz="1800" spc="-5" dirty="0">
                <a:latin typeface="Arial"/>
                <a:cs typeface="Arial"/>
              </a:rPr>
              <a:t>* </a:t>
            </a:r>
            <a:r>
              <a:rPr sz="1800" dirty="0">
                <a:latin typeface="Arial"/>
                <a:cs typeface="Arial"/>
              </a:rPr>
              <a:t>sin(thetaC) + LAB </a:t>
            </a:r>
            <a:r>
              <a:rPr sz="1800" spc="-5" dirty="0">
                <a:latin typeface="Arial"/>
                <a:cs typeface="Arial"/>
              </a:rPr>
              <a:t>* </a:t>
            </a:r>
            <a:r>
              <a:rPr sz="1800" dirty="0">
                <a:latin typeface="Arial"/>
                <a:cs typeface="Arial"/>
              </a:rPr>
              <a:t>thetaAdtdt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sin(thetaC) + LAB</a:t>
            </a:r>
            <a:r>
              <a:rPr sz="1800" spc="-240" dirty="0">
                <a:latin typeface="Arial"/>
                <a:cs typeface="Arial"/>
              </a:rPr>
              <a:t> </a:t>
            </a:r>
            <a:r>
              <a:rPr sz="1800" spc="-5" dirty="0">
                <a:latin typeface="Arial"/>
                <a:cs typeface="Arial"/>
              </a:rPr>
              <a:t>*</a:t>
            </a:r>
            <a:endParaRPr sz="1800">
              <a:latin typeface="Arial"/>
              <a:cs typeface="Arial"/>
            </a:endParaRPr>
          </a:p>
          <a:p>
            <a:pPr marL="12700">
              <a:lnSpc>
                <a:spcPct val="100000"/>
              </a:lnSpc>
            </a:pPr>
            <a:r>
              <a:rPr sz="1800" dirty="0">
                <a:latin typeface="Arial"/>
                <a:cs typeface="Arial"/>
              </a:rPr>
              <a:t>thetaAdtdt * cos(thetaC) * sin(thetaA)) /</a:t>
            </a:r>
            <a:r>
              <a:rPr sz="1800" spc="-195" dirty="0">
                <a:latin typeface="Arial"/>
                <a:cs typeface="Arial"/>
              </a:rPr>
              <a:t> </a:t>
            </a:r>
            <a:r>
              <a:rPr sz="1800" dirty="0">
                <a:latin typeface="Arial"/>
                <a:cs typeface="Arial"/>
              </a:rPr>
              <a:t>cos(thetaC);</a:t>
            </a:r>
            <a:endParaRPr sz="1800">
              <a:latin typeface="Arial"/>
              <a:cs typeface="Arial"/>
            </a:endParaRPr>
          </a:p>
          <a:p>
            <a:pPr marL="13970" marR="311150">
              <a:lnSpc>
                <a:spcPct val="100000"/>
              </a:lnSpc>
              <a:spcBef>
                <a:spcPts val="805"/>
              </a:spcBef>
            </a:pPr>
            <a:r>
              <a:rPr sz="1800" dirty="0">
                <a:latin typeface="宋体"/>
                <a:cs typeface="宋体"/>
              </a:rPr>
              <a:t>进入</a:t>
            </a:r>
            <a:r>
              <a:rPr sz="1800" spc="5" dirty="0">
                <a:latin typeface="Arial"/>
                <a:cs typeface="Arial"/>
              </a:rPr>
              <a:t>Simulink</a:t>
            </a:r>
            <a:r>
              <a:rPr sz="1800" dirty="0">
                <a:latin typeface="宋体"/>
                <a:cs typeface="宋体"/>
              </a:rPr>
              <a:t>环境，构建曲柄滑块机构加速度仿真模型。新建仿真模型，调入 </a:t>
            </a:r>
            <a:r>
              <a:rPr sz="1800" dirty="0">
                <a:latin typeface="Arial"/>
                <a:cs typeface="Arial"/>
              </a:rPr>
              <a:t>Simulink</a:t>
            </a:r>
            <a:r>
              <a:rPr sz="1800" spc="-55" dirty="0">
                <a:latin typeface="Arial"/>
                <a:cs typeface="Arial"/>
              </a:rPr>
              <a:t> </a:t>
            </a:r>
            <a:r>
              <a:rPr sz="1800" dirty="0">
                <a:latin typeface="Arial"/>
                <a:cs typeface="Arial"/>
              </a:rPr>
              <a:t>/</a:t>
            </a:r>
            <a:r>
              <a:rPr sz="1800" spc="10" dirty="0">
                <a:latin typeface="Arial"/>
                <a:cs typeface="Arial"/>
              </a:rPr>
              <a:t> </a:t>
            </a:r>
            <a:r>
              <a:rPr sz="1800" dirty="0">
                <a:latin typeface="Arial"/>
                <a:cs typeface="Arial"/>
              </a:rPr>
              <a:t>User-Defined</a:t>
            </a:r>
            <a:r>
              <a:rPr sz="1800" spc="-60" dirty="0">
                <a:latin typeface="Arial"/>
                <a:cs typeface="Arial"/>
              </a:rPr>
              <a:t> </a:t>
            </a:r>
            <a:r>
              <a:rPr sz="1800" dirty="0">
                <a:latin typeface="Arial"/>
                <a:cs typeface="Arial"/>
              </a:rPr>
              <a:t>Functions</a:t>
            </a:r>
            <a:r>
              <a:rPr sz="1800" spc="-55" dirty="0">
                <a:latin typeface="Arial"/>
                <a:cs typeface="Arial"/>
              </a:rPr>
              <a:t> </a:t>
            </a:r>
            <a:r>
              <a:rPr sz="1800" dirty="0">
                <a:latin typeface="Arial"/>
                <a:cs typeface="Arial"/>
              </a:rPr>
              <a:t>/</a:t>
            </a:r>
            <a:r>
              <a:rPr sz="1800" spc="10" dirty="0">
                <a:latin typeface="Arial"/>
                <a:cs typeface="Arial"/>
              </a:rPr>
              <a:t> </a:t>
            </a:r>
            <a:r>
              <a:rPr sz="1800" spc="-35" dirty="0">
                <a:latin typeface="Arial"/>
                <a:cs typeface="Arial"/>
              </a:rPr>
              <a:t>MATLAB</a:t>
            </a:r>
            <a:r>
              <a:rPr sz="1800" spc="55" dirty="0">
                <a:latin typeface="Arial"/>
                <a:cs typeface="Arial"/>
              </a:rPr>
              <a:t> </a:t>
            </a:r>
            <a:r>
              <a:rPr sz="1800" spc="10" dirty="0">
                <a:latin typeface="Arial"/>
                <a:cs typeface="Arial"/>
              </a:rPr>
              <a:t>Function</a:t>
            </a:r>
            <a:r>
              <a:rPr sz="1800" dirty="0">
                <a:latin typeface="宋体"/>
                <a:cs typeface="宋体"/>
              </a:rPr>
              <a:t>模块。在仿真模型中双击 </a:t>
            </a:r>
            <a:r>
              <a:rPr sz="1800" spc="-5" dirty="0">
                <a:latin typeface="宋体"/>
                <a:cs typeface="宋体"/>
              </a:rPr>
              <a:t>模块图标，在弹出</a:t>
            </a:r>
            <a:r>
              <a:rPr sz="1800" dirty="0">
                <a:latin typeface="宋体"/>
                <a:cs typeface="宋体"/>
              </a:rPr>
              <a:t>的</a:t>
            </a:r>
            <a:r>
              <a:rPr sz="1800" spc="5" dirty="0">
                <a:latin typeface="Arial"/>
                <a:cs typeface="Arial"/>
              </a:rPr>
              <a:t>.m</a:t>
            </a:r>
            <a:r>
              <a:rPr sz="1800" spc="-5" dirty="0">
                <a:latin typeface="宋体"/>
                <a:cs typeface="宋体"/>
              </a:rPr>
              <a:t>文件中填写下列程序：</a:t>
            </a:r>
            <a:endParaRPr sz="1800">
              <a:latin typeface="宋体"/>
              <a:cs typeface="宋体"/>
            </a:endParaRPr>
          </a:p>
          <a:p>
            <a:pPr marL="19050">
              <a:lnSpc>
                <a:spcPct val="100000"/>
              </a:lnSpc>
              <a:spcBef>
                <a:spcPts val="760"/>
              </a:spcBef>
            </a:pPr>
            <a:r>
              <a:rPr sz="1800" dirty="0">
                <a:latin typeface="Arial"/>
                <a:cs typeface="Arial"/>
              </a:rPr>
              <a:t>function </a:t>
            </a:r>
            <a:r>
              <a:rPr sz="1800" spc="-5" dirty="0">
                <a:latin typeface="Arial"/>
                <a:cs typeface="Arial"/>
              </a:rPr>
              <a:t>[thetaCdtdt, LACdtdt] </a:t>
            </a:r>
            <a:r>
              <a:rPr sz="1800" dirty="0">
                <a:latin typeface="Arial"/>
                <a:cs typeface="Arial"/>
              </a:rPr>
              <a:t>= </a:t>
            </a:r>
            <a:r>
              <a:rPr sz="1800" spc="-5" dirty="0">
                <a:latin typeface="Arial"/>
                <a:cs typeface="Arial"/>
              </a:rPr>
              <a:t>fcn(thetaA, thetaC, thetaAdt, thetaCdt,</a:t>
            </a:r>
            <a:r>
              <a:rPr sz="1800" spc="85" dirty="0">
                <a:latin typeface="Arial"/>
                <a:cs typeface="Arial"/>
              </a:rPr>
              <a:t> </a:t>
            </a:r>
            <a:r>
              <a:rPr sz="1800" spc="-5" dirty="0">
                <a:latin typeface="Arial"/>
                <a:cs typeface="Arial"/>
              </a:rPr>
              <a:t>thetaAdtdt)</a:t>
            </a:r>
            <a:endParaRPr sz="1800">
              <a:latin typeface="Arial"/>
              <a:cs typeface="Arial"/>
            </a:endParaRPr>
          </a:p>
          <a:p>
            <a:pPr marL="19050">
              <a:lnSpc>
                <a:spcPct val="100000"/>
              </a:lnSpc>
            </a:pPr>
            <a:r>
              <a:rPr sz="1800" dirty="0">
                <a:latin typeface="Arial"/>
                <a:cs typeface="Arial"/>
              </a:rPr>
              <a:t>LAB=1;</a:t>
            </a:r>
            <a:endParaRPr sz="1800">
              <a:latin typeface="Arial"/>
              <a:cs typeface="Arial"/>
            </a:endParaRPr>
          </a:p>
          <a:p>
            <a:pPr marL="19050">
              <a:lnSpc>
                <a:spcPct val="100000"/>
              </a:lnSpc>
            </a:pPr>
            <a:r>
              <a:rPr sz="1800" dirty="0">
                <a:latin typeface="Arial"/>
                <a:cs typeface="Arial"/>
              </a:rPr>
              <a:t>LBC=4;</a:t>
            </a:r>
            <a:endParaRPr sz="1800">
              <a:latin typeface="Arial"/>
              <a:cs typeface="Arial"/>
            </a:endParaRPr>
          </a:p>
          <a:p>
            <a:pPr marL="19050">
              <a:lnSpc>
                <a:spcPct val="100000"/>
              </a:lnSpc>
            </a:pPr>
            <a:r>
              <a:rPr sz="1800" dirty="0">
                <a:latin typeface="Arial"/>
                <a:cs typeface="Arial"/>
              </a:rPr>
              <a:t>thetaCdtdt = (- LAB * sin(thetaA) * thetaAdt^2 + LBC * sin(thetaC) * thetaCdt^2</a:t>
            </a:r>
            <a:r>
              <a:rPr sz="1800" spc="-204" dirty="0">
                <a:latin typeface="Arial"/>
                <a:cs typeface="Arial"/>
              </a:rPr>
              <a:t> </a:t>
            </a:r>
            <a:r>
              <a:rPr sz="1800" dirty="0">
                <a:latin typeface="Arial"/>
                <a:cs typeface="Arial"/>
              </a:rPr>
              <a:t>+</a:t>
            </a:r>
            <a:endParaRPr sz="1800">
              <a:latin typeface="Arial"/>
              <a:cs typeface="Arial"/>
            </a:endParaRPr>
          </a:p>
          <a:p>
            <a:pPr marL="19050">
              <a:lnSpc>
                <a:spcPct val="100000"/>
              </a:lnSpc>
              <a:spcBef>
                <a:spcPts val="5"/>
              </a:spcBef>
            </a:pPr>
            <a:r>
              <a:rPr sz="1800" dirty="0">
                <a:latin typeface="Arial"/>
                <a:cs typeface="Arial"/>
              </a:rPr>
              <a:t>LAB </a:t>
            </a:r>
            <a:r>
              <a:rPr sz="1800" spc="-5" dirty="0">
                <a:latin typeface="Arial"/>
                <a:cs typeface="Arial"/>
              </a:rPr>
              <a:t>* </a:t>
            </a:r>
            <a:r>
              <a:rPr sz="1800" dirty="0">
                <a:latin typeface="Arial"/>
                <a:cs typeface="Arial"/>
              </a:rPr>
              <a:t>thetaAdtdt </a:t>
            </a:r>
            <a:r>
              <a:rPr sz="1800" spc="-5" dirty="0">
                <a:latin typeface="Arial"/>
                <a:cs typeface="Arial"/>
              </a:rPr>
              <a:t>* </a:t>
            </a:r>
            <a:r>
              <a:rPr sz="1800" dirty="0">
                <a:latin typeface="Arial"/>
                <a:cs typeface="Arial"/>
              </a:rPr>
              <a:t>cos(thetaA)) / (LBC </a:t>
            </a:r>
            <a:r>
              <a:rPr sz="1800" spc="-5" dirty="0">
                <a:latin typeface="Arial"/>
                <a:cs typeface="Arial"/>
              </a:rPr>
              <a:t>*</a:t>
            </a:r>
            <a:r>
              <a:rPr sz="1800" spc="-120" dirty="0">
                <a:latin typeface="Arial"/>
                <a:cs typeface="Arial"/>
              </a:rPr>
              <a:t> </a:t>
            </a:r>
            <a:r>
              <a:rPr sz="1800" dirty="0">
                <a:latin typeface="Arial"/>
                <a:cs typeface="Arial"/>
              </a:rPr>
              <a:t>cos(thetaC));</a:t>
            </a:r>
            <a:endParaRPr sz="1800">
              <a:latin typeface="Arial"/>
              <a:cs typeface="Arial"/>
            </a:endParaRPr>
          </a:p>
          <a:p>
            <a:pPr marL="19050">
              <a:lnSpc>
                <a:spcPct val="100000"/>
              </a:lnSpc>
            </a:pPr>
            <a:r>
              <a:rPr sz="1800" dirty="0">
                <a:latin typeface="Arial"/>
                <a:cs typeface="Arial"/>
              </a:rPr>
              <a:t>LACdtdt = - (LBC </a:t>
            </a:r>
            <a:r>
              <a:rPr sz="1800" spc="-5" dirty="0">
                <a:latin typeface="Arial"/>
                <a:cs typeface="Arial"/>
              </a:rPr>
              <a:t>* thetaCdt^2 * cos(thetaC)^2 </a:t>
            </a:r>
            <a:r>
              <a:rPr sz="1800" dirty="0">
                <a:latin typeface="Arial"/>
                <a:cs typeface="Arial"/>
              </a:rPr>
              <a:t>+ LBC </a:t>
            </a:r>
            <a:r>
              <a:rPr sz="1800" spc="-5" dirty="0">
                <a:latin typeface="Arial"/>
                <a:cs typeface="Arial"/>
              </a:rPr>
              <a:t>* thetaCdt^2 *</a:t>
            </a:r>
            <a:r>
              <a:rPr sz="1800" spc="65" dirty="0">
                <a:latin typeface="Arial"/>
                <a:cs typeface="Arial"/>
              </a:rPr>
              <a:t> </a:t>
            </a:r>
            <a:r>
              <a:rPr sz="1800" spc="-5" dirty="0">
                <a:latin typeface="Arial"/>
                <a:cs typeface="Arial"/>
              </a:rPr>
              <a:t>sin(thetaC)^2</a:t>
            </a:r>
            <a:endParaRPr sz="1800">
              <a:latin typeface="Arial"/>
              <a:cs typeface="Arial"/>
            </a:endParaRPr>
          </a:p>
          <a:p>
            <a:pPr marL="19050" marR="193040">
              <a:lnSpc>
                <a:spcPct val="100000"/>
              </a:lnSpc>
            </a:pPr>
            <a:r>
              <a:rPr sz="1800" dirty="0">
                <a:latin typeface="Arial"/>
                <a:cs typeface="Arial"/>
              </a:rPr>
              <a:t>+ LAB * </a:t>
            </a:r>
            <a:r>
              <a:rPr sz="1800" spc="-5" dirty="0">
                <a:latin typeface="Arial"/>
                <a:cs typeface="Arial"/>
              </a:rPr>
              <a:t>thetaAdt^2 </a:t>
            </a:r>
            <a:r>
              <a:rPr sz="1800" dirty="0">
                <a:latin typeface="Arial"/>
                <a:cs typeface="Arial"/>
              </a:rPr>
              <a:t>* cos(thetaA) * cos(thetaC) - LAB * </a:t>
            </a:r>
            <a:r>
              <a:rPr sz="1800" spc="-5" dirty="0">
                <a:latin typeface="Arial"/>
                <a:cs typeface="Arial"/>
              </a:rPr>
              <a:t>thetaAdt^2 </a:t>
            </a:r>
            <a:r>
              <a:rPr sz="1800" dirty="0">
                <a:latin typeface="Arial"/>
                <a:cs typeface="Arial"/>
              </a:rPr>
              <a:t>* sin(thetaA)</a:t>
            </a:r>
            <a:r>
              <a:rPr sz="1800" spc="-135" dirty="0">
                <a:latin typeface="Arial"/>
                <a:cs typeface="Arial"/>
              </a:rPr>
              <a:t> </a:t>
            </a:r>
            <a:r>
              <a:rPr sz="1800" dirty="0">
                <a:latin typeface="Arial"/>
                <a:cs typeface="Arial"/>
              </a:rPr>
              <a:t>*  sin(thetaC) + LAB </a:t>
            </a:r>
            <a:r>
              <a:rPr sz="1800" spc="-5" dirty="0">
                <a:latin typeface="Arial"/>
                <a:cs typeface="Arial"/>
              </a:rPr>
              <a:t>* </a:t>
            </a:r>
            <a:r>
              <a:rPr sz="1800" dirty="0">
                <a:latin typeface="Arial"/>
                <a:cs typeface="Arial"/>
              </a:rPr>
              <a:t>thetaAdtdt </a:t>
            </a:r>
            <a:r>
              <a:rPr sz="1800" spc="-5" dirty="0">
                <a:latin typeface="Arial"/>
                <a:cs typeface="Arial"/>
              </a:rPr>
              <a:t>* </a:t>
            </a:r>
            <a:r>
              <a:rPr sz="1800" dirty="0">
                <a:latin typeface="Arial"/>
                <a:cs typeface="Arial"/>
              </a:rPr>
              <a:t>cos(thetaA) </a:t>
            </a:r>
            <a:r>
              <a:rPr sz="1800" spc="-5" dirty="0">
                <a:latin typeface="Arial"/>
                <a:cs typeface="Arial"/>
              </a:rPr>
              <a:t>* </a:t>
            </a:r>
            <a:r>
              <a:rPr sz="1800" dirty="0">
                <a:latin typeface="Arial"/>
                <a:cs typeface="Arial"/>
              </a:rPr>
              <a:t>sin(thetaC) + LAB </a:t>
            </a:r>
            <a:r>
              <a:rPr sz="1800" spc="-5" dirty="0">
                <a:latin typeface="Arial"/>
                <a:cs typeface="Arial"/>
              </a:rPr>
              <a:t>* </a:t>
            </a:r>
            <a:r>
              <a:rPr sz="1800" dirty="0">
                <a:latin typeface="Arial"/>
                <a:cs typeface="Arial"/>
              </a:rPr>
              <a:t>thetaAdtdt </a:t>
            </a:r>
            <a:r>
              <a:rPr sz="1800" spc="-5" dirty="0">
                <a:latin typeface="Arial"/>
                <a:cs typeface="Arial"/>
              </a:rPr>
              <a:t>*  </a:t>
            </a:r>
            <a:r>
              <a:rPr sz="1800" dirty="0">
                <a:latin typeface="Arial"/>
                <a:cs typeface="Arial"/>
              </a:rPr>
              <a:t>cos(thetaC) </a:t>
            </a:r>
            <a:r>
              <a:rPr sz="1800" spc="-5" dirty="0">
                <a:latin typeface="Arial"/>
                <a:cs typeface="Arial"/>
              </a:rPr>
              <a:t>* </a:t>
            </a:r>
            <a:r>
              <a:rPr sz="1800" dirty="0">
                <a:latin typeface="Arial"/>
                <a:cs typeface="Arial"/>
              </a:rPr>
              <a:t>sin(thetaA)) /</a:t>
            </a:r>
            <a:r>
              <a:rPr sz="1800" spc="-135" dirty="0">
                <a:latin typeface="Arial"/>
                <a:cs typeface="Arial"/>
              </a:rPr>
              <a:t> </a:t>
            </a:r>
            <a:r>
              <a:rPr sz="1800" dirty="0">
                <a:latin typeface="Arial"/>
                <a:cs typeface="Arial"/>
              </a:rPr>
              <a:t>cos(thetaC);</a:t>
            </a:r>
            <a:endParaRPr sz="18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6678" y="353695"/>
            <a:ext cx="1854200" cy="574040"/>
          </a:xfrm>
          <a:prstGeom prst="rect">
            <a:avLst/>
          </a:prstGeom>
        </p:spPr>
        <p:txBody>
          <a:bodyPr vert="horz" wrap="square" lIns="0" tIns="12700" rIns="0" bIns="0" rtlCol="0">
            <a:spAutoFit/>
          </a:bodyPr>
          <a:lstStyle/>
          <a:p>
            <a:pPr marL="12700">
              <a:lnSpc>
                <a:spcPct val="100000"/>
              </a:lnSpc>
              <a:spcBef>
                <a:spcPts val="100"/>
              </a:spcBef>
            </a:pPr>
            <a:r>
              <a:rPr dirty="0">
                <a:latin typeface="华文新魏"/>
                <a:cs typeface="华文新魏"/>
              </a:rPr>
              <a:t>课程内容</a:t>
            </a:r>
          </a:p>
        </p:txBody>
      </p:sp>
      <p:sp>
        <p:nvSpPr>
          <p:cNvPr id="3" name="object 3"/>
          <p:cNvSpPr/>
          <p:nvPr/>
        </p:nvSpPr>
        <p:spPr>
          <a:xfrm>
            <a:off x="5931408" y="4928615"/>
            <a:ext cx="2837688" cy="177088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93008" y="4928615"/>
            <a:ext cx="1755648" cy="177088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74904" y="1298447"/>
            <a:ext cx="2648712" cy="218846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493008" y="1298447"/>
            <a:ext cx="5276088" cy="356006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96240" y="4386071"/>
            <a:ext cx="2316480" cy="231343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253365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p:txBody>
      </p:sp>
      <p:sp>
        <p:nvSpPr>
          <p:cNvPr id="4" name="object 4"/>
          <p:cNvSpPr txBox="1"/>
          <p:nvPr/>
        </p:nvSpPr>
        <p:spPr>
          <a:xfrm>
            <a:off x="561543" y="1876755"/>
            <a:ext cx="8050530" cy="4441825"/>
          </a:xfrm>
          <a:prstGeom prst="rect">
            <a:avLst/>
          </a:prstGeom>
        </p:spPr>
        <p:txBody>
          <a:bodyPr vert="horz" wrap="square" lIns="0" tIns="12700" rIns="0" bIns="0" rtlCol="0">
            <a:spAutoFit/>
          </a:bodyPr>
          <a:lstStyle/>
          <a:p>
            <a:pPr marL="12700">
              <a:lnSpc>
                <a:spcPct val="100000"/>
              </a:lnSpc>
              <a:spcBef>
                <a:spcPts val="100"/>
              </a:spcBef>
            </a:pPr>
            <a:r>
              <a:rPr sz="1800" spc="-5" dirty="0">
                <a:latin typeface="宋体"/>
                <a:cs typeface="宋体"/>
              </a:rPr>
              <a:t>关闭</a:t>
            </a:r>
            <a:r>
              <a:rPr sz="1800" spc="5" dirty="0">
                <a:latin typeface="Arial"/>
                <a:cs typeface="Arial"/>
              </a:rPr>
              <a:t>.m</a:t>
            </a:r>
            <a:r>
              <a:rPr sz="1800" spc="-5" dirty="0">
                <a:latin typeface="宋体"/>
                <a:cs typeface="宋体"/>
              </a:rPr>
              <a:t>文件编辑器后，仿真模型</a:t>
            </a:r>
            <a:r>
              <a:rPr sz="1800" dirty="0">
                <a:latin typeface="宋体"/>
                <a:cs typeface="宋体"/>
              </a:rPr>
              <a:t>中</a:t>
            </a:r>
            <a:r>
              <a:rPr sz="1800" spc="-35" dirty="0">
                <a:latin typeface="Arial"/>
                <a:cs typeface="Arial"/>
              </a:rPr>
              <a:t>MATLAB</a:t>
            </a:r>
            <a:r>
              <a:rPr sz="1800" spc="35" dirty="0">
                <a:latin typeface="Arial"/>
                <a:cs typeface="Arial"/>
              </a:rPr>
              <a:t> </a:t>
            </a:r>
            <a:r>
              <a:rPr sz="1800" spc="5" dirty="0">
                <a:latin typeface="Arial"/>
                <a:cs typeface="Arial"/>
              </a:rPr>
              <a:t>Function</a:t>
            </a:r>
            <a:r>
              <a:rPr sz="1800" spc="-5" dirty="0">
                <a:latin typeface="宋体"/>
                <a:cs typeface="宋体"/>
              </a:rPr>
              <a:t>模块的图标上出</a:t>
            </a:r>
            <a:r>
              <a:rPr sz="1800" dirty="0">
                <a:latin typeface="宋体"/>
                <a:cs typeface="宋体"/>
              </a:rPr>
              <a:t>现</a:t>
            </a:r>
            <a:r>
              <a:rPr sz="1800" spc="5" dirty="0">
                <a:latin typeface="Arial"/>
                <a:cs typeface="Arial"/>
              </a:rPr>
              <a:t>5</a:t>
            </a:r>
            <a:r>
              <a:rPr sz="1800" spc="-5" dirty="0">
                <a:latin typeface="宋体"/>
                <a:cs typeface="宋体"/>
              </a:rPr>
              <a:t>个输入</a:t>
            </a:r>
            <a:endParaRPr sz="1800">
              <a:latin typeface="宋体"/>
              <a:cs typeface="宋体"/>
            </a:endParaRPr>
          </a:p>
          <a:p>
            <a:pPr marL="12700">
              <a:lnSpc>
                <a:spcPct val="100000"/>
              </a:lnSpc>
              <a:spcBef>
                <a:spcPts val="5"/>
              </a:spcBef>
            </a:pPr>
            <a:r>
              <a:rPr sz="1800" dirty="0">
                <a:latin typeface="宋体"/>
                <a:cs typeface="宋体"/>
              </a:rPr>
              <a:t>端（</a:t>
            </a:r>
            <a:r>
              <a:rPr sz="1800" dirty="0">
                <a:latin typeface="Arial"/>
                <a:cs typeface="Arial"/>
              </a:rPr>
              <a:t>thetaA</a:t>
            </a:r>
            <a:r>
              <a:rPr sz="1800" dirty="0">
                <a:latin typeface="宋体"/>
                <a:cs typeface="宋体"/>
              </a:rPr>
              <a:t>、</a:t>
            </a:r>
            <a:r>
              <a:rPr sz="1800" dirty="0">
                <a:latin typeface="Arial"/>
                <a:cs typeface="Arial"/>
              </a:rPr>
              <a:t>thetaC</a:t>
            </a:r>
            <a:r>
              <a:rPr sz="1800" dirty="0">
                <a:latin typeface="宋体"/>
                <a:cs typeface="宋体"/>
              </a:rPr>
              <a:t>、</a:t>
            </a:r>
            <a:r>
              <a:rPr sz="1800" dirty="0">
                <a:latin typeface="Arial"/>
                <a:cs typeface="Arial"/>
              </a:rPr>
              <a:t>thetaAdt</a:t>
            </a:r>
            <a:r>
              <a:rPr sz="1800" dirty="0">
                <a:latin typeface="宋体"/>
                <a:cs typeface="宋体"/>
              </a:rPr>
              <a:t>、</a:t>
            </a:r>
            <a:r>
              <a:rPr sz="1800" spc="-5" dirty="0">
                <a:latin typeface="Arial"/>
                <a:cs typeface="Arial"/>
              </a:rPr>
              <a:t>thetaCdt</a:t>
            </a:r>
            <a:r>
              <a:rPr sz="1800" dirty="0">
                <a:latin typeface="宋体"/>
                <a:cs typeface="宋体"/>
              </a:rPr>
              <a:t>、</a:t>
            </a:r>
            <a:r>
              <a:rPr sz="1800" spc="-5" dirty="0">
                <a:latin typeface="Arial"/>
                <a:cs typeface="Arial"/>
              </a:rPr>
              <a:t>thetaAdtdt</a:t>
            </a:r>
            <a:r>
              <a:rPr sz="1800" spc="-5" dirty="0">
                <a:latin typeface="宋体"/>
                <a:cs typeface="宋体"/>
              </a:rPr>
              <a:t>），</a:t>
            </a:r>
            <a:r>
              <a:rPr sz="1800" spc="-5" dirty="0">
                <a:latin typeface="Arial"/>
                <a:cs typeface="Arial"/>
              </a:rPr>
              <a:t>2</a:t>
            </a:r>
            <a:r>
              <a:rPr sz="1800" dirty="0">
                <a:latin typeface="宋体"/>
                <a:cs typeface="宋体"/>
              </a:rPr>
              <a:t>个输出端</a:t>
            </a:r>
            <a:endParaRPr sz="1800">
              <a:latin typeface="宋体"/>
              <a:cs typeface="宋体"/>
            </a:endParaRPr>
          </a:p>
          <a:p>
            <a:pPr marL="12700">
              <a:lnSpc>
                <a:spcPct val="100000"/>
              </a:lnSpc>
            </a:pPr>
            <a:r>
              <a:rPr sz="1800" dirty="0">
                <a:latin typeface="宋体"/>
                <a:cs typeface="宋体"/>
              </a:rPr>
              <a:t>（</a:t>
            </a:r>
            <a:r>
              <a:rPr sz="1800" dirty="0">
                <a:latin typeface="Arial"/>
                <a:cs typeface="Arial"/>
              </a:rPr>
              <a:t>thetaCdtdt</a:t>
            </a:r>
            <a:r>
              <a:rPr sz="1800" dirty="0">
                <a:latin typeface="宋体"/>
                <a:cs typeface="宋体"/>
              </a:rPr>
              <a:t>、</a:t>
            </a:r>
            <a:r>
              <a:rPr sz="1800" dirty="0">
                <a:latin typeface="Arial"/>
                <a:cs typeface="Arial"/>
              </a:rPr>
              <a:t>LACdtdt</a:t>
            </a:r>
            <a:r>
              <a:rPr sz="1800" dirty="0">
                <a:latin typeface="宋体"/>
                <a:cs typeface="宋体"/>
              </a:rPr>
              <a:t>）。</a:t>
            </a:r>
            <a:endParaRPr sz="1800">
              <a:latin typeface="宋体"/>
              <a:cs typeface="宋体"/>
            </a:endParaRPr>
          </a:p>
          <a:p>
            <a:pPr>
              <a:lnSpc>
                <a:spcPct val="100000"/>
              </a:lnSpc>
              <a:spcBef>
                <a:spcPts val="15"/>
              </a:spcBef>
            </a:pPr>
            <a:endParaRPr sz="2200">
              <a:latin typeface="Times New Roman"/>
              <a:cs typeface="Times New Roman"/>
            </a:endParaRPr>
          </a:p>
          <a:p>
            <a:pPr marL="12700" marR="28575">
              <a:lnSpc>
                <a:spcPct val="100000"/>
              </a:lnSpc>
            </a:pPr>
            <a:r>
              <a:rPr sz="1800" spc="-5" dirty="0">
                <a:latin typeface="宋体"/>
                <a:cs typeface="宋体"/>
              </a:rPr>
              <a:t>然后调</a:t>
            </a:r>
            <a:r>
              <a:rPr sz="1800" dirty="0">
                <a:latin typeface="宋体"/>
                <a:cs typeface="宋体"/>
              </a:rPr>
              <a:t>入</a:t>
            </a:r>
            <a:r>
              <a:rPr sz="1800" dirty="0">
                <a:latin typeface="Arial"/>
                <a:cs typeface="Arial"/>
              </a:rPr>
              <a:t>Simulink</a:t>
            </a:r>
            <a:r>
              <a:rPr sz="1800" spc="-55"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Commonly</a:t>
            </a:r>
            <a:r>
              <a:rPr sz="1800" spc="-55" dirty="0">
                <a:latin typeface="Arial"/>
                <a:cs typeface="Arial"/>
              </a:rPr>
              <a:t> </a:t>
            </a:r>
            <a:r>
              <a:rPr sz="1800" dirty="0">
                <a:latin typeface="Arial"/>
                <a:cs typeface="Arial"/>
              </a:rPr>
              <a:t>Used</a:t>
            </a:r>
            <a:r>
              <a:rPr sz="1800" spc="-15" dirty="0">
                <a:latin typeface="Arial"/>
                <a:cs typeface="Arial"/>
              </a:rPr>
              <a:t> </a:t>
            </a:r>
            <a:r>
              <a:rPr sz="1800" dirty="0">
                <a:latin typeface="Arial"/>
                <a:cs typeface="Arial"/>
              </a:rPr>
              <a:t>Blocks</a:t>
            </a:r>
            <a:r>
              <a:rPr sz="1800" spc="-30" dirty="0">
                <a:latin typeface="Arial"/>
                <a:cs typeface="Arial"/>
              </a:rPr>
              <a:t> </a:t>
            </a:r>
            <a:r>
              <a:rPr sz="1800" dirty="0">
                <a:latin typeface="Arial"/>
                <a:cs typeface="Arial"/>
              </a:rPr>
              <a:t>/</a:t>
            </a:r>
            <a:r>
              <a:rPr sz="1800" spc="-15" dirty="0">
                <a:latin typeface="Arial"/>
                <a:cs typeface="Arial"/>
              </a:rPr>
              <a:t> </a:t>
            </a:r>
            <a:r>
              <a:rPr sz="1800" spc="5" dirty="0">
                <a:latin typeface="Arial"/>
                <a:cs typeface="Arial"/>
              </a:rPr>
              <a:t>Integrator</a:t>
            </a:r>
            <a:r>
              <a:rPr sz="1800" spc="-5" dirty="0">
                <a:latin typeface="宋体"/>
                <a:cs typeface="宋体"/>
              </a:rPr>
              <a:t>模块，需要</a:t>
            </a:r>
            <a:r>
              <a:rPr sz="1800" spc="5" dirty="0">
                <a:latin typeface="Arial"/>
                <a:cs typeface="Arial"/>
              </a:rPr>
              <a:t>6</a:t>
            </a:r>
            <a:r>
              <a:rPr sz="1800" spc="-5" dirty="0">
                <a:latin typeface="宋体"/>
                <a:cs typeface="宋体"/>
              </a:rPr>
              <a:t>个积分器模 </a:t>
            </a:r>
            <a:r>
              <a:rPr sz="1800" dirty="0">
                <a:latin typeface="宋体"/>
                <a:cs typeface="宋体"/>
              </a:rPr>
              <a:t>块，一方面用于将加速度或角加速度变量积分为速度或角速度变量，另方面用于 将速度或角速度变量积分为位移或角位移变量。双击积分器模块图标，设置积分 </a:t>
            </a:r>
            <a:r>
              <a:rPr sz="1800" spc="-5" dirty="0">
                <a:latin typeface="宋体"/>
                <a:cs typeface="宋体"/>
              </a:rPr>
              <a:t>器的初始条件。需要注意的是，初始时刻机构处于静止状态，且曲柄和连杆都处 </a:t>
            </a:r>
            <a:r>
              <a:rPr sz="1800" dirty="0">
                <a:latin typeface="宋体"/>
                <a:cs typeface="宋体"/>
              </a:rPr>
              <a:t>于水平位置，此时滑块到</a:t>
            </a:r>
            <a:r>
              <a:rPr sz="1800" spc="5" dirty="0">
                <a:latin typeface="宋体"/>
                <a:cs typeface="宋体"/>
              </a:rPr>
              <a:t>点</a:t>
            </a:r>
            <a:r>
              <a:rPr sz="1800" spc="-5" dirty="0">
                <a:latin typeface="Arial"/>
                <a:cs typeface="Arial"/>
              </a:rPr>
              <a:t>A</a:t>
            </a:r>
            <a:r>
              <a:rPr sz="1800" dirty="0">
                <a:latin typeface="宋体"/>
                <a:cs typeface="宋体"/>
              </a:rPr>
              <a:t>的距离等于曲柄与连杆的长度之和，因此将滑块速 度积分为滑块位移的积分器（</a:t>
            </a:r>
            <a:r>
              <a:rPr sz="1800" spc="5" dirty="0">
                <a:latin typeface="宋体"/>
                <a:cs typeface="宋体"/>
              </a:rPr>
              <a:t>图</a:t>
            </a:r>
            <a:r>
              <a:rPr sz="1800" dirty="0">
                <a:latin typeface="Arial"/>
                <a:cs typeface="Arial"/>
              </a:rPr>
              <a:t>8.5</a:t>
            </a:r>
            <a:r>
              <a:rPr sz="1800" dirty="0">
                <a:latin typeface="宋体"/>
                <a:cs typeface="宋体"/>
              </a:rPr>
              <a:t>中的</a:t>
            </a:r>
            <a:r>
              <a:rPr sz="1800" dirty="0">
                <a:latin typeface="Arial"/>
                <a:cs typeface="Arial"/>
              </a:rPr>
              <a:t>Integrator1</a:t>
            </a:r>
            <a:r>
              <a:rPr sz="1800" dirty="0">
                <a:latin typeface="宋体"/>
                <a:cs typeface="宋体"/>
              </a:rPr>
              <a:t>），初始条件应该设置</a:t>
            </a:r>
            <a:r>
              <a:rPr sz="1800" spc="-20" dirty="0">
                <a:latin typeface="宋体"/>
                <a:cs typeface="宋体"/>
              </a:rPr>
              <a:t>为</a:t>
            </a:r>
            <a:r>
              <a:rPr sz="1800" spc="-5" dirty="0">
                <a:latin typeface="Arial"/>
                <a:cs typeface="Arial"/>
              </a:rPr>
              <a:t>5</a:t>
            </a:r>
            <a:endParaRPr sz="1800">
              <a:latin typeface="Arial"/>
              <a:cs typeface="Arial"/>
            </a:endParaRPr>
          </a:p>
          <a:p>
            <a:pPr marL="12700">
              <a:lnSpc>
                <a:spcPct val="100000"/>
              </a:lnSpc>
            </a:pPr>
            <a:r>
              <a:rPr sz="1800" dirty="0">
                <a:latin typeface="宋体"/>
                <a:cs typeface="宋体"/>
              </a:rPr>
              <a:t>（曲柄长度</a:t>
            </a:r>
            <a:r>
              <a:rPr sz="1800" dirty="0">
                <a:latin typeface="Arial"/>
                <a:cs typeface="Arial"/>
              </a:rPr>
              <a:t>1m</a:t>
            </a:r>
            <a:r>
              <a:rPr sz="1800" dirty="0">
                <a:latin typeface="宋体"/>
                <a:cs typeface="宋体"/>
              </a:rPr>
              <a:t>，连杆长度</a:t>
            </a:r>
            <a:r>
              <a:rPr sz="1800" dirty="0">
                <a:latin typeface="Arial"/>
                <a:cs typeface="Arial"/>
              </a:rPr>
              <a:t>4m</a:t>
            </a:r>
            <a:r>
              <a:rPr sz="1800" dirty="0">
                <a:latin typeface="宋体"/>
                <a:cs typeface="宋体"/>
              </a:rPr>
              <a:t>）；其余</a:t>
            </a:r>
            <a:r>
              <a:rPr sz="1800" dirty="0">
                <a:latin typeface="Arial"/>
                <a:cs typeface="Arial"/>
              </a:rPr>
              <a:t>5</a:t>
            </a:r>
            <a:r>
              <a:rPr sz="1800" dirty="0">
                <a:latin typeface="宋体"/>
                <a:cs typeface="宋体"/>
              </a:rPr>
              <a:t>个积分器（</a:t>
            </a:r>
            <a:r>
              <a:rPr sz="1800" spc="5" dirty="0">
                <a:latin typeface="宋体"/>
                <a:cs typeface="宋体"/>
              </a:rPr>
              <a:t>图</a:t>
            </a:r>
            <a:r>
              <a:rPr sz="1800" dirty="0">
                <a:latin typeface="Arial"/>
                <a:cs typeface="Arial"/>
              </a:rPr>
              <a:t>8.5</a:t>
            </a:r>
            <a:r>
              <a:rPr sz="1800" dirty="0">
                <a:latin typeface="宋体"/>
                <a:cs typeface="宋体"/>
              </a:rPr>
              <a:t>中的</a:t>
            </a:r>
            <a:r>
              <a:rPr sz="1800" spc="-5" dirty="0">
                <a:latin typeface="Arial"/>
                <a:cs typeface="Arial"/>
              </a:rPr>
              <a:t>Integrator3</a:t>
            </a:r>
            <a:r>
              <a:rPr sz="1800" dirty="0">
                <a:latin typeface="宋体"/>
                <a:cs typeface="宋体"/>
              </a:rPr>
              <a:t>、</a:t>
            </a:r>
            <a:endParaRPr sz="1800">
              <a:latin typeface="宋体"/>
              <a:cs typeface="宋体"/>
            </a:endParaRPr>
          </a:p>
          <a:p>
            <a:pPr marL="12700">
              <a:lnSpc>
                <a:spcPct val="100000"/>
              </a:lnSpc>
            </a:pPr>
            <a:r>
              <a:rPr sz="1800" dirty="0">
                <a:latin typeface="Arial"/>
                <a:cs typeface="Arial"/>
              </a:rPr>
              <a:t>Integrator4</a:t>
            </a:r>
            <a:r>
              <a:rPr sz="1800" dirty="0">
                <a:latin typeface="宋体"/>
                <a:cs typeface="宋体"/>
              </a:rPr>
              <a:t>、</a:t>
            </a:r>
            <a:r>
              <a:rPr sz="1800" spc="-5" dirty="0">
                <a:latin typeface="Arial"/>
                <a:cs typeface="Arial"/>
              </a:rPr>
              <a:t>Integrator5</a:t>
            </a:r>
            <a:r>
              <a:rPr sz="1800" dirty="0">
                <a:latin typeface="宋体"/>
                <a:cs typeface="宋体"/>
              </a:rPr>
              <a:t>、</a:t>
            </a:r>
            <a:r>
              <a:rPr sz="1800" spc="-5" dirty="0">
                <a:latin typeface="Arial"/>
                <a:cs typeface="Arial"/>
              </a:rPr>
              <a:t>Integrator2</a:t>
            </a:r>
            <a:r>
              <a:rPr sz="1800" dirty="0">
                <a:latin typeface="宋体"/>
                <a:cs typeface="宋体"/>
              </a:rPr>
              <a:t>和</a:t>
            </a:r>
            <a:r>
              <a:rPr sz="1800" spc="-5" dirty="0">
                <a:latin typeface="Arial"/>
                <a:cs typeface="Arial"/>
              </a:rPr>
              <a:t>Integrator</a:t>
            </a:r>
            <a:r>
              <a:rPr sz="1800" spc="-5" dirty="0">
                <a:latin typeface="宋体"/>
                <a:cs typeface="宋体"/>
              </a:rPr>
              <a:t>）</a:t>
            </a:r>
            <a:r>
              <a:rPr sz="1800" dirty="0">
                <a:latin typeface="宋体"/>
                <a:cs typeface="宋体"/>
              </a:rPr>
              <a:t>的初始条件设置为</a:t>
            </a:r>
            <a:r>
              <a:rPr sz="1800" spc="5" dirty="0">
                <a:latin typeface="Arial"/>
                <a:cs typeface="Arial"/>
              </a:rPr>
              <a:t>0</a:t>
            </a:r>
            <a:r>
              <a:rPr sz="1800" dirty="0">
                <a:latin typeface="宋体"/>
                <a:cs typeface="宋体"/>
              </a:rPr>
              <a:t>。</a:t>
            </a:r>
            <a:endParaRPr sz="1800">
              <a:latin typeface="宋体"/>
              <a:cs typeface="宋体"/>
            </a:endParaRPr>
          </a:p>
          <a:p>
            <a:pPr>
              <a:lnSpc>
                <a:spcPct val="100000"/>
              </a:lnSpc>
              <a:spcBef>
                <a:spcPts val="15"/>
              </a:spcBef>
            </a:pPr>
            <a:endParaRPr sz="1700">
              <a:latin typeface="Times New Roman"/>
              <a:cs typeface="Times New Roman"/>
            </a:endParaRPr>
          </a:p>
          <a:p>
            <a:pPr marL="12700" marR="5080">
              <a:lnSpc>
                <a:spcPct val="100000"/>
              </a:lnSpc>
              <a:spcBef>
                <a:spcPts val="5"/>
              </a:spcBef>
            </a:pPr>
            <a:r>
              <a:rPr sz="1800" spc="-5" dirty="0">
                <a:latin typeface="宋体"/>
                <a:cs typeface="宋体"/>
              </a:rPr>
              <a:t>假设曲柄做匀加速圆周运动，角加速度</a:t>
            </a:r>
            <a:r>
              <a:rPr sz="1800" spc="5" dirty="0">
                <a:latin typeface="宋体"/>
                <a:cs typeface="宋体"/>
              </a:rPr>
              <a:t>为</a:t>
            </a:r>
            <a:r>
              <a:rPr sz="1800" dirty="0">
                <a:latin typeface="Arial"/>
                <a:cs typeface="Arial"/>
              </a:rPr>
              <a:t>pi/4</a:t>
            </a:r>
            <a:r>
              <a:rPr sz="1800" spc="-15" dirty="0">
                <a:latin typeface="Arial"/>
                <a:cs typeface="Arial"/>
              </a:rPr>
              <a:t> </a:t>
            </a:r>
            <a:r>
              <a:rPr sz="1800" dirty="0">
                <a:latin typeface="Arial"/>
                <a:cs typeface="Arial"/>
              </a:rPr>
              <a:t>rad/s</a:t>
            </a:r>
            <a:r>
              <a:rPr sz="1800" baseline="25462" dirty="0">
                <a:latin typeface="Arial"/>
                <a:cs typeface="Arial"/>
              </a:rPr>
              <a:t>2</a:t>
            </a:r>
            <a:r>
              <a:rPr sz="1800" dirty="0">
                <a:latin typeface="宋体"/>
                <a:cs typeface="宋体"/>
              </a:rPr>
              <a:t>，则调</a:t>
            </a:r>
            <a:r>
              <a:rPr sz="1800" spc="-10" dirty="0">
                <a:latin typeface="宋体"/>
                <a:cs typeface="宋体"/>
              </a:rPr>
              <a:t>入</a:t>
            </a:r>
            <a:r>
              <a:rPr sz="1800" dirty="0">
                <a:latin typeface="Arial"/>
                <a:cs typeface="Arial"/>
              </a:rPr>
              <a:t>Simulink</a:t>
            </a:r>
            <a:r>
              <a:rPr sz="1800" spc="-85" dirty="0">
                <a:latin typeface="Arial"/>
                <a:cs typeface="Arial"/>
              </a:rPr>
              <a:t> </a:t>
            </a:r>
            <a:r>
              <a:rPr sz="1800" dirty="0">
                <a:latin typeface="Arial"/>
                <a:cs typeface="Arial"/>
              </a:rPr>
              <a:t>/  Commonly</a:t>
            </a:r>
            <a:r>
              <a:rPr sz="1800" spc="-60" dirty="0">
                <a:latin typeface="Arial"/>
                <a:cs typeface="Arial"/>
              </a:rPr>
              <a:t> </a:t>
            </a:r>
            <a:r>
              <a:rPr sz="1800" dirty="0">
                <a:latin typeface="Arial"/>
                <a:cs typeface="Arial"/>
              </a:rPr>
              <a:t>Used</a:t>
            </a:r>
            <a:r>
              <a:rPr sz="1800" spc="-5" dirty="0">
                <a:latin typeface="Arial"/>
                <a:cs typeface="Arial"/>
              </a:rPr>
              <a:t> </a:t>
            </a:r>
            <a:r>
              <a:rPr sz="1800" dirty="0">
                <a:latin typeface="Arial"/>
                <a:cs typeface="Arial"/>
              </a:rPr>
              <a:t>Blocks</a:t>
            </a:r>
            <a:r>
              <a:rPr sz="1800" spc="-30" dirty="0">
                <a:latin typeface="Arial"/>
                <a:cs typeface="Arial"/>
              </a:rPr>
              <a:t> </a:t>
            </a:r>
            <a:r>
              <a:rPr sz="1800" dirty="0">
                <a:latin typeface="Arial"/>
                <a:cs typeface="Arial"/>
              </a:rPr>
              <a:t>/</a:t>
            </a:r>
            <a:r>
              <a:rPr sz="1800" spc="-15" dirty="0">
                <a:latin typeface="Arial"/>
                <a:cs typeface="Arial"/>
              </a:rPr>
              <a:t> </a:t>
            </a:r>
            <a:r>
              <a:rPr sz="1800" spc="5" dirty="0">
                <a:latin typeface="Arial"/>
                <a:cs typeface="Arial"/>
              </a:rPr>
              <a:t>Constant</a:t>
            </a:r>
            <a:r>
              <a:rPr sz="1800" dirty="0">
                <a:latin typeface="宋体"/>
                <a:cs typeface="宋体"/>
              </a:rPr>
              <a:t>模块，双击模块图标，将数值改</a:t>
            </a:r>
            <a:r>
              <a:rPr sz="1800" spc="5" dirty="0">
                <a:latin typeface="宋体"/>
                <a:cs typeface="宋体"/>
              </a:rPr>
              <a:t>为</a:t>
            </a:r>
            <a:r>
              <a:rPr sz="1800" dirty="0">
                <a:latin typeface="Arial"/>
                <a:cs typeface="Arial"/>
              </a:rPr>
              <a:t>pi/4</a:t>
            </a:r>
            <a:r>
              <a:rPr sz="1800" dirty="0">
                <a:latin typeface="宋体"/>
                <a:cs typeface="宋体"/>
              </a:rPr>
              <a:t>，并将 </a:t>
            </a:r>
            <a:r>
              <a:rPr sz="1800" spc="-5" dirty="0">
                <a:latin typeface="宋体"/>
                <a:cs typeface="宋体"/>
              </a:rPr>
              <a:t>该模块</a:t>
            </a:r>
            <a:r>
              <a:rPr sz="1800" dirty="0">
                <a:latin typeface="宋体"/>
                <a:cs typeface="宋体"/>
              </a:rPr>
              <a:t>与</a:t>
            </a:r>
            <a:r>
              <a:rPr sz="1800" spc="-35" dirty="0">
                <a:latin typeface="Arial"/>
                <a:cs typeface="Arial"/>
              </a:rPr>
              <a:t>MATLAB</a:t>
            </a:r>
            <a:r>
              <a:rPr sz="1800" spc="40" dirty="0">
                <a:latin typeface="Arial"/>
                <a:cs typeface="Arial"/>
              </a:rPr>
              <a:t> </a:t>
            </a:r>
            <a:r>
              <a:rPr sz="1800" spc="5" dirty="0">
                <a:latin typeface="Arial"/>
                <a:cs typeface="Arial"/>
              </a:rPr>
              <a:t>Function</a:t>
            </a:r>
            <a:r>
              <a:rPr sz="1800" spc="-5" dirty="0">
                <a:latin typeface="宋体"/>
                <a:cs typeface="宋体"/>
              </a:rPr>
              <a:t>模块的</a:t>
            </a:r>
            <a:r>
              <a:rPr sz="1800" spc="-5" dirty="0">
                <a:latin typeface="Arial"/>
                <a:cs typeface="Arial"/>
              </a:rPr>
              <a:t>thetaAdtdt</a:t>
            </a:r>
            <a:r>
              <a:rPr sz="1800" spc="-5" dirty="0">
                <a:latin typeface="宋体"/>
                <a:cs typeface="宋体"/>
              </a:rPr>
              <a:t>输入端口相连。</a:t>
            </a:r>
            <a:endParaRPr sz="1800">
              <a:latin typeface="宋体"/>
              <a:cs typeface="宋体"/>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253365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p:txBody>
      </p:sp>
      <p:sp>
        <p:nvSpPr>
          <p:cNvPr id="4" name="object 4"/>
          <p:cNvSpPr txBox="1"/>
          <p:nvPr/>
        </p:nvSpPr>
        <p:spPr>
          <a:xfrm>
            <a:off x="561543" y="1876755"/>
            <a:ext cx="812038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宋体"/>
                <a:cs typeface="宋体"/>
              </a:rPr>
              <a:t>最后调</a:t>
            </a:r>
            <a:r>
              <a:rPr sz="1800" dirty="0">
                <a:latin typeface="宋体"/>
                <a:cs typeface="宋体"/>
              </a:rPr>
              <a:t>入</a:t>
            </a:r>
            <a:r>
              <a:rPr sz="1800" dirty="0">
                <a:latin typeface="Arial"/>
                <a:cs typeface="Arial"/>
              </a:rPr>
              <a:t>Simulink</a:t>
            </a:r>
            <a:r>
              <a:rPr sz="1800" spc="-60" dirty="0">
                <a:latin typeface="Arial"/>
                <a:cs typeface="Arial"/>
              </a:rPr>
              <a:t> </a:t>
            </a:r>
            <a:r>
              <a:rPr sz="1800" dirty="0">
                <a:latin typeface="Arial"/>
                <a:cs typeface="Arial"/>
              </a:rPr>
              <a:t>/ Commonly</a:t>
            </a:r>
            <a:r>
              <a:rPr sz="1800" spc="-60" dirty="0">
                <a:latin typeface="Arial"/>
                <a:cs typeface="Arial"/>
              </a:rPr>
              <a:t> </a:t>
            </a:r>
            <a:r>
              <a:rPr sz="1800" dirty="0">
                <a:latin typeface="Arial"/>
                <a:cs typeface="Arial"/>
              </a:rPr>
              <a:t>Used</a:t>
            </a:r>
            <a:r>
              <a:rPr sz="1800" spc="-15" dirty="0">
                <a:latin typeface="Arial"/>
                <a:cs typeface="Arial"/>
              </a:rPr>
              <a:t> </a:t>
            </a:r>
            <a:r>
              <a:rPr sz="1800" dirty="0">
                <a:latin typeface="Arial"/>
                <a:cs typeface="Arial"/>
              </a:rPr>
              <a:t>Blocks</a:t>
            </a:r>
            <a:r>
              <a:rPr sz="1800" spc="-40" dirty="0">
                <a:latin typeface="Arial"/>
                <a:cs typeface="Arial"/>
              </a:rPr>
              <a:t> </a:t>
            </a:r>
            <a:r>
              <a:rPr sz="1800" dirty="0">
                <a:latin typeface="Arial"/>
                <a:cs typeface="Arial"/>
              </a:rPr>
              <a:t>/</a:t>
            </a:r>
            <a:r>
              <a:rPr sz="1800" spc="-20" dirty="0">
                <a:latin typeface="Arial"/>
                <a:cs typeface="Arial"/>
              </a:rPr>
              <a:t> </a:t>
            </a:r>
            <a:r>
              <a:rPr sz="1800" spc="15" dirty="0">
                <a:latin typeface="Arial"/>
                <a:cs typeface="Arial"/>
              </a:rPr>
              <a:t>Scope</a:t>
            </a:r>
            <a:r>
              <a:rPr sz="1800" spc="-5" dirty="0">
                <a:latin typeface="宋体"/>
                <a:cs typeface="宋体"/>
              </a:rPr>
              <a:t>模块，通过示波器观察滑块 </a:t>
            </a:r>
            <a:r>
              <a:rPr sz="1800" dirty="0">
                <a:latin typeface="宋体"/>
                <a:cs typeface="宋体"/>
              </a:rPr>
              <a:t>的位移变化情况。最终构建的曲柄滑块机构加速度仿真模型如</a:t>
            </a:r>
            <a:r>
              <a:rPr sz="1800" spc="15" dirty="0">
                <a:latin typeface="宋体"/>
                <a:cs typeface="宋体"/>
              </a:rPr>
              <a:t>图</a:t>
            </a:r>
            <a:r>
              <a:rPr sz="1800" dirty="0">
                <a:latin typeface="Arial"/>
                <a:cs typeface="Arial"/>
              </a:rPr>
              <a:t>8.</a:t>
            </a:r>
            <a:r>
              <a:rPr sz="1800" spc="10" dirty="0">
                <a:latin typeface="Arial"/>
                <a:cs typeface="Arial"/>
              </a:rPr>
              <a:t>5</a:t>
            </a:r>
            <a:r>
              <a:rPr sz="1800" dirty="0">
                <a:latin typeface="宋体"/>
                <a:cs typeface="宋体"/>
              </a:rPr>
              <a:t>所示。示波器 的输出如图</a:t>
            </a:r>
            <a:r>
              <a:rPr sz="1800" dirty="0">
                <a:latin typeface="Arial"/>
                <a:cs typeface="Arial"/>
              </a:rPr>
              <a:t>8.6</a:t>
            </a:r>
            <a:r>
              <a:rPr sz="1800" dirty="0">
                <a:latin typeface="宋体"/>
                <a:cs typeface="宋体"/>
              </a:rPr>
              <a:t>所示，横坐标为时间，纵坐标为滑块位移。</a:t>
            </a:r>
            <a:endParaRPr sz="1800">
              <a:latin typeface="宋体"/>
              <a:cs typeface="宋体"/>
            </a:endParaRPr>
          </a:p>
        </p:txBody>
      </p:sp>
      <p:sp>
        <p:nvSpPr>
          <p:cNvPr id="5" name="object 5"/>
          <p:cNvSpPr/>
          <p:nvPr/>
        </p:nvSpPr>
        <p:spPr>
          <a:xfrm>
            <a:off x="2450592" y="2947416"/>
            <a:ext cx="4401311" cy="148742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233927" y="4687823"/>
            <a:ext cx="2831592" cy="18379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253365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p:txBody>
      </p:sp>
      <p:sp>
        <p:nvSpPr>
          <p:cNvPr id="4" name="object 4"/>
          <p:cNvSpPr txBox="1"/>
          <p:nvPr/>
        </p:nvSpPr>
        <p:spPr>
          <a:xfrm>
            <a:off x="561543" y="1876755"/>
            <a:ext cx="8122284" cy="1672589"/>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宋体"/>
                <a:cs typeface="宋体"/>
              </a:rPr>
              <a:t>如果希望曲柄转速在达</a:t>
            </a:r>
            <a:r>
              <a:rPr sz="1800" spc="5" dirty="0">
                <a:latin typeface="宋体"/>
                <a:cs typeface="宋体"/>
              </a:rPr>
              <a:t>到</a:t>
            </a:r>
            <a:r>
              <a:rPr sz="1800" dirty="0">
                <a:latin typeface="Arial"/>
                <a:cs typeface="Arial"/>
              </a:rPr>
              <a:t>pi</a:t>
            </a:r>
            <a:r>
              <a:rPr sz="1800" spc="-35" dirty="0">
                <a:latin typeface="Arial"/>
                <a:cs typeface="Arial"/>
              </a:rPr>
              <a:t> </a:t>
            </a:r>
            <a:r>
              <a:rPr sz="1800" spc="5" dirty="0">
                <a:latin typeface="Arial"/>
                <a:cs typeface="Arial"/>
              </a:rPr>
              <a:t>rad/s</a:t>
            </a:r>
            <a:r>
              <a:rPr sz="1800" dirty="0">
                <a:latin typeface="宋体"/>
                <a:cs typeface="宋体"/>
              </a:rPr>
              <a:t>时，曲柄由匀加速圆周运动改为匀速圆周运动，  则需要再增加一个加速度切换模块。当曲柄转速小</a:t>
            </a:r>
            <a:r>
              <a:rPr sz="1800" spc="10" dirty="0">
                <a:latin typeface="宋体"/>
                <a:cs typeface="宋体"/>
              </a:rPr>
              <a:t>于</a:t>
            </a:r>
            <a:r>
              <a:rPr sz="1800" dirty="0">
                <a:latin typeface="Arial"/>
                <a:cs typeface="Arial"/>
              </a:rPr>
              <a:t>pi</a:t>
            </a:r>
            <a:r>
              <a:rPr sz="1800" spc="-40" dirty="0">
                <a:latin typeface="Arial"/>
                <a:cs typeface="Arial"/>
              </a:rPr>
              <a:t> </a:t>
            </a:r>
            <a:r>
              <a:rPr sz="1800" spc="5" dirty="0">
                <a:latin typeface="Arial"/>
                <a:cs typeface="Arial"/>
              </a:rPr>
              <a:t>rad/s</a:t>
            </a:r>
            <a:r>
              <a:rPr sz="1800" dirty="0">
                <a:latin typeface="宋体"/>
                <a:cs typeface="宋体"/>
              </a:rPr>
              <a:t>时，选</a:t>
            </a:r>
            <a:r>
              <a:rPr sz="1800" spc="-10" dirty="0">
                <a:latin typeface="宋体"/>
                <a:cs typeface="宋体"/>
              </a:rPr>
              <a:t>择</a:t>
            </a:r>
            <a:r>
              <a:rPr sz="1800" dirty="0">
                <a:latin typeface="Arial"/>
                <a:cs typeface="Arial"/>
              </a:rPr>
              <a:t>pi/4</a:t>
            </a:r>
            <a:r>
              <a:rPr sz="1800" spc="-60" dirty="0">
                <a:latin typeface="Arial"/>
                <a:cs typeface="Arial"/>
              </a:rPr>
              <a:t> </a:t>
            </a:r>
            <a:r>
              <a:rPr sz="1800" spc="5" dirty="0">
                <a:latin typeface="Arial"/>
                <a:cs typeface="Arial"/>
              </a:rPr>
              <a:t>rad/s</a:t>
            </a:r>
            <a:r>
              <a:rPr sz="1800" spc="7" baseline="25462" dirty="0">
                <a:latin typeface="Arial"/>
                <a:cs typeface="Arial"/>
              </a:rPr>
              <a:t>-2  </a:t>
            </a:r>
            <a:r>
              <a:rPr sz="1800" dirty="0">
                <a:latin typeface="宋体"/>
                <a:cs typeface="宋体"/>
              </a:rPr>
              <a:t>的加速度；当曲柄转速达</a:t>
            </a:r>
            <a:r>
              <a:rPr sz="1800" spc="5" dirty="0">
                <a:latin typeface="宋体"/>
                <a:cs typeface="宋体"/>
              </a:rPr>
              <a:t>到</a:t>
            </a:r>
            <a:r>
              <a:rPr sz="1800" dirty="0">
                <a:latin typeface="Arial"/>
                <a:cs typeface="Arial"/>
              </a:rPr>
              <a:t>pi</a:t>
            </a:r>
            <a:r>
              <a:rPr sz="1800" spc="-20" dirty="0">
                <a:latin typeface="Arial"/>
                <a:cs typeface="Arial"/>
              </a:rPr>
              <a:t> </a:t>
            </a:r>
            <a:r>
              <a:rPr sz="1800" spc="5" dirty="0">
                <a:latin typeface="Arial"/>
                <a:cs typeface="Arial"/>
              </a:rPr>
              <a:t>rad/s</a:t>
            </a:r>
            <a:r>
              <a:rPr sz="1800" dirty="0">
                <a:latin typeface="宋体"/>
                <a:cs typeface="宋体"/>
              </a:rPr>
              <a:t>时，选择加速度</a:t>
            </a:r>
            <a:r>
              <a:rPr sz="1800" spc="5" dirty="0">
                <a:latin typeface="宋体"/>
                <a:cs typeface="宋体"/>
              </a:rPr>
              <a:t>为</a:t>
            </a:r>
            <a:r>
              <a:rPr sz="1800" dirty="0">
                <a:latin typeface="Arial"/>
                <a:cs typeface="Arial"/>
              </a:rPr>
              <a:t>0</a:t>
            </a:r>
            <a:r>
              <a:rPr sz="1800" dirty="0">
                <a:latin typeface="宋体"/>
                <a:cs typeface="宋体"/>
              </a:rPr>
              <a:t>。调入</a:t>
            </a:r>
            <a:r>
              <a:rPr sz="1800" dirty="0">
                <a:latin typeface="Arial"/>
                <a:cs typeface="Arial"/>
              </a:rPr>
              <a:t>Simulink</a:t>
            </a:r>
            <a:r>
              <a:rPr sz="1800" spc="-65" dirty="0">
                <a:latin typeface="Arial"/>
                <a:cs typeface="Arial"/>
              </a:rPr>
              <a:t> </a:t>
            </a:r>
            <a:r>
              <a:rPr sz="1800" dirty="0">
                <a:latin typeface="Arial"/>
                <a:cs typeface="Arial"/>
              </a:rPr>
              <a:t>/  Commonly</a:t>
            </a:r>
            <a:r>
              <a:rPr sz="1800" spc="-55" dirty="0">
                <a:latin typeface="Arial"/>
                <a:cs typeface="Arial"/>
              </a:rPr>
              <a:t> </a:t>
            </a:r>
            <a:r>
              <a:rPr sz="1800" dirty="0">
                <a:latin typeface="Arial"/>
                <a:cs typeface="Arial"/>
              </a:rPr>
              <a:t>Used</a:t>
            </a:r>
            <a:r>
              <a:rPr sz="1800" spc="-15" dirty="0">
                <a:latin typeface="Arial"/>
                <a:cs typeface="Arial"/>
              </a:rPr>
              <a:t> </a:t>
            </a:r>
            <a:r>
              <a:rPr sz="1800" dirty="0">
                <a:latin typeface="Arial"/>
                <a:cs typeface="Arial"/>
              </a:rPr>
              <a:t>Blocks</a:t>
            </a:r>
            <a:r>
              <a:rPr sz="1800" spc="-35" dirty="0">
                <a:latin typeface="Arial"/>
                <a:cs typeface="Arial"/>
              </a:rPr>
              <a:t> </a:t>
            </a:r>
            <a:r>
              <a:rPr sz="1800" dirty="0">
                <a:latin typeface="Arial"/>
                <a:cs typeface="Arial"/>
              </a:rPr>
              <a:t>/</a:t>
            </a:r>
            <a:r>
              <a:rPr sz="1800" spc="-15" dirty="0">
                <a:latin typeface="Arial"/>
                <a:cs typeface="Arial"/>
              </a:rPr>
              <a:t> </a:t>
            </a:r>
            <a:r>
              <a:rPr sz="1800" dirty="0">
                <a:latin typeface="Arial"/>
                <a:cs typeface="Arial"/>
              </a:rPr>
              <a:t>Switch</a:t>
            </a:r>
            <a:r>
              <a:rPr sz="1800" dirty="0">
                <a:latin typeface="宋体"/>
                <a:cs typeface="宋体"/>
              </a:rPr>
              <a:t>模块，在仿真模型中双击模块图标，在阈值一栏 中填入</a:t>
            </a:r>
            <a:r>
              <a:rPr sz="1800" dirty="0">
                <a:latin typeface="Arial"/>
                <a:cs typeface="Arial"/>
              </a:rPr>
              <a:t>pi</a:t>
            </a:r>
            <a:r>
              <a:rPr sz="1800" dirty="0">
                <a:latin typeface="宋体"/>
                <a:cs typeface="宋体"/>
              </a:rPr>
              <a:t>。所构建的曲柄滑块机构加速度切换仿真模型如</a:t>
            </a:r>
            <a:r>
              <a:rPr sz="1800" spc="10" dirty="0">
                <a:latin typeface="宋体"/>
                <a:cs typeface="宋体"/>
              </a:rPr>
              <a:t>图</a:t>
            </a:r>
            <a:r>
              <a:rPr sz="1800" dirty="0">
                <a:latin typeface="Arial"/>
                <a:cs typeface="Arial"/>
              </a:rPr>
              <a:t>8.7</a:t>
            </a:r>
            <a:r>
              <a:rPr sz="1800" dirty="0">
                <a:latin typeface="宋体"/>
                <a:cs typeface="宋体"/>
              </a:rPr>
              <a:t>所示。示波器的输 出如图</a:t>
            </a:r>
            <a:r>
              <a:rPr sz="1800" dirty="0">
                <a:latin typeface="Arial"/>
                <a:cs typeface="Arial"/>
              </a:rPr>
              <a:t>8.8</a:t>
            </a:r>
            <a:r>
              <a:rPr sz="1800" dirty="0">
                <a:latin typeface="宋体"/>
                <a:cs typeface="宋体"/>
              </a:rPr>
              <a:t>所示，横坐标为时间，纵坐标为滑块位移。</a:t>
            </a:r>
            <a:endParaRPr sz="1800">
              <a:latin typeface="宋体"/>
              <a:cs typeface="宋体"/>
            </a:endParaRPr>
          </a:p>
        </p:txBody>
      </p:sp>
      <p:sp>
        <p:nvSpPr>
          <p:cNvPr id="5" name="object 5"/>
          <p:cNvSpPr/>
          <p:nvPr/>
        </p:nvSpPr>
        <p:spPr>
          <a:xfrm>
            <a:off x="484631" y="4416552"/>
            <a:ext cx="5199888" cy="157276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992367" y="4315967"/>
            <a:ext cx="2801112" cy="17708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879156"/>
            <a:ext cx="8213090" cy="2030730"/>
          </a:xfrm>
          <a:prstGeom prst="rect">
            <a:avLst/>
          </a:prstGeom>
        </p:spPr>
        <p:txBody>
          <a:bodyPr vert="horz" wrap="square" lIns="0" tIns="139700" rIns="0" bIns="0" rtlCol="0">
            <a:spAutoFit/>
          </a:bodyPr>
          <a:lstStyle/>
          <a:p>
            <a:pPr marL="13970">
              <a:lnSpc>
                <a:spcPct val="100000"/>
              </a:lnSpc>
              <a:spcBef>
                <a:spcPts val="1100"/>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a:p>
            <a:pPr marL="12700" marR="5080">
              <a:lnSpc>
                <a:spcPct val="100000"/>
              </a:lnSpc>
              <a:spcBef>
                <a:spcPts val="645"/>
              </a:spcBef>
            </a:pPr>
            <a:r>
              <a:rPr sz="1800" spc="-5" dirty="0">
                <a:latin typeface="宋体"/>
                <a:cs typeface="宋体"/>
              </a:rPr>
              <a:t>若通过示波器观</a:t>
            </a:r>
            <a:r>
              <a:rPr sz="1800" dirty="0">
                <a:latin typeface="宋体"/>
                <a:cs typeface="宋体"/>
              </a:rPr>
              <a:t>察</a:t>
            </a:r>
            <a:r>
              <a:rPr sz="1800" dirty="0">
                <a:latin typeface="Arial"/>
                <a:cs typeface="Arial"/>
              </a:rPr>
              <a:t>thetaA</a:t>
            </a:r>
            <a:r>
              <a:rPr sz="1800" dirty="0">
                <a:latin typeface="宋体"/>
                <a:cs typeface="宋体"/>
              </a:rPr>
              <a:t>的</a:t>
            </a:r>
            <a:r>
              <a:rPr sz="1800" spc="-30" dirty="0">
                <a:latin typeface="宋体"/>
                <a:cs typeface="宋体"/>
              </a:rPr>
              <a:t>变</a:t>
            </a:r>
            <a:r>
              <a:rPr sz="1800" dirty="0">
                <a:latin typeface="宋体"/>
                <a:cs typeface="宋体"/>
              </a:rPr>
              <a:t>化情</a:t>
            </a:r>
            <a:r>
              <a:rPr sz="1800" spc="-10" dirty="0">
                <a:latin typeface="宋体"/>
                <a:cs typeface="宋体"/>
              </a:rPr>
              <a:t>况</a:t>
            </a:r>
            <a:r>
              <a:rPr sz="1800" dirty="0">
                <a:latin typeface="宋体"/>
                <a:cs typeface="宋体"/>
              </a:rPr>
              <a:t>，会</a:t>
            </a:r>
            <a:r>
              <a:rPr sz="1800" spc="-10" dirty="0">
                <a:latin typeface="宋体"/>
                <a:cs typeface="宋体"/>
              </a:rPr>
              <a:t>发</a:t>
            </a:r>
            <a:r>
              <a:rPr sz="1800" dirty="0">
                <a:latin typeface="宋体"/>
                <a:cs typeface="宋体"/>
              </a:rPr>
              <a:t>现随</a:t>
            </a:r>
            <a:r>
              <a:rPr sz="1800" spc="-10" dirty="0">
                <a:latin typeface="宋体"/>
                <a:cs typeface="宋体"/>
              </a:rPr>
              <a:t>着</a:t>
            </a:r>
            <a:r>
              <a:rPr sz="1800" dirty="0">
                <a:latin typeface="宋体"/>
                <a:cs typeface="宋体"/>
              </a:rPr>
              <a:t>时间</a:t>
            </a:r>
            <a:r>
              <a:rPr sz="1800" spc="-10" dirty="0">
                <a:latin typeface="宋体"/>
                <a:cs typeface="宋体"/>
              </a:rPr>
              <a:t>的</a:t>
            </a:r>
            <a:r>
              <a:rPr sz="1800" dirty="0">
                <a:latin typeface="宋体"/>
                <a:cs typeface="宋体"/>
              </a:rPr>
              <a:t>推移，</a:t>
            </a:r>
            <a:r>
              <a:rPr sz="1800" dirty="0">
                <a:latin typeface="Arial"/>
                <a:cs typeface="Arial"/>
              </a:rPr>
              <a:t>thetaA</a:t>
            </a:r>
            <a:r>
              <a:rPr sz="1800" dirty="0">
                <a:latin typeface="宋体"/>
                <a:cs typeface="宋体"/>
              </a:rPr>
              <a:t>不断增大。 而通常应该将</a:t>
            </a:r>
            <a:r>
              <a:rPr sz="1800" dirty="0">
                <a:latin typeface="Arial"/>
                <a:cs typeface="Arial"/>
              </a:rPr>
              <a:t>thetaA</a:t>
            </a:r>
            <a:r>
              <a:rPr sz="1800" dirty="0">
                <a:latin typeface="宋体"/>
                <a:cs typeface="宋体"/>
              </a:rPr>
              <a:t>的范围限定</a:t>
            </a:r>
            <a:r>
              <a:rPr sz="1800" spc="5" dirty="0">
                <a:latin typeface="宋体"/>
                <a:cs typeface="宋体"/>
              </a:rPr>
              <a:t>在</a:t>
            </a:r>
            <a:r>
              <a:rPr sz="1800" dirty="0">
                <a:latin typeface="Arial"/>
                <a:cs typeface="Arial"/>
              </a:rPr>
              <a:t>-pi</a:t>
            </a:r>
            <a:r>
              <a:rPr sz="1800" dirty="0">
                <a:latin typeface="宋体"/>
                <a:cs typeface="宋体"/>
              </a:rPr>
              <a:t>到</a:t>
            </a:r>
            <a:r>
              <a:rPr sz="1800" dirty="0">
                <a:latin typeface="Arial"/>
                <a:cs typeface="Arial"/>
              </a:rPr>
              <a:t>pi</a:t>
            </a:r>
            <a:r>
              <a:rPr sz="1800" dirty="0">
                <a:latin typeface="宋体"/>
                <a:cs typeface="宋体"/>
              </a:rPr>
              <a:t>之间，因此需要再增加一</a:t>
            </a:r>
            <a:r>
              <a:rPr sz="1800" spc="5" dirty="0">
                <a:latin typeface="宋体"/>
                <a:cs typeface="宋体"/>
              </a:rPr>
              <a:t>个</a:t>
            </a:r>
            <a:r>
              <a:rPr sz="1800" spc="-5" dirty="0">
                <a:latin typeface="Arial"/>
                <a:cs typeface="Arial"/>
              </a:rPr>
              <a:t>Simulink</a:t>
            </a:r>
            <a:r>
              <a:rPr sz="1800" spc="-65" dirty="0">
                <a:latin typeface="Arial"/>
                <a:cs typeface="Arial"/>
              </a:rPr>
              <a:t> </a:t>
            </a:r>
            <a:r>
              <a:rPr sz="1800" dirty="0">
                <a:latin typeface="Arial"/>
                <a:cs typeface="Arial"/>
              </a:rPr>
              <a:t>/  User-Defined</a:t>
            </a:r>
            <a:r>
              <a:rPr sz="1800" spc="-45" dirty="0">
                <a:latin typeface="Arial"/>
                <a:cs typeface="Arial"/>
              </a:rPr>
              <a:t> </a:t>
            </a:r>
            <a:r>
              <a:rPr sz="1800" dirty="0">
                <a:latin typeface="Arial"/>
                <a:cs typeface="Arial"/>
              </a:rPr>
              <a:t>Functions</a:t>
            </a:r>
            <a:r>
              <a:rPr sz="1800" spc="-85" dirty="0">
                <a:latin typeface="Arial"/>
                <a:cs typeface="Arial"/>
              </a:rPr>
              <a:t> </a:t>
            </a:r>
            <a:r>
              <a:rPr sz="1800" dirty="0">
                <a:latin typeface="Arial"/>
                <a:cs typeface="Arial"/>
              </a:rPr>
              <a:t>/</a:t>
            </a:r>
            <a:r>
              <a:rPr sz="1800" spc="5" dirty="0">
                <a:latin typeface="Arial"/>
                <a:cs typeface="Arial"/>
              </a:rPr>
              <a:t> </a:t>
            </a:r>
            <a:r>
              <a:rPr sz="1800" spc="-35" dirty="0">
                <a:latin typeface="Arial"/>
                <a:cs typeface="Arial"/>
              </a:rPr>
              <a:t>MATLAB</a:t>
            </a:r>
            <a:r>
              <a:rPr sz="1800" spc="45" dirty="0">
                <a:latin typeface="Arial"/>
                <a:cs typeface="Arial"/>
              </a:rPr>
              <a:t> </a:t>
            </a:r>
            <a:r>
              <a:rPr sz="1800" spc="10" dirty="0">
                <a:latin typeface="Arial"/>
                <a:cs typeface="Arial"/>
              </a:rPr>
              <a:t>Function</a:t>
            </a:r>
            <a:r>
              <a:rPr sz="1800" dirty="0">
                <a:latin typeface="宋体"/>
                <a:cs typeface="宋体"/>
              </a:rPr>
              <a:t>模块。在仿真模型中双击</a:t>
            </a:r>
            <a:r>
              <a:rPr sz="1800" spc="-35" dirty="0">
                <a:latin typeface="Arial"/>
                <a:cs typeface="Arial"/>
              </a:rPr>
              <a:t>MATLAB</a:t>
            </a:r>
            <a:endParaRPr sz="1800">
              <a:latin typeface="Arial"/>
              <a:cs typeface="Arial"/>
            </a:endParaRPr>
          </a:p>
          <a:p>
            <a:pPr marL="12700">
              <a:lnSpc>
                <a:spcPts val="2150"/>
              </a:lnSpc>
            </a:pPr>
            <a:r>
              <a:rPr sz="1800" dirty="0">
                <a:latin typeface="Arial"/>
                <a:cs typeface="Arial"/>
              </a:rPr>
              <a:t>Function1</a:t>
            </a:r>
            <a:r>
              <a:rPr sz="1800" spc="-5" dirty="0">
                <a:latin typeface="宋体"/>
                <a:cs typeface="宋体"/>
              </a:rPr>
              <a:t>模块图标，在弹出</a:t>
            </a:r>
            <a:r>
              <a:rPr sz="1800" dirty="0">
                <a:latin typeface="宋体"/>
                <a:cs typeface="宋体"/>
              </a:rPr>
              <a:t>的</a:t>
            </a:r>
            <a:r>
              <a:rPr sz="1800" spc="5" dirty="0">
                <a:latin typeface="Arial"/>
                <a:cs typeface="Arial"/>
              </a:rPr>
              <a:t>.m</a:t>
            </a:r>
            <a:r>
              <a:rPr sz="1800" dirty="0">
                <a:latin typeface="宋体"/>
                <a:cs typeface="宋体"/>
              </a:rPr>
              <a:t>文件中填写下列程序：</a:t>
            </a:r>
            <a:endParaRPr sz="1800">
              <a:latin typeface="宋体"/>
              <a:cs typeface="宋体"/>
            </a:endParaRPr>
          </a:p>
          <a:p>
            <a:pPr marL="12700">
              <a:lnSpc>
                <a:spcPts val="2150"/>
              </a:lnSpc>
            </a:pPr>
            <a:r>
              <a:rPr sz="1800" dirty="0">
                <a:latin typeface="Arial"/>
                <a:cs typeface="Arial"/>
              </a:rPr>
              <a:t>function y =</a:t>
            </a:r>
            <a:r>
              <a:rPr sz="1800" spc="-80" dirty="0">
                <a:latin typeface="Arial"/>
                <a:cs typeface="Arial"/>
              </a:rPr>
              <a:t> </a:t>
            </a:r>
            <a:r>
              <a:rPr sz="1800" dirty="0">
                <a:latin typeface="Arial"/>
                <a:cs typeface="Arial"/>
              </a:rPr>
              <a:t>fcn(u)</a:t>
            </a:r>
            <a:endParaRPr sz="1800">
              <a:latin typeface="Arial"/>
              <a:cs typeface="Arial"/>
            </a:endParaRPr>
          </a:p>
        </p:txBody>
      </p:sp>
      <p:sp>
        <p:nvSpPr>
          <p:cNvPr id="4" name="object 4"/>
          <p:cNvSpPr txBox="1"/>
          <p:nvPr/>
        </p:nvSpPr>
        <p:spPr>
          <a:xfrm>
            <a:off x="3305683" y="2887217"/>
            <a:ext cx="29400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t>
            </a:r>
            <a:r>
              <a:rPr sz="1800" spc="-50" dirty="0">
                <a:latin typeface="Arial"/>
                <a:cs typeface="Arial"/>
              </a:rPr>
              <a:t> </a:t>
            </a:r>
            <a:r>
              <a:rPr sz="1800" dirty="0">
                <a:latin typeface="宋体"/>
                <a:cs typeface="宋体"/>
              </a:rPr>
              <a:t>函数</a:t>
            </a:r>
            <a:r>
              <a:rPr sz="1800" dirty="0">
                <a:latin typeface="Arial"/>
                <a:cs typeface="Arial"/>
              </a:rPr>
              <a:t>round</a:t>
            </a:r>
            <a:r>
              <a:rPr sz="1800" dirty="0">
                <a:latin typeface="宋体"/>
                <a:cs typeface="宋体"/>
              </a:rPr>
              <a:t>作用是四舍五入</a:t>
            </a:r>
            <a:endParaRPr sz="1800">
              <a:latin typeface="宋体"/>
              <a:cs typeface="宋体"/>
            </a:endParaRPr>
          </a:p>
        </p:txBody>
      </p:sp>
      <p:sp>
        <p:nvSpPr>
          <p:cNvPr id="5" name="object 5"/>
          <p:cNvSpPr txBox="1"/>
          <p:nvPr/>
        </p:nvSpPr>
        <p:spPr>
          <a:xfrm>
            <a:off x="561543" y="2887217"/>
            <a:ext cx="2202180" cy="845819"/>
          </a:xfrm>
          <a:prstGeom prst="rect">
            <a:avLst/>
          </a:prstGeom>
        </p:spPr>
        <p:txBody>
          <a:bodyPr vert="horz" wrap="square" lIns="0" tIns="23495" rIns="0" bIns="0" rtlCol="0">
            <a:spAutoFit/>
          </a:bodyPr>
          <a:lstStyle/>
          <a:p>
            <a:pPr marL="12700" marR="5080">
              <a:lnSpc>
                <a:spcPts val="2140"/>
              </a:lnSpc>
              <a:spcBef>
                <a:spcPts val="185"/>
              </a:spcBef>
            </a:pPr>
            <a:r>
              <a:rPr sz="1800" spc="-5" dirty="0">
                <a:latin typeface="Arial"/>
                <a:cs typeface="Arial"/>
              </a:rPr>
              <a:t>n </a:t>
            </a:r>
            <a:r>
              <a:rPr sz="1800" dirty="0">
                <a:latin typeface="Arial"/>
                <a:cs typeface="Arial"/>
              </a:rPr>
              <a:t>= round(u / </a:t>
            </a:r>
            <a:r>
              <a:rPr sz="1800" spc="-5" dirty="0">
                <a:latin typeface="Arial"/>
                <a:cs typeface="Arial"/>
              </a:rPr>
              <a:t>(2 *</a:t>
            </a:r>
            <a:r>
              <a:rPr sz="1800" spc="-105" dirty="0">
                <a:latin typeface="Arial"/>
                <a:cs typeface="Arial"/>
              </a:rPr>
              <a:t> </a:t>
            </a:r>
            <a:r>
              <a:rPr sz="1800" dirty="0">
                <a:latin typeface="Arial"/>
                <a:cs typeface="Arial"/>
              </a:rPr>
              <a:t>pi));  y = </a:t>
            </a:r>
            <a:r>
              <a:rPr sz="1800" spc="-5" dirty="0">
                <a:latin typeface="Arial"/>
                <a:cs typeface="Arial"/>
              </a:rPr>
              <a:t>u </a:t>
            </a:r>
            <a:r>
              <a:rPr sz="1800" dirty="0">
                <a:latin typeface="Arial"/>
                <a:cs typeface="Arial"/>
              </a:rPr>
              <a:t>- </a:t>
            </a:r>
            <a:r>
              <a:rPr sz="1800" spc="-5" dirty="0">
                <a:latin typeface="Arial"/>
                <a:cs typeface="Arial"/>
              </a:rPr>
              <a:t>n * 2 *</a:t>
            </a:r>
            <a:r>
              <a:rPr sz="1800" spc="-45" dirty="0">
                <a:latin typeface="Arial"/>
                <a:cs typeface="Arial"/>
              </a:rPr>
              <a:t> </a:t>
            </a:r>
            <a:r>
              <a:rPr sz="1800" dirty="0">
                <a:latin typeface="Arial"/>
                <a:cs typeface="Arial"/>
              </a:rPr>
              <a:t>pi;</a:t>
            </a:r>
            <a:endParaRPr sz="1800">
              <a:latin typeface="Arial"/>
              <a:cs typeface="Arial"/>
            </a:endParaRPr>
          </a:p>
          <a:p>
            <a:pPr marL="12700">
              <a:lnSpc>
                <a:spcPts val="2090"/>
              </a:lnSpc>
            </a:pPr>
            <a:r>
              <a:rPr sz="1800" dirty="0">
                <a:latin typeface="Arial"/>
                <a:cs typeface="Arial"/>
              </a:rPr>
              <a:t>end</a:t>
            </a:r>
            <a:endParaRPr sz="1800">
              <a:latin typeface="Arial"/>
              <a:cs typeface="Arial"/>
            </a:endParaRPr>
          </a:p>
        </p:txBody>
      </p:sp>
      <p:sp>
        <p:nvSpPr>
          <p:cNvPr id="6" name="object 6"/>
          <p:cNvSpPr txBox="1"/>
          <p:nvPr/>
        </p:nvSpPr>
        <p:spPr>
          <a:xfrm>
            <a:off x="561543" y="3710127"/>
            <a:ext cx="7997190"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宋体"/>
                <a:cs typeface="宋体"/>
              </a:rPr>
              <a:t>这样构建的曲柄滑块机构加速度仿真模型如</a:t>
            </a:r>
            <a:r>
              <a:rPr sz="1800" spc="10" dirty="0">
                <a:latin typeface="宋体"/>
                <a:cs typeface="宋体"/>
              </a:rPr>
              <a:t>图</a:t>
            </a:r>
            <a:r>
              <a:rPr sz="1800" dirty="0">
                <a:latin typeface="Arial"/>
                <a:cs typeface="Arial"/>
              </a:rPr>
              <a:t>8.9</a:t>
            </a:r>
            <a:r>
              <a:rPr sz="1800" spc="-5" dirty="0">
                <a:latin typeface="宋体"/>
                <a:cs typeface="宋体"/>
              </a:rPr>
              <a:t>所示。示波</a:t>
            </a:r>
            <a:r>
              <a:rPr sz="1800" dirty="0">
                <a:latin typeface="宋体"/>
                <a:cs typeface="宋体"/>
              </a:rPr>
              <a:t>器</a:t>
            </a:r>
            <a:r>
              <a:rPr sz="1800" dirty="0">
                <a:latin typeface="Arial"/>
                <a:cs typeface="Arial"/>
              </a:rPr>
              <a:t>Scope1</a:t>
            </a:r>
            <a:r>
              <a:rPr sz="1800" dirty="0">
                <a:latin typeface="宋体"/>
                <a:cs typeface="宋体"/>
              </a:rPr>
              <a:t>的输出</a:t>
            </a:r>
            <a:endParaRPr sz="1800">
              <a:latin typeface="宋体"/>
              <a:cs typeface="宋体"/>
            </a:endParaRPr>
          </a:p>
          <a:p>
            <a:pPr marL="12700" marR="5080">
              <a:lnSpc>
                <a:spcPct val="100000"/>
              </a:lnSpc>
              <a:spcBef>
                <a:spcPts val="5"/>
              </a:spcBef>
            </a:pPr>
            <a:r>
              <a:rPr sz="1800" dirty="0">
                <a:latin typeface="宋体"/>
                <a:cs typeface="宋体"/>
              </a:rPr>
              <a:t>（即</a:t>
            </a:r>
            <a:r>
              <a:rPr sz="1800" dirty="0">
                <a:latin typeface="Arial"/>
                <a:cs typeface="Arial"/>
              </a:rPr>
              <a:t>thetaA</a:t>
            </a:r>
            <a:r>
              <a:rPr sz="1800" dirty="0">
                <a:latin typeface="宋体"/>
                <a:cs typeface="宋体"/>
              </a:rPr>
              <a:t>的变化情况）如</a:t>
            </a:r>
            <a:r>
              <a:rPr sz="1800" spc="5" dirty="0">
                <a:latin typeface="宋体"/>
                <a:cs typeface="宋体"/>
              </a:rPr>
              <a:t>图</a:t>
            </a:r>
            <a:r>
              <a:rPr sz="1800" dirty="0">
                <a:latin typeface="Arial"/>
                <a:cs typeface="Arial"/>
              </a:rPr>
              <a:t>8.</a:t>
            </a:r>
            <a:r>
              <a:rPr sz="1800" spc="5" dirty="0">
                <a:latin typeface="Arial"/>
                <a:cs typeface="Arial"/>
              </a:rPr>
              <a:t>10</a:t>
            </a:r>
            <a:r>
              <a:rPr sz="1800" dirty="0">
                <a:latin typeface="宋体"/>
                <a:cs typeface="宋体"/>
              </a:rPr>
              <a:t>所示，横坐标为时间，纵坐标为曲柄转角。可 以看出，此时</a:t>
            </a:r>
            <a:r>
              <a:rPr sz="1800" dirty="0">
                <a:latin typeface="Arial"/>
                <a:cs typeface="Arial"/>
              </a:rPr>
              <a:t>thetaA</a:t>
            </a:r>
            <a:r>
              <a:rPr sz="1800" dirty="0">
                <a:latin typeface="宋体"/>
                <a:cs typeface="宋体"/>
              </a:rPr>
              <a:t>的范围被限定在</a:t>
            </a:r>
            <a:r>
              <a:rPr sz="1800" spc="5" dirty="0">
                <a:latin typeface="宋体"/>
                <a:cs typeface="宋体"/>
              </a:rPr>
              <a:t>了</a:t>
            </a:r>
            <a:r>
              <a:rPr sz="1800" dirty="0">
                <a:latin typeface="Arial"/>
                <a:cs typeface="Arial"/>
              </a:rPr>
              <a:t>-pi</a:t>
            </a:r>
            <a:r>
              <a:rPr sz="1800" dirty="0">
                <a:latin typeface="宋体"/>
                <a:cs typeface="宋体"/>
              </a:rPr>
              <a:t>到</a:t>
            </a:r>
            <a:r>
              <a:rPr sz="1800" dirty="0">
                <a:latin typeface="Arial"/>
                <a:cs typeface="Arial"/>
              </a:rPr>
              <a:t>pi</a:t>
            </a:r>
            <a:r>
              <a:rPr sz="1800" dirty="0">
                <a:latin typeface="宋体"/>
                <a:cs typeface="宋体"/>
              </a:rPr>
              <a:t>之间。</a:t>
            </a:r>
            <a:endParaRPr sz="1800">
              <a:latin typeface="宋体"/>
              <a:cs typeface="宋体"/>
            </a:endParaRPr>
          </a:p>
        </p:txBody>
      </p:sp>
      <p:sp>
        <p:nvSpPr>
          <p:cNvPr id="7" name="object 7"/>
          <p:cNvSpPr/>
          <p:nvPr/>
        </p:nvSpPr>
        <p:spPr>
          <a:xfrm>
            <a:off x="530351" y="4602478"/>
            <a:ext cx="5172456" cy="22098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940552" y="4809744"/>
            <a:ext cx="2734055" cy="17983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253365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p:txBody>
      </p:sp>
      <p:sp>
        <p:nvSpPr>
          <p:cNvPr id="4" name="object 4"/>
          <p:cNvSpPr txBox="1"/>
          <p:nvPr/>
        </p:nvSpPr>
        <p:spPr>
          <a:xfrm>
            <a:off x="561543" y="1885899"/>
            <a:ext cx="8409940" cy="2209165"/>
          </a:xfrm>
          <a:prstGeom prst="rect">
            <a:avLst/>
          </a:prstGeom>
        </p:spPr>
        <p:txBody>
          <a:bodyPr vert="horz" wrap="square" lIns="0" tIns="12700" rIns="0" bIns="0" rtlCol="0">
            <a:spAutoFit/>
          </a:bodyPr>
          <a:lstStyle/>
          <a:p>
            <a:pPr marL="12700">
              <a:lnSpc>
                <a:spcPts val="2125"/>
              </a:lnSpc>
              <a:spcBef>
                <a:spcPts val="100"/>
              </a:spcBef>
            </a:pPr>
            <a:r>
              <a:rPr sz="1800" spc="-5" dirty="0">
                <a:latin typeface="宋体"/>
                <a:cs typeface="宋体"/>
              </a:rPr>
              <a:t>为了检查仿真模型的正确性，可以采用相容性验证技术。理论上，积分器获得的</a:t>
            </a:r>
            <a:endParaRPr sz="1800">
              <a:latin typeface="宋体"/>
              <a:cs typeface="宋体"/>
            </a:endParaRPr>
          </a:p>
          <a:p>
            <a:pPr marL="12700" marR="5080">
              <a:lnSpc>
                <a:spcPts val="2160"/>
              </a:lnSpc>
              <a:spcBef>
                <a:spcPts val="40"/>
              </a:spcBef>
            </a:pPr>
            <a:r>
              <a:rPr sz="1800" dirty="0">
                <a:latin typeface="Arial"/>
                <a:cs typeface="Arial"/>
              </a:rPr>
              <a:t>thetaA</a:t>
            </a:r>
            <a:r>
              <a:rPr sz="1800" dirty="0">
                <a:latin typeface="宋体"/>
                <a:cs typeface="宋体"/>
              </a:rPr>
              <a:t>、</a:t>
            </a:r>
            <a:r>
              <a:rPr sz="1800" dirty="0">
                <a:latin typeface="Arial"/>
                <a:cs typeface="Arial"/>
              </a:rPr>
              <a:t>thetaC</a:t>
            </a:r>
            <a:r>
              <a:rPr sz="1800" dirty="0">
                <a:latin typeface="宋体"/>
                <a:cs typeface="宋体"/>
              </a:rPr>
              <a:t>和</a:t>
            </a:r>
            <a:r>
              <a:rPr sz="1800" spc="-5" dirty="0">
                <a:latin typeface="Arial"/>
                <a:cs typeface="Arial"/>
              </a:rPr>
              <a:t>LAC</a:t>
            </a:r>
            <a:r>
              <a:rPr sz="1800" dirty="0">
                <a:latin typeface="宋体"/>
                <a:cs typeface="宋体"/>
              </a:rPr>
              <a:t>应该满</a:t>
            </a:r>
            <a:r>
              <a:rPr sz="1800" spc="-5" dirty="0">
                <a:latin typeface="宋体"/>
                <a:cs typeface="宋体"/>
              </a:rPr>
              <a:t>足</a:t>
            </a:r>
            <a:r>
              <a:rPr sz="1800" dirty="0">
                <a:latin typeface="Arial"/>
                <a:cs typeface="Arial"/>
              </a:rPr>
              <a:t>8.1</a:t>
            </a:r>
            <a:r>
              <a:rPr sz="1800" dirty="0">
                <a:latin typeface="宋体"/>
                <a:cs typeface="宋体"/>
              </a:rPr>
              <a:t>节中的位置方程；实际上，由于数值积分的误 差，积分器获得的</a:t>
            </a:r>
            <a:r>
              <a:rPr sz="1800" dirty="0">
                <a:latin typeface="Arial"/>
                <a:cs typeface="Arial"/>
              </a:rPr>
              <a:t>t</a:t>
            </a:r>
            <a:r>
              <a:rPr sz="1800" spc="5" dirty="0">
                <a:latin typeface="Arial"/>
                <a:cs typeface="Arial"/>
              </a:rPr>
              <a:t>h</a:t>
            </a:r>
            <a:r>
              <a:rPr sz="1800" dirty="0">
                <a:latin typeface="Arial"/>
                <a:cs typeface="Arial"/>
              </a:rPr>
              <a:t>et</a:t>
            </a:r>
            <a:r>
              <a:rPr sz="1800" spc="5" dirty="0">
                <a:latin typeface="Arial"/>
                <a:cs typeface="Arial"/>
              </a:rPr>
              <a:t>aA</a:t>
            </a:r>
            <a:r>
              <a:rPr sz="1800" dirty="0">
                <a:latin typeface="宋体"/>
                <a:cs typeface="宋体"/>
              </a:rPr>
              <a:t>、</a:t>
            </a:r>
            <a:r>
              <a:rPr sz="1800" spc="-20" dirty="0">
                <a:latin typeface="Arial"/>
                <a:cs typeface="Arial"/>
              </a:rPr>
              <a:t>t</a:t>
            </a:r>
            <a:r>
              <a:rPr sz="1800" dirty="0">
                <a:latin typeface="Arial"/>
                <a:cs typeface="Arial"/>
              </a:rPr>
              <a:t>he</a:t>
            </a:r>
            <a:r>
              <a:rPr sz="1800" spc="-20" dirty="0">
                <a:latin typeface="Arial"/>
                <a:cs typeface="Arial"/>
              </a:rPr>
              <a:t>t</a:t>
            </a:r>
            <a:r>
              <a:rPr sz="1800" dirty="0">
                <a:latin typeface="Arial"/>
                <a:cs typeface="Arial"/>
              </a:rPr>
              <a:t>a</a:t>
            </a:r>
            <a:r>
              <a:rPr sz="1800" spc="-5" dirty="0">
                <a:latin typeface="Arial"/>
                <a:cs typeface="Arial"/>
              </a:rPr>
              <a:t>C</a:t>
            </a:r>
            <a:r>
              <a:rPr sz="1800" dirty="0">
                <a:latin typeface="宋体"/>
                <a:cs typeface="宋体"/>
              </a:rPr>
              <a:t>和</a:t>
            </a:r>
            <a:r>
              <a:rPr sz="1800" dirty="0">
                <a:latin typeface="Arial"/>
                <a:cs typeface="Arial"/>
              </a:rPr>
              <a:t>L</a:t>
            </a:r>
            <a:r>
              <a:rPr sz="1800" spc="-5" dirty="0">
                <a:latin typeface="Arial"/>
                <a:cs typeface="Arial"/>
              </a:rPr>
              <a:t>A</a:t>
            </a:r>
            <a:r>
              <a:rPr sz="1800" spc="-10" dirty="0">
                <a:latin typeface="Arial"/>
                <a:cs typeface="Arial"/>
              </a:rPr>
              <a:t>C</a:t>
            </a:r>
            <a:r>
              <a:rPr sz="1800" dirty="0">
                <a:latin typeface="宋体"/>
                <a:cs typeface="宋体"/>
              </a:rPr>
              <a:t>与实际值相比有微小误差。如</a:t>
            </a:r>
            <a:r>
              <a:rPr sz="1800" spc="10" dirty="0">
                <a:latin typeface="宋体"/>
                <a:cs typeface="宋体"/>
              </a:rPr>
              <a:t>图</a:t>
            </a:r>
            <a:r>
              <a:rPr sz="1800" dirty="0">
                <a:latin typeface="Arial"/>
                <a:cs typeface="Arial"/>
              </a:rPr>
              <a:t>8.</a:t>
            </a:r>
            <a:r>
              <a:rPr sz="1800" spc="-140" dirty="0">
                <a:latin typeface="Arial"/>
                <a:cs typeface="Arial"/>
              </a:rPr>
              <a:t>1</a:t>
            </a:r>
            <a:r>
              <a:rPr sz="1800" dirty="0">
                <a:latin typeface="Arial"/>
                <a:cs typeface="Arial"/>
              </a:rPr>
              <a:t>1</a:t>
            </a:r>
            <a:r>
              <a:rPr sz="1800" dirty="0">
                <a:latin typeface="宋体"/>
                <a:cs typeface="宋体"/>
              </a:rPr>
              <a:t>所示， </a:t>
            </a:r>
            <a:r>
              <a:rPr sz="1800" spc="-5" dirty="0">
                <a:latin typeface="宋体"/>
                <a:cs typeface="宋体"/>
              </a:rPr>
              <a:t>再调入一</a:t>
            </a:r>
            <a:r>
              <a:rPr sz="1800" dirty="0">
                <a:latin typeface="宋体"/>
                <a:cs typeface="宋体"/>
              </a:rPr>
              <a:t>个</a:t>
            </a:r>
            <a:r>
              <a:rPr sz="1800" dirty="0">
                <a:latin typeface="Arial"/>
                <a:cs typeface="Arial"/>
              </a:rPr>
              <a:t>Simulink</a:t>
            </a:r>
            <a:r>
              <a:rPr sz="1800" spc="-60" dirty="0">
                <a:latin typeface="Arial"/>
                <a:cs typeface="Arial"/>
              </a:rPr>
              <a:t> </a:t>
            </a:r>
            <a:r>
              <a:rPr sz="1800" dirty="0">
                <a:latin typeface="Arial"/>
                <a:cs typeface="Arial"/>
              </a:rPr>
              <a:t>/</a:t>
            </a:r>
            <a:r>
              <a:rPr sz="1800" spc="5" dirty="0">
                <a:latin typeface="Arial"/>
                <a:cs typeface="Arial"/>
              </a:rPr>
              <a:t> </a:t>
            </a:r>
            <a:r>
              <a:rPr sz="1800" dirty="0">
                <a:latin typeface="Arial"/>
                <a:cs typeface="Arial"/>
              </a:rPr>
              <a:t>User-Defined</a:t>
            </a:r>
            <a:r>
              <a:rPr sz="1800" spc="-60" dirty="0">
                <a:latin typeface="Arial"/>
                <a:cs typeface="Arial"/>
              </a:rPr>
              <a:t> </a:t>
            </a:r>
            <a:r>
              <a:rPr sz="1800" dirty="0">
                <a:latin typeface="Arial"/>
                <a:cs typeface="Arial"/>
              </a:rPr>
              <a:t>Functions</a:t>
            </a:r>
            <a:r>
              <a:rPr sz="1800" spc="-55" dirty="0">
                <a:latin typeface="Arial"/>
                <a:cs typeface="Arial"/>
              </a:rPr>
              <a:t> </a:t>
            </a:r>
            <a:r>
              <a:rPr sz="1800" dirty="0">
                <a:latin typeface="Arial"/>
                <a:cs typeface="Arial"/>
              </a:rPr>
              <a:t>/ </a:t>
            </a:r>
            <a:r>
              <a:rPr sz="1800" spc="-35" dirty="0">
                <a:latin typeface="Arial"/>
                <a:cs typeface="Arial"/>
              </a:rPr>
              <a:t>MATLAB</a:t>
            </a:r>
            <a:r>
              <a:rPr sz="1800" spc="50" dirty="0">
                <a:latin typeface="Arial"/>
                <a:cs typeface="Arial"/>
              </a:rPr>
              <a:t> </a:t>
            </a:r>
            <a:r>
              <a:rPr sz="1800" spc="5" dirty="0">
                <a:latin typeface="Arial"/>
                <a:cs typeface="Arial"/>
              </a:rPr>
              <a:t>Function</a:t>
            </a:r>
            <a:r>
              <a:rPr sz="1800" spc="-5" dirty="0">
                <a:latin typeface="宋体"/>
                <a:cs typeface="宋体"/>
              </a:rPr>
              <a:t>模块，在仿真</a:t>
            </a:r>
            <a:endParaRPr sz="1800">
              <a:latin typeface="宋体"/>
              <a:cs typeface="宋体"/>
            </a:endParaRPr>
          </a:p>
          <a:p>
            <a:pPr marL="12700" marR="673100">
              <a:lnSpc>
                <a:spcPts val="2140"/>
              </a:lnSpc>
              <a:spcBef>
                <a:spcPts val="15"/>
              </a:spcBef>
            </a:pPr>
            <a:r>
              <a:rPr sz="1800" dirty="0">
                <a:latin typeface="宋体"/>
                <a:cs typeface="宋体"/>
              </a:rPr>
              <a:t>模型中双击</a:t>
            </a:r>
            <a:r>
              <a:rPr sz="1800" spc="-35" dirty="0">
                <a:latin typeface="Arial"/>
                <a:cs typeface="Arial"/>
              </a:rPr>
              <a:t>MATLAB</a:t>
            </a:r>
            <a:r>
              <a:rPr sz="1800" spc="-20" dirty="0">
                <a:latin typeface="Arial"/>
                <a:cs typeface="Arial"/>
              </a:rPr>
              <a:t> </a:t>
            </a:r>
            <a:r>
              <a:rPr sz="1800" spc="5" dirty="0">
                <a:latin typeface="Arial"/>
                <a:cs typeface="Arial"/>
              </a:rPr>
              <a:t>Function2</a:t>
            </a:r>
            <a:r>
              <a:rPr sz="1800" dirty="0">
                <a:latin typeface="宋体"/>
                <a:cs typeface="宋体"/>
              </a:rPr>
              <a:t>模块图标，在弹出</a:t>
            </a:r>
            <a:r>
              <a:rPr sz="1800" spc="5" dirty="0">
                <a:latin typeface="宋体"/>
                <a:cs typeface="宋体"/>
              </a:rPr>
              <a:t>的</a:t>
            </a:r>
            <a:r>
              <a:rPr sz="1800" spc="5" dirty="0">
                <a:latin typeface="Arial"/>
                <a:cs typeface="Arial"/>
              </a:rPr>
              <a:t>.m</a:t>
            </a:r>
            <a:r>
              <a:rPr sz="1800" dirty="0">
                <a:latin typeface="宋体"/>
                <a:cs typeface="宋体"/>
              </a:rPr>
              <a:t>文件中填写下列程序：  </a:t>
            </a:r>
            <a:r>
              <a:rPr sz="1800" dirty="0">
                <a:latin typeface="Arial"/>
                <a:cs typeface="Arial"/>
              </a:rPr>
              <a:t>function err = fcn(thetaA, thetaC,</a:t>
            </a:r>
            <a:r>
              <a:rPr sz="1800" spc="-175" dirty="0">
                <a:latin typeface="Arial"/>
                <a:cs typeface="Arial"/>
              </a:rPr>
              <a:t> </a:t>
            </a:r>
            <a:r>
              <a:rPr sz="1800" dirty="0">
                <a:latin typeface="Arial"/>
                <a:cs typeface="Arial"/>
              </a:rPr>
              <a:t>LAC)</a:t>
            </a:r>
            <a:endParaRPr sz="1800">
              <a:latin typeface="Arial"/>
              <a:cs typeface="Arial"/>
            </a:endParaRPr>
          </a:p>
          <a:p>
            <a:pPr marL="12700" marR="7619365">
              <a:lnSpc>
                <a:spcPts val="2160"/>
              </a:lnSpc>
              <a:spcBef>
                <a:spcPts val="5"/>
              </a:spcBef>
            </a:pPr>
            <a:r>
              <a:rPr sz="1800" dirty="0">
                <a:latin typeface="Arial"/>
                <a:cs typeface="Arial"/>
              </a:rPr>
              <a:t>L</a:t>
            </a:r>
            <a:r>
              <a:rPr sz="1800" spc="-5" dirty="0">
                <a:latin typeface="Arial"/>
                <a:cs typeface="Arial"/>
              </a:rPr>
              <a:t>AB=</a:t>
            </a:r>
            <a:r>
              <a:rPr sz="1800" dirty="0">
                <a:latin typeface="Arial"/>
                <a:cs typeface="Arial"/>
              </a:rPr>
              <a:t>1;  L</a:t>
            </a:r>
            <a:r>
              <a:rPr sz="1800" spc="-5" dirty="0">
                <a:latin typeface="Arial"/>
                <a:cs typeface="Arial"/>
              </a:rPr>
              <a:t>BC=</a:t>
            </a:r>
            <a:r>
              <a:rPr sz="1800" dirty="0">
                <a:latin typeface="Arial"/>
                <a:cs typeface="Arial"/>
              </a:rPr>
              <a:t>4;</a:t>
            </a:r>
            <a:endParaRPr sz="1800">
              <a:latin typeface="Arial"/>
              <a:cs typeface="Arial"/>
            </a:endParaRPr>
          </a:p>
        </p:txBody>
      </p:sp>
      <p:sp>
        <p:nvSpPr>
          <p:cNvPr id="5" name="object 5"/>
          <p:cNvSpPr txBox="1"/>
          <p:nvPr/>
        </p:nvSpPr>
        <p:spPr>
          <a:xfrm>
            <a:off x="6049771" y="4072204"/>
            <a:ext cx="2351405" cy="84963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a:t>
            </a:r>
            <a:r>
              <a:rPr sz="1800" spc="-75" dirty="0">
                <a:latin typeface="Arial"/>
                <a:cs typeface="Arial"/>
              </a:rPr>
              <a:t> </a:t>
            </a:r>
            <a:r>
              <a:rPr sz="1800" spc="-5" dirty="0">
                <a:latin typeface="宋体"/>
                <a:cs typeface="宋体"/>
              </a:rPr>
              <a:t>水平方向的位置误差</a:t>
            </a:r>
            <a:endParaRPr sz="1800">
              <a:latin typeface="宋体"/>
              <a:cs typeface="宋体"/>
            </a:endParaRPr>
          </a:p>
          <a:p>
            <a:pPr marL="12700">
              <a:lnSpc>
                <a:spcPct val="100000"/>
              </a:lnSpc>
              <a:spcBef>
                <a:spcPts val="5"/>
              </a:spcBef>
            </a:pPr>
            <a:r>
              <a:rPr sz="1800" spc="-5" dirty="0">
                <a:latin typeface="Arial"/>
                <a:cs typeface="Arial"/>
              </a:rPr>
              <a:t>%</a:t>
            </a:r>
            <a:r>
              <a:rPr sz="1800" spc="-90" dirty="0">
                <a:latin typeface="Arial"/>
                <a:cs typeface="Arial"/>
              </a:rPr>
              <a:t> </a:t>
            </a:r>
            <a:r>
              <a:rPr sz="1800" dirty="0">
                <a:latin typeface="宋体"/>
                <a:cs typeface="宋体"/>
              </a:rPr>
              <a:t>竖直方向的位置误差</a:t>
            </a:r>
            <a:endParaRPr sz="1800">
              <a:latin typeface="宋体"/>
              <a:cs typeface="宋体"/>
            </a:endParaRPr>
          </a:p>
          <a:p>
            <a:pPr marL="12700">
              <a:lnSpc>
                <a:spcPct val="100000"/>
              </a:lnSpc>
            </a:pPr>
            <a:r>
              <a:rPr sz="1800" spc="-5" dirty="0">
                <a:latin typeface="Arial"/>
                <a:cs typeface="Arial"/>
              </a:rPr>
              <a:t>%</a:t>
            </a:r>
            <a:r>
              <a:rPr sz="1800" dirty="0">
                <a:latin typeface="Arial"/>
                <a:cs typeface="Arial"/>
              </a:rPr>
              <a:t> </a:t>
            </a:r>
            <a:r>
              <a:rPr sz="1800" dirty="0">
                <a:latin typeface="宋体"/>
                <a:cs typeface="宋体"/>
              </a:rPr>
              <a:t>总体位置误差</a:t>
            </a:r>
            <a:endParaRPr sz="1800">
              <a:latin typeface="宋体"/>
              <a:cs typeface="宋体"/>
            </a:endParaRPr>
          </a:p>
        </p:txBody>
      </p:sp>
      <p:sp>
        <p:nvSpPr>
          <p:cNvPr id="6" name="object 6"/>
          <p:cNvSpPr txBox="1"/>
          <p:nvPr/>
        </p:nvSpPr>
        <p:spPr>
          <a:xfrm>
            <a:off x="561543" y="4072204"/>
            <a:ext cx="5348605" cy="11207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errX = LAB * cos(thetaA) + LBC * cos(thetaC) -</a:t>
            </a:r>
            <a:r>
              <a:rPr sz="1800" spc="-170" dirty="0">
                <a:latin typeface="Arial"/>
                <a:cs typeface="Arial"/>
              </a:rPr>
              <a:t> </a:t>
            </a:r>
            <a:r>
              <a:rPr sz="1800" spc="-5" dirty="0">
                <a:latin typeface="Arial"/>
                <a:cs typeface="Arial"/>
              </a:rPr>
              <a:t>LAC;</a:t>
            </a:r>
            <a:endParaRPr sz="1800">
              <a:latin typeface="Arial"/>
              <a:cs typeface="Arial"/>
            </a:endParaRPr>
          </a:p>
          <a:p>
            <a:pPr marL="12700" marR="835660">
              <a:lnSpc>
                <a:spcPct val="100000"/>
              </a:lnSpc>
              <a:spcBef>
                <a:spcPts val="5"/>
              </a:spcBef>
            </a:pPr>
            <a:r>
              <a:rPr sz="1800" dirty="0">
                <a:latin typeface="Arial"/>
                <a:cs typeface="Arial"/>
              </a:rPr>
              <a:t>errY = LAB </a:t>
            </a:r>
            <a:r>
              <a:rPr sz="1800" spc="-5" dirty="0">
                <a:latin typeface="Arial"/>
                <a:cs typeface="Arial"/>
              </a:rPr>
              <a:t>* </a:t>
            </a:r>
            <a:r>
              <a:rPr sz="1800" dirty="0">
                <a:latin typeface="Arial"/>
                <a:cs typeface="Arial"/>
              </a:rPr>
              <a:t>sin(thetaA) - LBC </a:t>
            </a:r>
            <a:r>
              <a:rPr sz="1800" spc="-5" dirty="0">
                <a:latin typeface="Arial"/>
                <a:cs typeface="Arial"/>
              </a:rPr>
              <a:t>*</a:t>
            </a:r>
            <a:r>
              <a:rPr sz="1800" spc="-130" dirty="0">
                <a:latin typeface="Arial"/>
                <a:cs typeface="Arial"/>
              </a:rPr>
              <a:t> </a:t>
            </a:r>
            <a:r>
              <a:rPr sz="1800" dirty="0">
                <a:latin typeface="Arial"/>
                <a:cs typeface="Arial"/>
              </a:rPr>
              <a:t>sin(thetaC);  err = </a:t>
            </a:r>
            <a:r>
              <a:rPr sz="1800" spc="-5" dirty="0">
                <a:latin typeface="Arial"/>
                <a:cs typeface="Arial"/>
              </a:rPr>
              <a:t>sqrt(errX^2 </a:t>
            </a:r>
            <a:r>
              <a:rPr sz="1800" dirty="0">
                <a:latin typeface="Arial"/>
                <a:cs typeface="Arial"/>
              </a:rPr>
              <a:t>+</a:t>
            </a:r>
            <a:r>
              <a:rPr sz="1800" spc="-5" dirty="0">
                <a:latin typeface="Arial"/>
                <a:cs typeface="Arial"/>
              </a:rPr>
              <a:t> </a:t>
            </a:r>
            <a:r>
              <a:rPr sz="1800" spc="-10" dirty="0">
                <a:latin typeface="Arial"/>
                <a:cs typeface="Arial"/>
              </a:rPr>
              <a:t>errY^2);</a:t>
            </a:r>
            <a:endParaRPr sz="1800">
              <a:latin typeface="Arial"/>
              <a:cs typeface="Arial"/>
            </a:endParaRPr>
          </a:p>
          <a:p>
            <a:pPr marL="12700">
              <a:lnSpc>
                <a:spcPts val="2135"/>
              </a:lnSpc>
            </a:pPr>
            <a:r>
              <a:rPr sz="1800" spc="5" dirty="0">
                <a:latin typeface="Arial"/>
                <a:cs typeface="Arial"/>
              </a:rPr>
              <a:t>end</a:t>
            </a:r>
            <a:endParaRPr sz="1800">
              <a:latin typeface="Arial"/>
              <a:cs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253365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p:txBody>
      </p:sp>
      <p:sp>
        <p:nvSpPr>
          <p:cNvPr id="4" name="object 4"/>
          <p:cNvSpPr txBox="1"/>
          <p:nvPr/>
        </p:nvSpPr>
        <p:spPr>
          <a:xfrm>
            <a:off x="561543" y="1876755"/>
            <a:ext cx="8336280" cy="848994"/>
          </a:xfrm>
          <a:prstGeom prst="rect">
            <a:avLst/>
          </a:prstGeom>
        </p:spPr>
        <p:txBody>
          <a:bodyPr vert="horz" wrap="square" lIns="0" tIns="12700" rIns="0" bIns="0" rtlCol="0">
            <a:spAutoFit/>
          </a:bodyPr>
          <a:lstStyle/>
          <a:p>
            <a:pPr marL="12700">
              <a:lnSpc>
                <a:spcPct val="100000"/>
              </a:lnSpc>
              <a:spcBef>
                <a:spcPts val="100"/>
              </a:spcBef>
            </a:pPr>
            <a:r>
              <a:rPr sz="1800" spc="-5" dirty="0">
                <a:latin typeface="宋体"/>
                <a:cs typeface="宋体"/>
              </a:rPr>
              <a:t>通过示波</a:t>
            </a:r>
            <a:r>
              <a:rPr sz="1800" dirty="0">
                <a:latin typeface="宋体"/>
                <a:cs typeface="宋体"/>
              </a:rPr>
              <a:t>器</a:t>
            </a:r>
            <a:r>
              <a:rPr sz="1800" dirty="0">
                <a:latin typeface="Arial"/>
                <a:cs typeface="Arial"/>
              </a:rPr>
              <a:t>Scope2</a:t>
            </a:r>
            <a:r>
              <a:rPr sz="1800" dirty="0">
                <a:latin typeface="宋体"/>
                <a:cs typeface="宋体"/>
              </a:rPr>
              <a:t>观察</a:t>
            </a:r>
            <a:r>
              <a:rPr sz="1800" spc="-10" dirty="0">
                <a:latin typeface="宋体"/>
                <a:cs typeface="宋体"/>
              </a:rPr>
              <a:t>总</a:t>
            </a:r>
            <a:r>
              <a:rPr sz="1800" dirty="0">
                <a:latin typeface="宋体"/>
                <a:cs typeface="宋体"/>
              </a:rPr>
              <a:t>体</a:t>
            </a:r>
            <a:r>
              <a:rPr sz="1800" spc="-30" dirty="0">
                <a:latin typeface="宋体"/>
                <a:cs typeface="宋体"/>
              </a:rPr>
              <a:t>位</a:t>
            </a:r>
            <a:r>
              <a:rPr sz="1800" dirty="0">
                <a:latin typeface="宋体"/>
                <a:cs typeface="宋体"/>
              </a:rPr>
              <a:t>置误</a:t>
            </a:r>
            <a:r>
              <a:rPr sz="1800" spc="-10" dirty="0">
                <a:latin typeface="宋体"/>
                <a:cs typeface="宋体"/>
              </a:rPr>
              <a:t>差</a:t>
            </a:r>
            <a:r>
              <a:rPr sz="1800" dirty="0">
                <a:latin typeface="宋体"/>
                <a:cs typeface="宋体"/>
              </a:rPr>
              <a:t>的变</a:t>
            </a:r>
            <a:r>
              <a:rPr sz="1800" spc="-10" dirty="0">
                <a:latin typeface="宋体"/>
                <a:cs typeface="宋体"/>
              </a:rPr>
              <a:t>化</a:t>
            </a:r>
            <a:r>
              <a:rPr sz="1800" dirty="0">
                <a:latin typeface="宋体"/>
                <a:cs typeface="宋体"/>
              </a:rPr>
              <a:t>情况</a:t>
            </a:r>
            <a:r>
              <a:rPr sz="1800" spc="-10" dirty="0">
                <a:latin typeface="宋体"/>
                <a:cs typeface="宋体"/>
              </a:rPr>
              <a:t>，</a:t>
            </a:r>
            <a:r>
              <a:rPr sz="1800" dirty="0">
                <a:latin typeface="宋体"/>
                <a:cs typeface="宋体"/>
              </a:rPr>
              <a:t>如</a:t>
            </a:r>
            <a:r>
              <a:rPr sz="1800" spc="5" dirty="0">
                <a:latin typeface="宋体"/>
                <a:cs typeface="宋体"/>
              </a:rPr>
              <a:t>图</a:t>
            </a:r>
            <a:r>
              <a:rPr sz="1800" spc="-5" dirty="0">
                <a:latin typeface="Arial"/>
                <a:cs typeface="Arial"/>
              </a:rPr>
              <a:t>8.12</a:t>
            </a:r>
            <a:r>
              <a:rPr sz="1800" dirty="0">
                <a:latin typeface="宋体"/>
                <a:cs typeface="宋体"/>
              </a:rPr>
              <a:t>所示，横坐标为时间，</a:t>
            </a:r>
            <a:endParaRPr sz="1800">
              <a:latin typeface="宋体"/>
              <a:cs typeface="宋体"/>
            </a:endParaRPr>
          </a:p>
          <a:p>
            <a:pPr marL="12700" marR="386080">
              <a:lnSpc>
                <a:spcPct val="100000"/>
              </a:lnSpc>
              <a:spcBef>
                <a:spcPts val="5"/>
              </a:spcBef>
            </a:pPr>
            <a:r>
              <a:rPr sz="1800" dirty="0">
                <a:latin typeface="宋体"/>
                <a:cs typeface="宋体"/>
              </a:rPr>
              <a:t>纵坐标为误差值。可以看出，仿</a:t>
            </a:r>
            <a:r>
              <a:rPr sz="1800" spc="5" dirty="0">
                <a:latin typeface="宋体"/>
                <a:cs typeface="宋体"/>
              </a:rPr>
              <a:t>真</a:t>
            </a:r>
            <a:r>
              <a:rPr sz="1800" dirty="0">
                <a:latin typeface="Arial"/>
                <a:cs typeface="Arial"/>
              </a:rPr>
              <a:t>3</a:t>
            </a:r>
            <a:r>
              <a:rPr sz="1800" dirty="0">
                <a:latin typeface="宋体"/>
                <a:cs typeface="宋体"/>
              </a:rPr>
              <a:t>秒内误差很小；仿</a:t>
            </a:r>
            <a:r>
              <a:rPr sz="1800" spc="5" dirty="0">
                <a:latin typeface="宋体"/>
                <a:cs typeface="宋体"/>
              </a:rPr>
              <a:t>真</a:t>
            </a:r>
            <a:r>
              <a:rPr sz="1800" dirty="0">
                <a:latin typeface="Arial"/>
                <a:cs typeface="Arial"/>
              </a:rPr>
              <a:t>10</a:t>
            </a:r>
            <a:r>
              <a:rPr sz="1800" dirty="0">
                <a:latin typeface="宋体"/>
                <a:cs typeface="宋体"/>
              </a:rPr>
              <a:t>秒时总体位置误差小 于</a:t>
            </a:r>
            <a:r>
              <a:rPr sz="1800" spc="5" dirty="0">
                <a:latin typeface="Arial"/>
                <a:cs typeface="Arial"/>
              </a:rPr>
              <a:t>0.02m</a:t>
            </a:r>
            <a:r>
              <a:rPr sz="1800" dirty="0">
                <a:latin typeface="宋体"/>
                <a:cs typeface="宋体"/>
              </a:rPr>
              <a:t>。</a:t>
            </a:r>
            <a:endParaRPr sz="1800">
              <a:latin typeface="宋体"/>
              <a:cs typeface="宋体"/>
            </a:endParaRPr>
          </a:p>
        </p:txBody>
      </p:sp>
      <p:sp>
        <p:nvSpPr>
          <p:cNvPr id="5" name="object 5"/>
          <p:cNvSpPr/>
          <p:nvPr/>
        </p:nvSpPr>
        <p:spPr>
          <a:xfrm>
            <a:off x="484631" y="3297935"/>
            <a:ext cx="5248656" cy="248412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907023" y="3645408"/>
            <a:ext cx="2913887" cy="17891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253365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机构加速</a:t>
            </a:r>
            <a:r>
              <a:rPr sz="2800" b="1" spc="-5" dirty="0">
                <a:solidFill>
                  <a:srgbClr val="333399"/>
                </a:solidFill>
                <a:latin typeface="宋体"/>
                <a:cs typeface="宋体"/>
              </a:rPr>
              <a:t>度仿真</a:t>
            </a:r>
            <a:endParaRPr sz="2800">
              <a:latin typeface="宋体"/>
              <a:cs typeface="宋体"/>
            </a:endParaRPr>
          </a:p>
        </p:txBody>
      </p:sp>
      <p:sp>
        <p:nvSpPr>
          <p:cNvPr id="4" name="object 4"/>
          <p:cNvSpPr txBox="1"/>
          <p:nvPr/>
        </p:nvSpPr>
        <p:spPr>
          <a:xfrm>
            <a:off x="561543" y="1885899"/>
            <a:ext cx="8039100" cy="1114425"/>
          </a:xfrm>
          <a:prstGeom prst="rect">
            <a:avLst/>
          </a:prstGeom>
        </p:spPr>
        <p:txBody>
          <a:bodyPr vert="horz" wrap="square" lIns="0" tIns="15875" rIns="0" bIns="0" rtlCol="0">
            <a:spAutoFit/>
          </a:bodyPr>
          <a:lstStyle/>
          <a:p>
            <a:pPr marL="12700" marR="5080" algn="just">
              <a:lnSpc>
                <a:spcPct val="98900"/>
              </a:lnSpc>
              <a:spcBef>
                <a:spcPts val="125"/>
              </a:spcBef>
            </a:pPr>
            <a:r>
              <a:rPr sz="1800" spc="-5" dirty="0">
                <a:latin typeface="宋体"/>
                <a:cs typeface="宋体"/>
              </a:rPr>
              <a:t>如果相容性验证发现初始时刻有较大误差，则说明仿真模型不正确或者初始条件 </a:t>
            </a:r>
            <a:r>
              <a:rPr sz="1800" dirty="0">
                <a:latin typeface="宋体"/>
                <a:cs typeface="宋体"/>
              </a:rPr>
              <a:t>设置错误。如果发现误差随时间急剧扩大，说明仿真求解器算法不太合适，需要 在</a:t>
            </a:r>
            <a:r>
              <a:rPr sz="1800" spc="5" dirty="0">
                <a:latin typeface="Arial"/>
                <a:cs typeface="Arial"/>
              </a:rPr>
              <a:t>Simulation</a:t>
            </a:r>
            <a:r>
              <a:rPr sz="1800" dirty="0">
                <a:latin typeface="宋体"/>
                <a:cs typeface="宋体"/>
              </a:rPr>
              <a:t>菜单</a:t>
            </a:r>
            <a:r>
              <a:rPr sz="1800" spc="-5" dirty="0">
                <a:latin typeface="宋体"/>
                <a:cs typeface="宋体"/>
              </a:rPr>
              <a:t>的</a:t>
            </a:r>
            <a:r>
              <a:rPr sz="1800" spc="-10" dirty="0">
                <a:latin typeface="Arial"/>
                <a:cs typeface="Arial"/>
              </a:rPr>
              <a:t>Model</a:t>
            </a:r>
            <a:r>
              <a:rPr sz="1800" spc="-55" dirty="0">
                <a:latin typeface="Arial"/>
                <a:cs typeface="Arial"/>
              </a:rPr>
              <a:t> </a:t>
            </a:r>
            <a:r>
              <a:rPr sz="1800" dirty="0">
                <a:latin typeface="Arial"/>
                <a:cs typeface="Arial"/>
              </a:rPr>
              <a:t>Configuration</a:t>
            </a:r>
            <a:r>
              <a:rPr sz="1800" spc="-55" dirty="0">
                <a:latin typeface="Arial"/>
                <a:cs typeface="Arial"/>
              </a:rPr>
              <a:t> </a:t>
            </a:r>
            <a:r>
              <a:rPr sz="1800" spc="5" dirty="0">
                <a:latin typeface="Arial"/>
                <a:cs typeface="Arial"/>
              </a:rPr>
              <a:t>Parameters</a:t>
            </a:r>
            <a:r>
              <a:rPr sz="1800" dirty="0">
                <a:latin typeface="宋体"/>
                <a:cs typeface="宋体"/>
              </a:rPr>
              <a:t>子菜单（如图</a:t>
            </a:r>
            <a:r>
              <a:rPr sz="1800" spc="-5" dirty="0">
                <a:latin typeface="Arial"/>
                <a:cs typeface="Arial"/>
              </a:rPr>
              <a:t>8.13</a:t>
            </a:r>
            <a:r>
              <a:rPr sz="1800" dirty="0">
                <a:latin typeface="宋体"/>
                <a:cs typeface="宋体"/>
              </a:rPr>
              <a:t>所示）弹 </a:t>
            </a:r>
            <a:r>
              <a:rPr sz="1800" spc="-5" dirty="0">
                <a:latin typeface="宋体"/>
                <a:cs typeface="宋体"/>
              </a:rPr>
              <a:t>出的窗口中选择合适的求解器算法，如</a:t>
            </a:r>
            <a:r>
              <a:rPr sz="1800" spc="5" dirty="0">
                <a:latin typeface="宋体"/>
                <a:cs typeface="宋体"/>
              </a:rPr>
              <a:t>图</a:t>
            </a:r>
            <a:r>
              <a:rPr sz="1800" dirty="0">
                <a:latin typeface="Arial"/>
                <a:cs typeface="Arial"/>
              </a:rPr>
              <a:t>8.14</a:t>
            </a:r>
            <a:r>
              <a:rPr sz="1800" spc="-5" dirty="0">
                <a:latin typeface="宋体"/>
                <a:cs typeface="宋体"/>
              </a:rPr>
              <a:t>所示。</a:t>
            </a:r>
            <a:endParaRPr sz="1800">
              <a:latin typeface="宋体"/>
              <a:cs typeface="宋体"/>
            </a:endParaRPr>
          </a:p>
        </p:txBody>
      </p:sp>
      <p:sp>
        <p:nvSpPr>
          <p:cNvPr id="5" name="object 5"/>
          <p:cNvSpPr/>
          <p:nvPr/>
        </p:nvSpPr>
        <p:spPr>
          <a:xfrm>
            <a:off x="2048255" y="3493008"/>
            <a:ext cx="5202936" cy="67665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578607" y="4654296"/>
            <a:ext cx="4142232" cy="131368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0150" y="4476750"/>
            <a:ext cx="2318384" cy="186969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3067" y="1150112"/>
            <a:ext cx="2533650" cy="453390"/>
          </a:xfrm>
          <a:prstGeom prst="rect">
            <a:avLst/>
          </a:prstGeom>
        </p:spPr>
        <p:txBody>
          <a:bodyPr vert="horz" wrap="square" lIns="0" tIns="13335" rIns="0" bIns="0" rtlCol="0">
            <a:spAutoFit/>
          </a:bodyPr>
          <a:lstStyle/>
          <a:p>
            <a:pPr marL="12700">
              <a:lnSpc>
                <a:spcPct val="100000"/>
              </a:lnSpc>
              <a:spcBef>
                <a:spcPts val="10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p:txBody>
      </p:sp>
      <p:sp>
        <p:nvSpPr>
          <p:cNvPr id="4" name="object 4"/>
          <p:cNvSpPr txBox="1"/>
          <p:nvPr/>
        </p:nvSpPr>
        <p:spPr>
          <a:xfrm>
            <a:off x="561543" y="1885899"/>
            <a:ext cx="8026400" cy="1114425"/>
          </a:xfrm>
          <a:prstGeom prst="rect">
            <a:avLst/>
          </a:prstGeom>
        </p:spPr>
        <p:txBody>
          <a:bodyPr vert="horz" wrap="square" lIns="0" tIns="12700" rIns="0" bIns="0" rtlCol="0">
            <a:spAutoFit/>
          </a:bodyPr>
          <a:lstStyle/>
          <a:p>
            <a:pPr marL="12700">
              <a:lnSpc>
                <a:spcPts val="2125"/>
              </a:lnSpc>
              <a:spcBef>
                <a:spcPts val="100"/>
              </a:spcBef>
            </a:pPr>
            <a:r>
              <a:rPr sz="1800" spc="-5" dirty="0">
                <a:latin typeface="宋体"/>
                <a:cs typeface="宋体"/>
              </a:rPr>
              <a:t>机构动力学分析需要对杆件进行受力分析，曲柄滑块机构各杆件的受力情况如图</a:t>
            </a:r>
            <a:endParaRPr sz="1800">
              <a:latin typeface="宋体"/>
              <a:cs typeface="宋体"/>
            </a:endParaRPr>
          </a:p>
          <a:p>
            <a:pPr marL="12700">
              <a:lnSpc>
                <a:spcPts val="2125"/>
              </a:lnSpc>
            </a:pPr>
            <a:r>
              <a:rPr sz="1800" dirty="0">
                <a:latin typeface="Arial"/>
                <a:cs typeface="Arial"/>
              </a:rPr>
              <a:t>8.</a:t>
            </a:r>
            <a:r>
              <a:rPr sz="1800" spc="5" dirty="0">
                <a:latin typeface="Arial"/>
                <a:cs typeface="Arial"/>
              </a:rPr>
              <a:t>15</a:t>
            </a:r>
            <a:r>
              <a:rPr sz="1800" dirty="0">
                <a:latin typeface="宋体"/>
                <a:cs typeface="宋体"/>
              </a:rPr>
              <a:t>所示。根据牛</a:t>
            </a:r>
            <a:r>
              <a:rPr sz="1800" spc="-10" dirty="0">
                <a:latin typeface="宋体"/>
                <a:cs typeface="宋体"/>
              </a:rPr>
              <a:t>顿</a:t>
            </a:r>
            <a:r>
              <a:rPr sz="1800" dirty="0">
                <a:latin typeface="Arial"/>
                <a:cs typeface="Arial"/>
              </a:rPr>
              <a:t>—</a:t>
            </a:r>
            <a:r>
              <a:rPr sz="1800" dirty="0">
                <a:latin typeface="宋体"/>
                <a:cs typeface="宋体"/>
              </a:rPr>
              <a:t>欧拉方程，曲柄和连杆可以列出沿水平方向和沿竖直方向</a:t>
            </a:r>
            <a:endParaRPr sz="1800">
              <a:latin typeface="宋体"/>
              <a:cs typeface="宋体"/>
            </a:endParaRPr>
          </a:p>
          <a:p>
            <a:pPr marL="12700">
              <a:lnSpc>
                <a:spcPts val="2125"/>
              </a:lnSpc>
              <a:spcBef>
                <a:spcPts val="75"/>
              </a:spcBef>
            </a:pPr>
            <a:r>
              <a:rPr sz="1800" dirty="0">
                <a:latin typeface="宋体"/>
                <a:cs typeface="宋体"/>
              </a:rPr>
              <a:t>的力平衡方程，以及绕质心的力矩平衡方程，滑块可以列出沿水平方向和沿竖直</a:t>
            </a:r>
            <a:endParaRPr sz="1800">
              <a:latin typeface="宋体"/>
              <a:cs typeface="宋体"/>
            </a:endParaRPr>
          </a:p>
          <a:p>
            <a:pPr marL="12700">
              <a:lnSpc>
                <a:spcPts val="2125"/>
              </a:lnSpc>
            </a:pPr>
            <a:r>
              <a:rPr sz="1800" spc="-5" dirty="0">
                <a:latin typeface="宋体"/>
                <a:cs typeface="宋体"/>
              </a:rPr>
              <a:t>方向的力平衡方程。共</a:t>
            </a:r>
            <a:r>
              <a:rPr sz="1800" spc="5" dirty="0">
                <a:latin typeface="宋体"/>
                <a:cs typeface="宋体"/>
              </a:rPr>
              <a:t>有</a:t>
            </a:r>
            <a:r>
              <a:rPr sz="1800" spc="5" dirty="0">
                <a:latin typeface="Arial"/>
                <a:cs typeface="Arial"/>
              </a:rPr>
              <a:t>8</a:t>
            </a:r>
            <a:r>
              <a:rPr sz="1800" spc="-5" dirty="0">
                <a:latin typeface="宋体"/>
                <a:cs typeface="宋体"/>
              </a:rPr>
              <a:t>个方程：</a:t>
            </a:r>
            <a:endParaRPr sz="1800">
              <a:latin typeface="宋体"/>
              <a:cs typeface="宋体"/>
            </a:endParaRPr>
          </a:p>
        </p:txBody>
      </p:sp>
      <p:sp>
        <p:nvSpPr>
          <p:cNvPr id="5" name="object 5"/>
          <p:cNvSpPr txBox="1"/>
          <p:nvPr/>
        </p:nvSpPr>
        <p:spPr>
          <a:xfrm>
            <a:off x="561543" y="3352241"/>
            <a:ext cx="4204970" cy="139827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eq1x = </a:t>
            </a:r>
            <a:r>
              <a:rPr sz="1800" spc="5" dirty="0">
                <a:latin typeface="Arial"/>
                <a:cs typeface="Arial"/>
              </a:rPr>
              <a:t>m1 </a:t>
            </a:r>
            <a:r>
              <a:rPr sz="1800" dirty="0">
                <a:latin typeface="Arial"/>
                <a:cs typeface="Arial"/>
              </a:rPr>
              <a:t>* a1x == F01x –</a:t>
            </a:r>
            <a:r>
              <a:rPr sz="1800" spc="-114" dirty="0">
                <a:latin typeface="Arial"/>
                <a:cs typeface="Arial"/>
              </a:rPr>
              <a:t> </a:t>
            </a:r>
            <a:r>
              <a:rPr sz="1800" spc="-10" dirty="0">
                <a:latin typeface="Arial"/>
                <a:cs typeface="Arial"/>
              </a:rPr>
              <a:t>F21x;</a:t>
            </a:r>
            <a:endParaRPr sz="1800">
              <a:latin typeface="Arial"/>
              <a:cs typeface="Arial"/>
            </a:endParaRPr>
          </a:p>
          <a:p>
            <a:pPr marL="12700" marR="5080">
              <a:lnSpc>
                <a:spcPct val="100000"/>
              </a:lnSpc>
              <a:spcBef>
                <a:spcPts val="5"/>
              </a:spcBef>
            </a:pPr>
            <a:r>
              <a:rPr sz="1800" dirty="0">
                <a:latin typeface="Arial"/>
                <a:cs typeface="Arial"/>
              </a:rPr>
              <a:t>eq1y = m1 </a:t>
            </a:r>
            <a:r>
              <a:rPr sz="1800" spc="-5" dirty="0">
                <a:latin typeface="Arial"/>
                <a:cs typeface="Arial"/>
              </a:rPr>
              <a:t>* </a:t>
            </a:r>
            <a:r>
              <a:rPr sz="1800" dirty="0">
                <a:latin typeface="Arial"/>
                <a:cs typeface="Arial"/>
              </a:rPr>
              <a:t>a1y == F01y – F21y – </a:t>
            </a:r>
            <a:r>
              <a:rPr sz="1800" spc="-5" dirty="0">
                <a:latin typeface="Arial"/>
                <a:cs typeface="Arial"/>
              </a:rPr>
              <a:t>G1;  </a:t>
            </a:r>
            <a:r>
              <a:rPr sz="1800" dirty="0">
                <a:latin typeface="Arial"/>
                <a:cs typeface="Arial"/>
              </a:rPr>
              <a:t>eq1z = I1 * </a:t>
            </a:r>
            <a:r>
              <a:rPr sz="1800" spc="-5" dirty="0">
                <a:latin typeface="Arial"/>
                <a:cs typeface="Arial"/>
              </a:rPr>
              <a:t>α1 </a:t>
            </a:r>
            <a:r>
              <a:rPr sz="1800" dirty="0">
                <a:latin typeface="Arial"/>
                <a:cs typeface="Arial"/>
              </a:rPr>
              <a:t>== (F21x + </a:t>
            </a:r>
            <a:r>
              <a:rPr sz="1800" spc="-10" dirty="0">
                <a:latin typeface="Arial"/>
                <a:cs typeface="Arial"/>
              </a:rPr>
              <a:t>F01x) </a:t>
            </a:r>
            <a:r>
              <a:rPr sz="1800" dirty="0">
                <a:latin typeface="Arial"/>
                <a:cs typeface="Arial"/>
              </a:rPr>
              <a:t>* L1 / 2</a:t>
            </a:r>
            <a:r>
              <a:rPr sz="1800" spc="-130" dirty="0">
                <a:latin typeface="Arial"/>
                <a:cs typeface="Arial"/>
              </a:rPr>
              <a:t> </a:t>
            </a:r>
            <a:r>
              <a:rPr sz="1800" dirty="0">
                <a:latin typeface="Arial"/>
                <a:cs typeface="Arial"/>
              </a:rPr>
              <a:t>*  sin(thetaA) – (F21y + F01y) * L1 / 2 *  cos(thetaA) –</a:t>
            </a:r>
            <a:r>
              <a:rPr sz="1800" spc="-105" dirty="0">
                <a:latin typeface="Arial"/>
                <a:cs typeface="Arial"/>
              </a:rPr>
              <a:t> </a:t>
            </a:r>
            <a:r>
              <a:rPr sz="1800" spc="-5" dirty="0">
                <a:latin typeface="Arial"/>
                <a:cs typeface="Arial"/>
              </a:rPr>
              <a:t>T01;</a:t>
            </a:r>
            <a:endParaRPr sz="1800">
              <a:latin typeface="Arial"/>
              <a:cs typeface="Arial"/>
            </a:endParaRPr>
          </a:p>
        </p:txBody>
      </p:sp>
      <p:sp>
        <p:nvSpPr>
          <p:cNvPr id="6" name="object 6"/>
          <p:cNvSpPr txBox="1"/>
          <p:nvPr/>
        </p:nvSpPr>
        <p:spPr>
          <a:xfrm>
            <a:off x="561543" y="4724780"/>
            <a:ext cx="3976370" cy="194691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eq2x = m2 </a:t>
            </a:r>
            <a:r>
              <a:rPr sz="1800" spc="-5" dirty="0">
                <a:latin typeface="Arial"/>
                <a:cs typeface="Arial"/>
              </a:rPr>
              <a:t>* </a:t>
            </a:r>
            <a:r>
              <a:rPr sz="1800" dirty="0">
                <a:latin typeface="Arial"/>
                <a:cs typeface="Arial"/>
              </a:rPr>
              <a:t>a2x == F21x –</a:t>
            </a:r>
            <a:r>
              <a:rPr sz="1800" spc="-105" dirty="0">
                <a:latin typeface="Arial"/>
                <a:cs typeface="Arial"/>
              </a:rPr>
              <a:t> </a:t>
            </a:r>
            <a:r>
              <a:rPr sz="1800" spc="-10" dirty="0">
                <a:latin typeface="Arial"/>
                <a:cs typeface="Arial"/>
              </a:rPr>
              <a:t>F32x;</a:t>
            </a:r>
            <a:endParaRPr sz="1800">
              <a:latin typeface="Arial"/>
              <a:cs typeface="Arial"/>
            </a:endParaRPr>
          </a:p>
          <a:p>
            <a:pPr marL="12700" marR="5080">
              <a:lnSpc>
                <a:spcPct val="100000"/>
              </a:lnSpc>
            </a:pPr>
            <a:r>
              <a:rPr sz="1800" dirty="0">
                <a:latin typeface="Arial"/>
                <a:cs typeface="Arial"/>
              </a:rPr>
              <a:t>eq2y = m2 </a:t>
            </a:r>
            <a:r>
              <a:rPr sz="1800" spc="-5" dirty="0">
                <a:latin typeface="Arial"/>
                <a:cs typeface="Arial"/>
              </a:rPr>
              <a:t>* </a:t>
            </a:r>
            <a:r>
              <a:rPr sz="1800" dirty="0">
                <a:latin typeface="Arial"/>
                <a:cs typeface="Arial"/>
              </a:rPr>
              <a:t>a2y == F21y + F32y –</a:t>
            </a:r>
            <a:r>
              <a:rPr sz="1800" spc="-125" dirty="0">
                <a:latin typeface="Arial"/>
                <a:cs typeface="Arial"/>
              </a:rPr>
              <a:t> </a:t>
            </a:r>
            <a:r>
              <a:rPr sz="1800" spc="-5" dirty="0">
                <a:latin typeface="Arial"/>
                <a:cs typeface="Arial"/>
              </a:rPr>
              <a:t>G2;  </a:t>
            </a:r>
            <a:r>
              <a:rPr sz="1800" dirty="0">
                <a:latin typeface="Arial"/>
                <a:cs typeface="Arial"/>
              </a:rPr>
              <a:t>eq2z = I2 * </a:t>
            </a:r>
            <a:r>
              <a:rPr sz="1800" spc="-5" dirty="0">
                <a:latin typeface="Arial"/>
                <a:cs typeface="Arial"/>
              </a:rPr>
              <a:t>α2 </a:t>
            </a:r>
            <a:r>
              <a:rPr sz="1800" dirty="0">
                <a:latin typeface="Arial"/>
                <a:cs typeface="Arial"/>
              </a:rPr>
              <a:t>== (F32y – </a:t>
            </a:r>
            <a:r>
              <a:rPr sz="1800" spc="-5" dirty="0">
                <a:latin typeface="Arial"/>
                <a:cs typeface="Arial"/>
              </a:rPr>
              <a:t>F21y)</a:t>
            </a:r>
            <a:r>
              <a:rPr sz="1800" spc="-90" dirty="0">
                <a:latin typeface="Arial"/>
                <a:cs typeface="Arial"/>
              </a:rPr>
              <a:t> </a:t>
            </a:r>
            <a:r>
              <a:rPr sz="1800" spc="-5" dirty="0">
                <a:latin typeface="Arial"/>
                <a:cs typeface="Arial"/>
              </a:rPr>
              <a:t>*</a:t>
            </a:r>
            <a:endParaRPr sz="1800">
              <a:latin typeface="Arial"/>
              <a:cs typeface="Arial"/>
            </a:endParaRPr>
          </a:p>
          <a:p>
            <a:pPr marL="12700">
              <a:lnSpc>
                <a:spcPct val="100000"/>
              </a:lnSpc>
            </a:pPr>
            <a:r>
              <a:rPr sz="1800" dirty="0">
                <a:latin typeface="Arial"/>
                <a:cs typeface="Arial"/>
              </a:rPr>
              <a:t>L2 / 2 * cos(thetaC) – (F21x + </a:t>
            </a:r>
            <a:r>
              <a:rPr sz="1800" spc="-10" dirty="0">
                <a:latin typeface="Arial"/>
                <a:cs typeface="Arial"/>
              </a:rPr>
              <a:t>F32x)</a:t>
            </a:r>
            <a:r>
              <a:rPr sz="1800" spc="-114" dirty="0">
                <a:latin typeface="Arial"/>
                <a:cs typeface="Arial"/>
              </a:rPr>
              <a:t> </a:t>
            </a:r>
            <a:r>
              <a:rPr sz="1800" dirty="0">
                <a:latin typeface="Arial"/>
                <a:cs typeface="Arial"/>
              </a:rPr>
              <a:t>*</a:t>
            </a:r>
            <a:endParaRPr sz="1800">
              <a:latin typeface="Arial"/>
              <a:cs typeface="Arial"/>
            </a:endParaRPr>
          </a:p>
          <a:p>
            <a:pPr marL="12700">
              <a:lnSpc>
                <a:spcPct val="100000"/>
              </a:lnSpc>
              <a:spcBef>
                <a:spcPts val="5"/>
              </a:spcBef>
            </a:pPr>
            <a:r>
              <a:rPr sz="1800" dirty="0">
                <a:latin typeface="Arial"/>
                <a:cs typeface="Arial"/>
              </a:rPr>
              <a:t>L2 / </a:t>
            </a:r>
            <a:r>
              <a:rPr sz="1800" spc="-5" dirty="0">
                <a:latin typeface="Arial"/>
                <a:cs typeface="Arial"/>
              </a:rPr>
              <a:t>2 *</a:t>
            </a:r>
            <a:r>
              <a:rPr sz="1800" spc="-30" dirty="0">
                <a:latin typeface="Arial"/>
                <a:cs typeface="Arial"/>
              </a:rPr>
              <a:t> </a:t>
            </a:r>
            <a:r>
              <a:rPr sz="1800" dirty="0">
                <a:latin typeface="Arial"/>
                <a:cs typeface="Arial"/>
              </a:rPr>
              <a:t>sin(thetaC);</a:t>
            </a:r>
            <a:endParaRPr sz="1800">
              <a:latin typeface="Arial"/>
              <a:cs typeface="Arial"/>
            </a:endParaRPr>
          </a:p>
          <a:p>
            <a:pPr marL="12700">
              <a:lnSpc>
                <a:spcPct val="100000"/>
              </a:lnSpc>
            </a:pPr>
            <a:r>
              <a:rPr sz="1800" dirty="0">
                <a:latin typeface="Arial"/>
                <a:cs typeface="Arial"/>
              </a:rPr>
              <a:t>eq3x = m3 </a:t>
            </a:r>
            <a:r>
              <a:rPr sz="1800" spc="-5" dirty="0">
                <a:latin typeface="Arial"/>
                <a:cs typeface="Arial"/>
              </a:rPr>
              <a:t>* </a:t>
            </a:r>
            <a:r>
              <a:rPr sz="1800" dirty="0">
                <a:latin typeface="Arial"/>
                <a:cs typeface="Arial"/>
              </a:rPr>
              <a:t>a3x == F32x –</a:t>
            </a:r>
            <a:r>
              <a:rPr sz="1800" spc="-85" dirty="0">
                <a:latin typeface="Arial"/>
                <a:cs typeface="Arial"/>
              </a:rPr>
              <a:t> </a:t>
            </a:r>
            <a:r>
              <a:rPr sz="1800" spc="-10" dirty="0">
                <a:latin typeface="Arial"/>
                <a:cs typeface="Arial"/>
              </a:rPr>
              <a:t>F03x;</a:t>
            </a:r>
            <a:endParaRPr sz="1800">
              <a:latin typeface="Arial"/>
              <a:cs typeface="Arial"/>
            </a:endParaRPr>
          </a:p>
          <a:p>
            <a:pPr marL="12700">
              <a:lnSpc>
                <a:spcPct val="100000"/>
              </a:lnSpc>
            </a:pPr>
            <a:r>
              <a:rPr sz="1800" dirty="0">
                <a:latin typeface="Arial"/>
                <a:cs typeface="Arial"/>
              </a:rPr>
              <a:t>eq3y = 0 == F03y – F32y –</a:t>
            </a:r>
            <a:r>
              <a:rPr sz="1800" spc="-110" dirty="0">
                <a:latin typeface="Arial"/>
                <a:cs typeface="Arial"/>
              </a:rPr>
              <a:t> </a:t>
            </a:r>
            <a:r>
              <a:rPr sz="1800" spc="-5" dirty="0">
                <a:latin typeface="Arial"/>
                <a:cs typeface="Arial"/>
              </a:rPr>
              <a:t>G3;</a:t>
            </a:r>
            <a:endParaRPr sz="1800">
              <a:latin typeface="Arial"/>
              <a:cs typeface="Arial"/>
            </a:endParaRPr>
          </a:p>
        </p:txBody>
      </p:sp>
      <p:sp>
        <p:nvSpPr>
          <p:cNvPr id="7" name="object 7"/>
          <p:cNvSpPr/>
          <p:nvPr/>
        </p:nvSpPr>
        <p:spPr>
          <a:xfrm>
            <a:off x="5472684" y="4262628"/>
            <a:ext cx="274320" cy="256540"/>
          </a:xfrm>
          <a:custGeom>
            <a:avLst/>
            <a:gdLst/>
            <a:ahLst/>
            <a:cxnLst/>
            <a:rect l="l" t="t" r="r" b="b"/>
            <a:pathLst>
              <a:path w="274320" h="256539">
                <a:moveTo>
                  <a:pt x="137160" y="0"/>
                </a:moveTo>
                <a:lnTo>
                  <a:pt x="0" y="256032"/>
                </a:lnTo>
                <a:lnTo>
                  <a:pt x="274319" y="256032"/>
                </a:lnTo>
                <a:lnTo>
                  <a:pt x="137160" y="0"/>
                </a:lnTo>
                <a:close/>
              </a:path>
            </a:pathLst>
          </a:custGeom>
          <a:solidFill>
            <a:srgbClr val="FFFFFF"/>
          </a:solidFill>
        </p:spPr>
        <p:txBody>
          <a:bodyPr wrap="square" lIns="0" tIns="0" rIns="0" bIns="0" rtlCol="0"/>
          <a:lstStyle/>
          <a:p>
            <a:endParaRPr/>
          </a:p>
        </p:txBody>
      </p:sp>
      <p:sp>
        <p:nvSpPr>
          <p:cNvPr id="8" name="object 8"/>
          <p:cNvSpPr/>
          <p:nvPr/>
        </p:nvSpPr>
        <p:spPr>
          <a:xfrm>
            <a:off x="5472684" y="4262628"/>
            <a:ext cx="274320" cy="256540"/>
          </a:xfrm>
          <a:custGeom>
            <a:avLst/>
            <a:gdLst/>
            <a:ahLst/>
            <a:cxnLst/>
            <a:rect l="l" t="t" r="r" b="b"/>
            <a:pathLst>
              <a:path w="274320" h="256539">
                <a:moveTo>
                  <a:pt x="0" y="256032"/>
                </a:moveTo>
                <a:lnTo>
                  <a:pt x="137160" y="0"/>
                </a:lnTo>
                <a:lnTo>
                  <a:pt x="274319" y="256032"/>
                </a:lnTo>
                <a:lnTo>
                  <a:pt x="0" y="256032"/>
                </a:lnTo>
                <a:close/>
              </a:path>
            </a:pathLst>
          </a:custGeom>
          <a:ln w="15240">
            <a:solidFill>
              <a:srgbClr val="000000"/>
            </a:solidFill>
          </a:ln>
        </p:spPr>
        <p:txBody>
          <a:bodyPr wrap="square" lIns="0" tIns="0" rIns="0" bIns="0" rtlCol="0"/>
          <a:lstStyle/>
          <a:p>
            <a:endParaRPr/>
          </a:p>
        </p:txBody>
      </p:sp>
      <p:sp>
        <p:nvSpPr>
          <p:cNvPr id="9" name="object 9"/>
          <p:cNvSpPr/>
          <p:nvPr/>
        </p:nvSpPr>
        <p:spPr>
          <a:xfrm>
            <a:off x="5622035" y="3781044"/>
            <a:ext cx="210185" cy="504825"/>
          </a:xfrm>
          <a:custGeom>
            <a:avLst/>
            <a:gdLst/>
            <a:ahLst/>
            <a:cxnLst/>
            <a:rect l="l" t="t" r="r" b="b"/>
            <a:pathLst>
              <a:path w="210185" h="504825">
                <a:moveTo>
                  <a:pt x="0" y="504824"/>
                </a:moveTo>
                <a:lnTo>
                  <a:pt x="210185" y="0"/>
                </a:lnTo>
              </a:path>
            </a:pathLst>
          </a:custGeom>
          <a:ln w="27432">
            <a:solidFill>
              <a:srgbClr val="000000"/>
            </a:solidFill>
          </a:ln>
        </p:spPr>
        <p:txBody>
          <a:bodyPr wrap="square" lIns="0" tIns="0" rIns="0" bIns="0" rtlCol="0"/>
          <a:lstStyle/>
          <a:p>
            <a:endParaRPr/>
          </a:p>
        </p:txBody>
      </p:sp>
      <p:sp>
        <p:nvSpPr>
          <p:cNvPr id="10" name="object 10"/>
          <p:cNvSpPr/>
          <p:nvPr/>
        </p:nvSpPr>
        <p:spPr>
          <a:xfrm>
            <a:off x="5832347" y="3781044"/>
            <a:ext cx="1986280" cy="504825"/>
          </a:xfrm>
          <a:custGeom>
            <a:avLst/>
            <a:gdLst/>
            <a:ahLst/>
            <a:cxnLst/>
            <a:rect l="l" t="t" r="r" b="b"/>
            <a:pathLst>
              <a:path w="1986279" h="504825">
                <a:moveTo>
                  <a:pt x="1985772" y="504824"/>
                </a:moveTo>
                <a:lnTo>
                  <a:pt x="0" y="0"/>
                </a:lnTo>
              </a:path>
            </a:pathLst>
          </a:custGeom>
          <a:ln w="27432">
            <a:solidFill>
              <a:srgbClr val="000000"/>
            </a:solidFill>
          </a:ln>
        </p:spPr>
        <p:txBody>
          <a:bodyPr wrap="square" lIns="0" tIns="0" rIns="0" bIns="0" rtlCol="0"/>
          <a:lstStyle/>
          <a:p>
            <a:endParaRPr/>
          </a:p>
        </p:txBody>
      </p:sp>
      <p:sp>
        <p:nvSpPr>
          <p:cNvPr id="11" name="object 11"/>
          <p:cNvSpPr/>
          <p:nvPr/>
        </p:nvSpPr>
        <p:spPr>
          <a:xfrm>
            <a:off x="5754623" y="3712464"/>
            <a:ext cx="152400" cy="15240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5538215" y="4200144"/>
            <a:ext cx="152400" cy="152400"/>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7726680" y="4200144"/>
            <a:ext cx="152400" cy="152400"/>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7581900" y="4158996"/>
            <a:ext cx="426720" cy="231775"/>
          </a:xfrm>
          <a:custGeom>
            <a:avLst/>
            <a:gdLst/>
            <a:ahLst/>
            <a:cxnLst/>
            <a:rect l="l" t="t" r="r" b="b"/>
            <a:pathLst>
              <a:path w="426720" h="231775">
                <a:moveTo>
                  <a:pt x="0" y="231647"/>
                </a:moveTo>
                <a:lnTo>
                  <a:pt x="426720" y="231647"/>
                </a:lnTo>
                <a:lnTo>
                  <a:pt x="426720" y="0"/>
                </a:lnTo>
                <a:lnTo>
                  <a:pt x="0" y="0"/>
                </a:lnTo>
                <a:lnTo>
                  <a:pt x="0" y="231647"/>
                </a:lnTo>
                <a:close/>
              </a:path>
            </a:pathLst>
          </a:custGeom>
          <a:ln w="15240">
            <a:solidFill>
              <a:srgbClr val="000000"/>
            </a:solidFill>
          </a:ln>
        </p:spPr>
        <p:txBody>
          <a:bodyPr wrap="square" lIns="0" tIns="0" rIns="0" bIns="0" rtlCol="0"/>
          <a:lstStyle/>
          <a:p>
            <a:endParaRPr/>
          </a:p>
        </p:txBody>
      </p:sp>
      <p:sp>
        <p:nvSpPr>
          <p:cNvPr id="15" name="object 15"/>
          <p:cNvSpPr/>
          <p:nvPr/>
        </p:nvSpPr>
        <p:spPr>
          <a:xfrm>
            <a:off x="7310628" y="4390644"/>
            <a:ext cx="965835" cy="635"/>
          </a:xfrm>
          <a:custGeom>
            <a:avLst/>
            <a:gdLst/>
            <a:ahLst/>
            <a:cxnLst/>
            <a:rect l="l" t="t" r="r" b="b"/>
            <a:pathLst>
              <a:path w="965834" h="635">
                <a:moveTo>
                  <a:pt x="0" y="0"/>
                </a:moveTo>
                <a:lnTo>
                  <a:pt x="965326" y="634"/>
                </a:lnTo>
              </a:path>
            </a:pathLst>
          </a:custGeom>
          <a:ln w="15240">
            <a:solidFill>
              <a:srgbClr val="000000"/>
            </a:solidFill>
          </a:ln>
        </p:spPr>
        <p:txBody>
          <a:bodyPr wrap="square" lIns="0" tIns="0" rIns="0" bIns="0" rtlCol="0"/>
          <a:lstStyle/>
          <a:p>
            <a:endParaRPr/>
          </a:p>
        </p:txBody>
      </p:sp>
      <p:sp>
        <p:nvSpPr>
          <p:cNvPr id="16" name="object 16"/>
          <p:cNvSpPr/>
          <p:nvPr/>
        </p:nvSpPr>
        <p:spPr>
          <a:xfrm>
            <a:off x="5472684" y="4518659"/>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17" name="object 17"/>
          <p:cNvSpPr/>
          <p:nvPr/>
        </p:nvSpPr>
        <p:spPr>
          <a:xfrm>
            <a:off x="5530596" y="4518659"/>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18" name="object 18"/>
          <p:cNvSpPr/>
          <p:nvPr/>
        </p:nvSpPr>
        <p:spPr>
          <a:xfrm>
            <a:off x="5588508" y="4518659"/>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19" name="object 19"/>
          <p:cNvSpPr/>
          <p:nvPr/>
        </p:nvSpPr>
        <p:spPr>
          <a:xfrm>
            <a:off x="5643371" y="4518659"/>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0" name="object 20"/>
          <p:cNvSpPr/>
          <p:nvPr/>
        </p:nvSpPr>
        <p:spPr>
          <a:xfrm>
            <a:off x="7310628"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1" name="object 21"/>
          <p:cNvSpPr/>
          <p:nvPr/>
        </p:nvSpPr>
        <p:spPr>
          <a:xfrm>
            <a:off x="7368540"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2" name="object 22"/>
          <p:cNvSpPr/>
          <p:nvPr/>
        </p:nvSpPr>
        <p:spPr>
          <a:xfrm>
            <a:off x="7426452"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3" name="object 23"/>
          <p:cNvSpPr/>
          <p:nvPr/>
        </p:nvSpPr>
        <p:spPr>
          <a:xfrm>
            <a:off x="7481316"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4" name="object 24"/>
          <p:cNvSpPr/>
          <p:nvPr/>
        </p:nvSpPr>
        <p:spPr>
          <a:xfrm>
            <a:off x="7539228"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5" name="object 25"/>
          <p:cNvSpPr/>
          <p:nvPr/>
        </p:nvSpPr>
        <p:spPr>
          <a:xfrm>
            <a:off x="7597140"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6" name="object 26"/>
          <p:cNvSpPr/>
          <p:nvPr/>
        </p:nvSpPr>
        <p:spPr>
          <a:xfrm>
            <a:off x="7655052"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7" name="object 27"/>
          <p:cNvSpPr/>
          <p:nvPr/>
        </p:nvSpPr>
        <p:spPr>
          <a:xfrm>
            <a:off x="7709916"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8" name="object 28"/>
          <p:cNvSpPr/>
          <p:nvPr/>
        </p:nvSpPr>
        <p:spPr>
          <a:xfrm>
            <a:off x="7767828"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29" name="object 29"/>
          <p:cNvSpPr/>
          <p:nvPr/>
        </p:nvSpPr>
        <p:spPr>
          <a:xfrm>
            <a:off x="7825740"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0" name="object 30"/>
          <p:cNvSpPr/>
          <p:nvPr/>
        </p:nvSpPr>
        <p:spPr>
          <a:xfrm>
            <a:off x="7883652"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1" name="object 31"/>
          <p:cNvSpPr/>
          <p:nvPr/>
        </p:nvSpPr>
        <p:spPr>
          <a:xfrm>
            <a:off x="7938516"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2" name="object 32"/>
          <p:cNvSpPr/>
          <p:nvPr/>
        </p:nvSpPr>
        <p:spPr>
          <a:xfrm>
            <a:off x="7996428"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3" name="object 33"/>
          <p:cNvSpPr/>
          <p:nvPr/>
        </p:nvSpPr>
        <p:spPr>
          <a:xfrm>
            <a:off x="8054340"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4" name="object 34"/>
          <p:cNvSpPr/>
          <p:nvPr/>
        </p:nvSpPr>
        <p:spPr>
          <a:xfrm>
            <a:off x="8112252"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5" name="object 35"/>
          <p:cNvSpPr/>
          <p:nvPr/>
        </p:nvSpPr>
        <p:spPr>
          <a:xfrm>
            <a:off x="8167116" y="4393691"/>
            <a:ext cx="57150" cy="65405"/>
          </a:xfrm>
          <a:custGeom>
            <a:avLst/>
            <a:gdLst/>
            <a:ahLst/>
            <a:cxnLst/>
            <a:rect l="l" t="t" r="r" b="b"/>
            <a:pathLst>
              <a:path w="57150" h="65404">
                <a:moveTo>
                  <a:pt x="57150" y="0"/>
                </a:moveTo>
                <a:lnTo>
                  <a:pt x="0" y="65404"/>
                </a:lnTo>
              </a:path>
            </a:pathLst>
          </a:custGeom>
          <a:ln w="15240">
            <a:solidFill>
              <a:srgbClr val="000000"/>
            </a:solidFill>
          </a:ln>
        </p:spPr>
        <p:txBody>
          <a:bodyPr wrap="square" lIns="0" tIns="0" rIns="0" bIns="0" rtlCol="0"/>
          <a:lstStyle/>
          <a:p>
            <a:endParaRPr/>
          </a:p>
        </p:txBody>
      </p:sp>
      <p:sp>
        <p:nvSpPr>
          <p:cNvPr id="36" name="object 36"/>
          <p:cNvSpPr txBox="1"/>
          <p:nvPr/>
        </p:nvSpPr>
        <p:spPr>
          <a:xfrm>
            <a:off x="5343525" y="4170679"/>
            <a:ext cx="11811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A</a:t>
            </a:r>
            <a:endParaRPr sz="1000">
              <a:latin typeface="Times New Roman"/>
              <a:cs typeface="Times New Roman"/>
            </a:endParaRPr>
          </a:p>
        </p:txBody>
      </p:sp>
      <p:sp>
        <p:nvSpPr>
          <p:cNvPr id="37" name="object 37"/>
          <p:cNvSpPr txBox="1"/>
          <p:nvPr/>
        </p:nvSpPr>
        <p:spPr>
          <a:xfrm>
            <a:off x="5609082" y="3568700"/>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B</a:t>
            </a:r>
            <a:endParaRPr sz="1000">
              <a:latin typeface="Times New Roman"/>
              <a:cs typeface="Times New Roman"/>
            </a:endParaRPr>
          </a:p>
        </p:txBody>
      </p:sp>
      <p:sp>
        <p:nvSpPr>
          <p:cNvPr id="38" name="object 38"/>
          <p:cNvSpPr txBox="1"/>
          <p:nvPr/>
        </p:nvSpPr>
        <p:spPr>
          <a:xfrm>
            <a:off x="7743190" y="3920490"/>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C</a:t>
            </a:r>
            <a:endParaRPr sz="1000">
              <a:latin typeface="Times New Roman"/>
              <a:cs typeface="Times New Roman"/>
            </a:endParaRPr>
          </a:p>
        </p:txBody>
      </p:sp>
      <p:sp>
        <p:nvSpPr>
          <p:cNvPr id="39" name="object 39"/>
          <p:cNvSpPr/>
          <p:nvPr/>
        </p:nvSpPr>
        <p:spPr>
          <a:xfrm>
            <a:off x="5682996" y="4274820"/>
            <a:ext cx="265430" cy="635"/>
          </a:xfrm>
          <a:custGeom>
            <a:avLst/>
            <a:gdLst/>
            <a:ahLst/>
            <a:cxnLst/>
            <a:rect l="l" t="t" r="r" b="b"/>
            <a:pathLst>
              <a:path w="265429" h="635">
                <a:moveTo>
                  <a:pt x="0" y="0"/>
                </a:moveTo>
                <a:lnTo>
                  <a:pt x="265429" y="634"/>
                </a:lnTo>
              </a:path>
            </a:pathLst>
          </a:custGeom>
          <a:ln w="15240">
            <a:solidFill>
              <a:srgbClr val="000000"/>
            </a:solidFill>
            <a:prstDash val="sysDash"/>
          </a:ln>
        </p:spPr>
        <p:txBody>
          <a:bodyPr wrap="square" lIns="0" tIns="0" rIns="0" bIns="0" rtlCol="0"/>
          <a:lstStyle/>
          <a:p>
            <a:endParaRPr/>
          </a:p>
        </p:txBody>
      </p:sp>
      <p:sp>
        <p:nvSpPr>
          <p:cNvPr id="40" name="object 40"/>
          <p:cNvSpPr txBox="1"/>
          <p:nvPr/>
        </p:nvSpPr>
        <p:spPr>
          <a:xfrm>
            <a:off x="5747384" y="4048125"/>
            <a:ext cx="86995" cy="179070"/>
          </a:xfrm>
          <a:prstGeom prst="rect">
            <a:avLst/>
          </a:prstGeom>
        </p:spPr>
        <p:txBody>
          <a:bodyPr vert="horz" wrap="square" lIns="0" tIns="13335" rIns="0" bIns="0" rtlCol="0">
            <a:spAutoFit/>
          </a:bodyPr>
          <a:lstStyle/>
          <a:p>
            <a:pPr marL="12700">
              <a:lnSpc>
                <a:spcPct val="100000"/>
              </a:lnSpc>
              <a:spcBef>
                <a:spcPts val="105"/>
              </a:spcBef>
            </a:pPr>
            <a:r>
              <a:rPr sz="1000" dirty="0">
                <a:latin typeface="Times New Roman"/>
                <a:cs typeface="Times New Roman"/>
              </a:rPr>
              <a:t>θ</a:t>
            </a:r>
            <a:endParaRPr sz="1000">
              <a:latin typeface="Times New Roman"/>
              <a:cs typeface="Times New Roman"/>
            </a:endParaRPr>
          </a:p>
        </p:txBody>
      </p:sp>
      <p:sp>
        <p:nvSpPr>
          <p:cNvPr id="41" name="object 41"/>
          <p:cNvSpPr txBox="1"/>
          <p:nvPr/>
        </p:nvSpPr>
        <p:spPr>
          <a:xfrm>
            <a:off x="5808345" y="4127373"/>
            <a:ext cx="87630" cy="128270"/>
          </a:xfrm>
          <a:prstGeom prst="rect">
            <a:avLst/>
          </a:prstGeom>
        </p:spPr>
        <p:txBody>
          <a:bodyPr vert="horz" wrap="square" lIns="0" tIns="15240" rIns="0" bIns="0" rtlCol="0">
            <a:spAutoFit/>
          </a:bodyPr>
          <a:lstStyle/>
          <a:p>
            <a:pPr marL="12700">
              <a:lnSpc>
                <a:spcPct val="100000"/>
              </a:lnSpc>
              <a:spcBef>
                <a:spcPts val="120"/>
              </a:spcBef>
            </a:pPr>
            <a:r>
              <a:rPr sz="650" spc="15" dirty="0">
                <a:latin typeface="Times New Roman"/>
                <a:cs typeface="Times New Roman"/>
              </a:rPr>
              <a:t>A</a:t>
            </a:r>
            <a:endParaRPr sz="650">
              <a:latin typeface="Times New Roman"/>
              <a:cs typeface="Times New Roman"/>
            </a:endParaRPr>
          </a:p>
        </p:txBody>
      </p:sp>
      <p:sp>
        <p:nvSpPr>
          <p:cNvPr id="42" name="object 42"/>
          <p:cNvSpPr/>
          <p:nvPr/>
        </p:nvSpPr>
        <p:spPr>
          <a:xfrm>
            <a:off x="7307580" y="4287011"/>
            <a:ext cx="405130" cy="635"/>
          </a:xfrm>
          <a:custGeom>
            <a:avLst/>
            <a:gdLst/>
            <a:ahLst/>
            <a:cxnLst/>
            <a:rect l="l" t="t" r="r" b="b"/>
            <a:pathLst>
              <a:path w="405129" h="635">
                <a:moveTo>
                  <a:pt x="0" y="0"/>
                </a:moveTo>
                <a:lnTo>
                  <a:pt x="405129" y="635"/>
                </a:lnTo>
              </a:path>
            </a:pathLst>
          </a:custGeom>
          <a:ln w="15240">
            <a:solidFill>
              <a:srgbClr val="000000"/>
            </a:solidFill>
            <a:prstDash val="sysDash"/>
          </a:ln>
        </p:spPr>
        <p:txBody>
          <a:bodyPr wrap="square" lIns="0" tIns="0" rIns="0" bIns="0" rtlCol="0"/>
          <a:lstStyle/>
          <a:p>
            <a:endParaRPr/>
          </a:p>
        </p:txBody>
      </p:sp>
      <p:sp>
        <p:nvSpPr>
          <p:cNvPr id="43" name="object 43"/>
          <p:cNvSpPr txBox="1"/>
          <p:nvPr/>
        </p:nvSpPr>
        <p:spPr>
          <a:xfrm>
            <a:off x="7156450" y="4097273"/>
            <a:ext cx="14351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θ</a:t>
            </a:r>
            <a:r>
              <a:rPr sz="975" spc="15" baseline="-25641" dirty="0">
                <a:latin typeface="Times New Roman"/>
                <a:cs typeface="Times New Roman"/>
              </a:rPr>
              <a:t>C</a:t>
            </a:r>
            <a:endParaRPr sz="975" baseline="-25641">
              <a:latin typeface="Times New Roman"/>
              <a:cs typeface="Times New Roman"/>
            </a:endParaRPr>
          </a:p>
        </p:txBody>
      </p:sp>
      <p:sp>
        <p:nvSpPr>
          <p:cNvPr id="44" name="object 44"/>
          <p:cNvSpPr/>
          <p:nvPr/>
        </p:nvSpPr>
        <p:spPr>
          <a:xfrm>
            <a:off x="4978908" y="4994147"/>
            <a:ext cx="210185" cy="504825"/>
          </a:xfrm>
          <a:custGeom>
            <a:avLst/>
            <a:gdLst/>
            <a:ahLst/>
            <a:cxnLst/>
            <a:rect l="l" t="t" r="r" b="b"/>
            <a:pathLst>
              <a:path w="210185" h="504825">
                <a:moveTo>
                  <a:pt x="0" y="504824"/>
                </a:moveTo>
                <a:lnTo>
                  <a:pt x="210184" y="0"/>
                </a:lnTo>
              </a:path>
            </a:pathLst>
          </a:custGeom>
          <a:ln w="27432">
            <a:solidFill>
              <a:srgbClr val="000000"/>
            </a:solidFill>
          </a:ln>
        </p:spPr>
        <p:txBody>
          <a:bodyPr wrap="square" lIns="0" tIns="0" rIns="0" bIns="0" rtlCol="0"/>
          <a:lstStyle/>
          <a:p>
            <a:endParaRPr/>
          </a:p>
        </p:txBody>
      </p:sp>
      <p:sp>
        <p:nvSpPr>
          <p:cNvPr id="45" name="object 45"/>
          <p:cNvSpPr/>
          <p:nvPr/>
        </p:nvSpPr>
        <p:spPr>
          <a:xfrm>
            <a:off x="5111496" y="4925567"/>
            <a:ext cx="152400" cy="149351"/>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4902708" y="5420867"/>
            <a:ext cx="137160" cy="137160"/>
          </a:xfrm>
          <a:custGeom>
            <a:avLst/>
            <a:gdLst/>
            <a:ahLst/>
            <a:cxnLst/>
            <a:rect l="l" t="t" r="r" b="b"/>
            <a:pathLst>
              <a:path w="137160" h="137160">
                <a:moveTo>
                  <a:pt x="68579" y="0"/>
                </a:moveTo>
                <a:lnTo>
                  <a:pt x="41898" y="5393"/>
                </a:lnTo>
                <a:lnTo>
                  <a:pt x="20097" y="20097"/>
                </a:lnTo>
                <a:lnTo>
                  <a:pt x="5393" y="41898"/>
                </a:lnTo>
                <a:lnTo>
                  <a:pt x="0" y="68579"/>
                </a:lnTo>
                <a:lnTo>
                  <a:pt x="5393" y="95261"/>
                </a:lnTo>
                <a:lnTo>
                  <a:pt x="20097" y="117062"/>
                </a:lnTo>
                <a:lnTo>
                  <a:pt x="41898" y="131766"/>
                </a:lnTo>
                <a:lnTo>
                  <a:pt x="68579" y="137159"/>
                </a:lnTo>
                <a:lnTo>
                  <a:pt x="95261" y="131766"/>
                </a:lnTo>
                <a:lnTo>
                  <a:pt x="117062" y="117062"/>
                </a:lnTo>
                <a:lnTo>
                  <a:pt x="131766" y="95261"/>
                </a:lnTo>
                <a:lnTo>
                  <a:pt x="137159" y="68579"/>
                </a:lnTo>
                <a:lnTo>
                  <a:pt x="131766" y="41898"/>
                </a:lnTo>
                <a:lnTo>
                  <a:pt x="117062" y="20097"/>
                </a:lnTo>
                <a:lnTo>
                  <a:pt x="95261" y="5393"/>
                </a:lnTo>
                <a:lnTo>
                  <a:pt x="68579" y="0"/>
                </a:lnTo>
                <a:close/>
              </a:path>
            </a:pathLst>
          </a:custGeom>
          <a:solidFill>
            <a:srgbClr val="FFFFFF"/>
          </a:solidFill>
        </p:spPr>
        <p:txBody>
          <a:bodyPr wrap="square" lIns="0" tIns="0" rIns="0" bIns="0" rtlCol="0"/>
          <a:lstStyle/>
          <a:p>
            <a:endParaRPr/>
          </a:p>
        </p:txBody>
      </p:sp>
      <p:sp>
        <p:nvSpPr>
          <p:cNvPr id="47" name="object 47"/>
          <p:cNvSpPr/>
          <p:nvPr/>
        </p:nvSpPr>
        <p:spPr>
          <a:xfrm>
            <a:off x="4902708" y="5420867"/>
            <a:ext cx="137160" cy="137160"/>
          </a:xfrm>
          <a:custGeom>
            <a:avLst/>
            <a:gdLst/>
            <a:ahLst/>
            <a:cxnLst/>
            <a:rect l="l" t="t" r="r" b="b"/>
            <a:pathLst>
              <a:path w="137160" h="137160">
                <a:moveTo>
                  <a:pt x="0" y="68579"/>
                </a:moveTo>
                <a:lnTo>
                  <a:pt x="5393" y="41898"/>
                </a:lnTo>
                <a:lnTo>
                  <a:pt x="20097" y="20097"/>
                </a:lnTo>
                <a:lnTo>
                  <a:pt x="41898" y="5393"/>
                </a:lnTo>
                <a:lnTo>
                  <a:pt x="68579" y="0"/>
                </a:lnTo>
                <a:lnTo>
                  <a:pt x="95261" y="5393"/>
                </a:lnTo>
                <a:lnTo>
                  <a:pt x="117062" y="20097"/>
                </a:lnTo>
                <a:lnTo>
                  <a:pt x="131766" y="41898"/>
                </a:lnTo>
                <a:lnTo>
                  <a:pt x="137159" y="68579"/>
                </a:lnTo>
                <a:lnTo>
                  <a:pt x="131766" y="95261"/>
                </a:lnTo>
                <a:lnTo>
                  <a:pt x="117062" y="117062"/>
                </a:lnTo>
                <a:lnTo>
                  <a:pt x="95261" y="131766"/>
                </a:lnTo>
                <a:lnTo>
                  <a:pt x="68579" y="137159"/>
                </a:lnTo>
                <a:lnTo>
                  <a:pt x="41898" y="131766"/>
                </a:lnTo>
                <a:lnTo>
                  <a:pt x="20097" y="117062"/>
                </a:lnTo>
                <a:lnTo>
                  <a:pt x="5393" y="95261"/>
                </a:lnTo>
                <a:lnTo>
                  <a:pt x="0" y="68579"/>
                </a:lnTo>
                <a:close/>
              </a:path>
            </a:pathLst>
          </a:custGeom>
          <a:ln w="15240">
            <a:solidFill>
              <a:srgbClr val="000000"/>
            </a:solidFill>
          </a:ln>
        </p:spPr>
        <p:txBody>
          <a:bodyPr wrap="square" lIns="0" tIns="0" rIns="0" bIns="0" rtlCol="0"/>
          <a:lstStyle/>
          <a:p>
            <a:endParaRPr/>
          </a:p>
        </p:txBody>
      </p:sp>
      <p:sp>
        <p:nvSpPr>
          <p:cNvPr id="48" name="object 48"/>
          <p:cNvSpPr txBox="1"/>
          <p:nvPr/>
        </p:nvSpPr>
        <p:spPr>
          <a:xfrm>
            <a:off x="4911344" y="5605678"/>
            <a:ext cx="11811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A</a:t>
            </a:r>
            <a:endParaRPr sz="1000">
              <a:latin typeface="Times New Roman"/>
              <a:cs typeface="Times New Roman"/>
            </a:endParaRPr>
          </a:p>
        </p:txBody>
      </p:sp>
      <p:sp>
        <p:nvSpPr>
          <p:cNvPr id="49" name="object 49"/>
          <p:cNvSpPr txBox="1"/>
          <p:nvPr/>
        </p:nvSpPr>
        <p:spPr>
          <a:xfrm>
            <a:off x="5143246" y="4721479"/>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B</a:t>
            </a:r>
            <a:endParaRPr sz="1000">
              <a:latin typeface="Times New Roman"/>
              <a:cs typeface="Times New Roman"/>
            </a:endParaRPr>
          </a:p>
        </p:txBody>
      </p:sp>
      <p:sp>
        <p:nvSpPr>
          <p:cNvPr id="50" name="object 50"/>
          <p:cNvSpPr/>
          <p:nvPr/>
        </p:nvSpPr>
        <p:spPr>
          <a:xfrm>
            <a:off x="4978908" y="5459221"/>
            <a:ext cx="252095" cy="76200"/>
          </a:xfrm>
          <a:custGeom>
            <a:avLst/>
            <a:gdLst/>
            <a:ahLst/>
            <a:cxnLst/>
            <a:rect l="l" t="t" r="r" b="b"/>
            <a:pathLst>
              <a:path w="252095" h="76200">
                <a:moveTo>
                  <a:pt x="236983" y="30352"/>
                </a:moveTo>
                <a:lnTo>
                  <a:pt x="188594" y="30352"/>
                </a:lnTo>
                <a:lnTo>
                  <a:pt x="188594" y="45592"/>
                </a:lnTo>
                <a:lnTo>
                  <a:pt x="175920" y="45627"/>
                </a:lnTo>
                <a:lnTo>
                  <a:pt x="176021" y="76199"/>
                </a:lnTo>
                <a:lnTo>
                  <a:pt x="252094" y="37845"/>
                </a:lnTo>
                <a:lnTo>
                  <a:pt x="236983" y="30352"/>
                </a:lnTo>
                <a:close/>
              </a:path>
              <a:path w="252095" h="76200">
                <a:moveTo>
                  <a:pt x="175869" y="30387"/>
                </a:moveTo>
                <a:lnTo>
                  <a:pt x="0" y="30860"/>
                </a:lnTo>
                <a:lnTo>
                  <a:pt x="0" y="46100"/>
                </a:lnTo>
                <a:lnTo>
                  <a:pt x="175920" y="45627"/>
                </a:lnTo>
                <a:lnTo>
                  <a:pt x="175869" y="30387"/>
                </a:lnTo>
                <a:close/>
              </a:path>
              <a:path w="252095" h="76200">
                <a:moveTo>
                  <a:pt x="188594" y="30352"/>
                </a:moveTo>
                <a:lnTo>
                  <a:pt x="175869" y="30387"/>
                </a:lnTo>
                <a:lnTo>
                  <a:pt x="175920" y="45627"/>
                </a:lnTo>
                <a:lnTo>
                  <a:pt x="188594" y="45592"/>
                </a:lnTo>
                <a:lnTo>
                  <a:pt x="188594" y="30352"/>
                </a:lnTo>
                <a:close/>
              </a:path>
              <a:path w="252095" h="76200">
                <a:moveTo>
                  <a:pt x="175767" y="0"/>
                </a:moveTo>
                <a:lnTo>
                  <a:pt x="175869" y="30387"/>
                </a:lnTo>
                <a:lnTo>
                  <a:pt x="236983" y="30352"/>
                </a:lnTo>
                <a:lnTo>
                  <a:pt x="175767" y="0"/>
                </a:lnTo>
                <a:close/>
              </a:path>
            </a:pathLst>
          </a:custGeom>
          <a:solidFill>
            <a:srgbClr val="000000"/>
          </a:solidFill>
        </p:spPr>
        <p:txBody>
          <a:bodyPr wrap="square" lIns="0" tIns="0" rIns="0" bIns="0" rtlCol="0"/>
          <a:lstStyle/>
          <a:p>
            <a:endParaRPr/>
          </a:p>
        </p:txBody>
      </p:sp>
      <p:sp>
        <p:nvSpPr>
          <p:cNvPr id="51" name="object 51"/>
          <p:cNvSpPr/>
          <p:nvPr/>
        </p:nvSpPr>
        <p:spPr>
          <a:xfrm>
            <a:off x="4938267" y="5241035"/>
            <a:ext cx="76200" cy="257175"/>
          </a:xfrm>
          <a:custGeom>
            <a:avLst/>
            <a:gdLst/>
            <a:ahLst/>
            <a:cxnLst/>
            <a:rect l="l" t="t" r="r" b="b"/>
            <a:pathLst>
              <a:path w="76200" h="257175">
                <a:moveTo>
                  <a:pt x="30446" y="76174"/>
                </a:moveTo>
                <a:lnTo>
                  <a:pt x="29972" y="257175"/>
                </a:lnTo>
                <a:lnTo>
                  <a:pt x="45212" y="257175"/>
                </a:lnTo>
                <a:lnTo>
                  <a:pt x="45686" y="76225"/>
                </a:lnTo>
                <a:lnTo>
                  <a:pt x="30446" y="76174"/>
                </a:lnTo>
                <a:close/>
              </a:path>
              <a:path w="76200" h="257175">
                <a:moveTo>
                  <a:pt x="69818" y="63500"/>
                </a:moveTo>
                <a:lnTo>
                  <a:pt x="45720" y="63500"/>
                </a:lnTo>
                <a:lnTo>
                  <a:pt x="45686" y="76225"/>
                </a:lnTo>
                <a:lnTo>
                  <a:pt x="76200" y="76326"/>
                </a:lnTo>
                <a:lnTo>
                  <a:pt x="69818" y="63500"/>
                </a:lnTo>
                <a:close/>
              </a:path>
              <a:path w="76200" h="257175">
                <a:moveTo>
                  <a:pt x="45720" y="63500"/>
                </a:moveTo>
                <a:lnTo>
                  <a:pt x="30480" y="63500"/>
                </a:lnTo>
                <a:lnTo>
                  <a:pt x="30446" y="76174"/>
                </a:lnTo>
                <a:lnTo>
                  <a:pt x="45686" y="76225"/>
                </a:lnTo>
                <a:lnTo>
                  <a:pt x="45720" y="63500"/>
                </a:lnTo>
                <a:close/>
              </a:path>
              <a:path w="76200" h="257175">
                <a:moveTo>
                  <a:pt x="38227" y="0"/>
                </a:moveTo>
                <a:lnTo>
                  <a:pt x="0" y="76072"/>
                </a:lnTo>
                <a:lnTo>
                  <a:pt x="30446" y="76174"/>
                </a:lnTo>
                <a:lnTo>
                  <a:pt x="30480" y="63500"/>
                </a:lnTo>
                <a:lnTo>
                  <a:pt x="69818" y="63500"/>
                </a:lnTo>
                <a:lnTo>
                  <a:pt x="38227" y="0"/>
                </a:lnTo>
                <a:close/>
              </a:path>
            </a:pathLst>
          </a:custGeom>
          <a:solidFill>
            <a:srgbClr val="000000"/>
          </a:solidFill>
        </p:spPr>
        <p:txBody>
          <a:bodyPr wrap="square" lIns="0" tIns="0" rIns="0" bIns="0" rtlCol="0"/>
          <a:lstStyle/>
          <a:p>
            <a:endParaRPr/>
          </a:p>
        </p:txBody>
      </p:sp>
      <p:sp>
        <p:nvSpPr>
          <p:cNvPr id="52" name="object 52"/>
          <p:cNvSpPr/>
          <p:nvPr/>
        </p:nvSpPr>
        <p:spPr>
          <a:xfrm>
            <a:off x="4902708" y="4968747"/>
            <a:ext cx="285115" cy="76200"/>
          </a:xfrm>
          <a:custGeom>
            <a:avLst/>
            <a:gdLst/>
            <a:ahLst/>
            <a:cxnLst/>
            <a:rect l="l" t="t" r="r" b="b"/>
            <a:pathLst>
              <a:path w="285114" h="76200">
                <a:moveTo>
                  <a:pt x="76072" y="0"/>
                </a:moveTo>
                <a:lnTo>
                  <a:pt x="0" y="38226"/>
                </a:lnTo>
                <a:lnTo>
                  <a:pt x="76326" y="76200"/>
                </a:lnTo>
                <a:lnTo>
                  <a:pt x="76225" y="45719"/>
                </a:lnTo>
                <a:lnTo>
                  <a:pt x="63500" y="45719"/>
                </a:lnTo>
                <a:lnTo>
                  <a:pt x="63500" y="30479"/>
                </a:lnTo>
                <a:lnTo>
                  <a:pt x="76174" y="30450"/>
                </a:lnTo>
                <a:lnTo>
                  <a:pt x="76072" y="0"/>
                </a:lnTo>
                <a:close/>
              </a:path>
              <a:path w="285114" h="76200">
                <a:moveTo>
                  <a:pt x="76174" y="30450"/>
                </a:moveTo>
                <a:lnTo>
                  <a:pt x="63500" y="30479"/>
                </a:lnTo>
                <a:lnTo>
                  <a:pt x="63500" y="45719"/>
                </a:lnTo>
                <a:lnTo>
                  <a:pt x="76225" y="45690"/>
                </a:lnTo>
                <a:lnTo>
                  <a:pt x="76174" y="30450"/>
                </a:lnTo>
                <a:close/>
              </a:path>
              <a:path w="285114" h="76200">
                <a:moveTo>
                  <a:pt x="76225" y="45690"/>
                </a:moveTo>
                <a:lnTo>
                  <a:pt x="63500" y="45719"/>
                </a:lnTo>
                <a:lnTo>
                  <a:pt x="76225" y="45719"/>
                </a:lnTo>
                <a:close/>
              </a:path>
              <a:path w="285114" h="76200">
                <a:moveTo>
                  <a:pt x="285114" y="29971"/>
                </a:moveTo>
                <a:lnTo>
                  <a:pt x="76174" y="30450"/>
                </a:lnTo>
                <a:lnTo>
                  <a:pt x="76225" y="45690"/>
                </a:lnTo>
                <a:lnTo>
                  <a:pt x="285114" y="45212"/>
                </a:lnTo>
                <a:lnTo>
                  <a:pt x="285114" y="29971"/>
                </a:lnTo>
                <a:close/>
              </a:path>
            </a:pathLst>
          </a:custGeom>
          <a:solidFill>
            <a:srgbClr val="000000"/>
          </a:solidFill>
        </p:spPr>
        <p:txBody>
          <a:bodyPr wrap="square" lIns="0" tIns="0" rIns="0" bIns="0" rtlCol="0"/>
          <a:lstStyle/>
          <a:p>
            <a:endParaRPr/>
          </a:p>
        </p:txBody>
      </p:sp>
      <p:sp>
        <p:nvSpPr>
          <p:cNvPr id="53" name="object 53"/>
          <p:cNvSpPr/>
          <p:nvPr/>
        </p:nvSpPr>
        <p:spPr>
          <a:xfrm>
            <a:off x="5148579" y="5009388"/>
            <a:ext cx="76200" cy="269240"/>
          </a:xfrm>
          <a:custGeom>
            <a:avLst/>
            <a:gdLst/>
            <a:ahLst/>
            <a:cxnLst/>
            <a:rect l="l" t="t" r="r" b="b"/>
            <a:pathLst>
              <a:path w="76200" h="269239">
                <a:moveTo>
                  <a:pt x="30448" y="192989"/>
                </a:moveTo>
                <a:lnTo>
                  <a:pt x="0" y="193039"/>
                </a:lnTo>
                <a:lnTo>
                  <a:pt x="38227" y="269240"/>
                </a:lnTo>
                <a:lnTo>
                  <a:pt x="69818" y="205739"/>
                </a:lnTo>
                <a:lnTo>
                  <a:pt x="30480" y="205739"/>
                </a:lnTo>
                <a:lnTo>
                  <a:pt x="30448" y="192989"/>
                </a:lnTo>
                <a:close/>
              </a:path>
              <a:path w="76200" h="269239">
                <a:moveTo>
                  <a:pt x="45688" y="192963"/>
                </a:moveTo>
                <a:lnTo>
                  <a:pt x="30448" y="192989"/>
                </a:lnTo>
                <a:lnTo>
                  <a:pt x="30480" y="205739"/>
                </a:lnTo>
                <a:lnTo>
                  <a:pt x="45720" y="205739"/>
                </a:lnTo>
                <a:lnTo>
                  <a:pt x="45688" y="192963"/>
                </a:lnTo>
                <a:close/>
              </a:path>
              <a:path w="76200" h="269239">
                <a:moveTo>
                  <a:pt x="76200" y="192912"/>
                </a:moveTo>
                <a:lnTo>
                  <a:pt x="45688" y="192963"/>
                </a:lnTo>
                <a:lnTo>
                  <a:pt x="45720" y="205739"/>
                </a:lnTo>
                <a:lnTo>
                  <a:pt x="69818" y="205739"/>
                </a:lnTo>
                <a:lnTo>
                  <a:pt x="76200" y="192912"/>
                </a:lnTo>
                <a:close/>
              </a:path>
              <a:path w="76200" h="269239">
                <a:moveTo>
                  <a:pt x="45212" y="0"/>
                </a:moveTo>
                <a:lnTo>
                  <a:pt x="29972" y="0"/>
                </a:lnTo>
                <a:lnTo>
                  <a:pt x="30448" y="192989"/>
                </a:lnTo>
                <a:lnTo>
                  <a:pt x="45688" y="192963"/>
                </a:lnTo>
                <a:lnTo>
                  <a:pt x="45212" y="0"/>
                </a:lnTo>
                <a:close/>
              </a:path>
            </a:pathLst>
          </a:custGeom>
          <a:solidFill>
            <a:srgbClr val="000000"/>
          </a:solidFill>
        </p:spPr>
        <p:txBody>
          <a:bodyPr wrap="square" lIns="0" tIns="0" rIns="0" bIns="0" rtlCol="0"/>
          <a:lstStyle/>
          <a:p>
            <a:endParaRPr/>
          </a:p>
        </p:txBody>
      </p:sp>
      <p:sp>
        <p:nvSpPr>
          <p:cNvPr id="54" name="object 54"/>
          <p:cNvSpPr/>
          <p:nvPr/>
        </p:nvSpPr>
        <p:spPr>
          <a:xfrm>
            <a:off x="5066284" y="5192267"/>
            <a:ext cx="76200" cy="269240"/>
          </a:xfrm>
          <a:custGeom>
            <a:avLst/>
            <a:gdLst/>
            <a:ahLst/>
            <a:cxnLst/>
            <a:rect l="l" t="t" r="r" b="b"/>
            <a:pathLst>
              <a:path w="76200" h="269239">
                <a:moveTo>
                  <a:pt x="30448" y="192989"/>
                </a:moveTo>
                <a:lnTo>
                  <a:pt x="0" y="193039"/>
                </a:lnTo>
                <a:lnTo>
                  <a:pt x="38226" y="269239"/>
                </a:lnTo>
                <a:lnTo>
                  <a:pt x="69818" y="205739"/>
                </a:lnTo>
                <a:lnTo>
                  <a:pt x="30479" y="205739"/>
                </a:lnTo>
                <a:lnTo>
                  <a:pt x="30448" y="192989"/>
                </a:lnTo>
                <a:close/>
              </a:path>
              <a:path w="76200" h="269239">
                <a:moveTo>
                  <a:pt x="45688" y="192963"/>
                </a:moveTo>
                <a:lnTo>
                  <a:pt x="30448" y="192989"/>
                </a:lnTo>
                <a:lnTo>
                  <a:pt x="30479" y="205739"/>
                </a:lnTo>
                <a:lnTo>
                  <a:pt x="45719" y="205739"/>
                </a:lnTo>
                <a:lnTo>
                  <a:pt x="45688" y="192963"/>
                </a:lnTo>
                <a:close/>
              </a:path>
              <a:path w="76200" h="269239">
                <a:moveTo>
                  <a:pt x="76200" y="192912"/>
                </a:moveTo>
                <a:lnTo>
                  <a:pt x="45688" y="192963"/>
                </a:lnTo>
                <a:lnTo>
                  <a:pt x="45719" y="205739"/>
                </a:lnTo>
                <a:lnTo>
                  <a:pt x="69818" y="205739"/>
                </a:lnTo>
                <a:lnTo>
                  <a:pt x="76200" y="192912"/>
                </a:lnTo>
                <a:close/>
              </a:path>
              <a:path w="76200" h="269239">
                <a:moveTo>
                  <a:pt x="45212" y="0"/>
                </a:moveTo>
                <a:lnTo>
                  <a:pt x="29971" y="0"/>
                </a:lnTo>
                <a:lnTo>
                  <a:pt x="30448" y="192989"/>
                </a:lnTo>
                <a:lnTo>
                  <a:pt x="45688" y="192963"/>
                </a:lnTo>
                <a:lnTo>
                  <a:pt x="45212" y="0"/>
                </a:lnTo>
                <a:close/>
              </a:path>
            </a:pathLst>
          </a:custGeom>
          <a:solidFill>
            <a:srgbClr val="000000"/>
          </a:solidFill>
        </p:spPr>
        <p:txBody>
          <a:bodyPr wrap="square" lIns="0" tIns="0" rIns="0" bIns="0" rtlCol="0"/>
          <a:lstStyle/>
          <a:p>
            <a:endParaRPr/>
          </a:p>
        </p:txBody>
      </p:sp>
      <p:sp>
        <p:nvSpPr>
          <p:cNvPr id="55" name="object 55"/>
          <p:cNvSpPr txBox="1"/>
          <p:nvPr/>
        </p:nvSpPr>
        <p:spPr>
          <a:xfrm>
            <a:off x="5143246" y="5132959"/>
            <a:ext cx="337185" cy="467995"/>
          </a:xfrm>
          <a:prstGeom prst="rect">
            <a:avLst/>
          </a:prstGeom>
        </p:spPr>
        <p:txBody>
          <a:bodyPr vert="horz" wrap="square" lIns="0" tIns="40005" rIns="0" bIns="0" rtlCol="0">
            <a:spAutoFit/>
          </a:bodyPr>
          <a:lstStyle/>
          <a:p>
            <a:pPr marL="12700" marR="5080" indent="113030">
              <a:lnSpc>
                <a:spcPts val="990"/>
              </a:lnSpc>
              <a:spcBef>
                <a:spcPts val="315"/>
              </a:spcBef>
            </a:pPr>
            <a:r>
              <a:rPr sz="1500" spc="-15" baseline="16666" dirty="0">
                <a:latin typeface="Times New Roman"/>
                <a:cs typeface="Times New Roman"/>
              </a:rPr>
              <a:t>F</a:t>
            </a:r>
            <a:r>
              <a:rPr sz="650" spc="5" dirty="0">
                <a:latin typeface="Times New Roman"/>
                <a:cs typeface="Times New Roman"/>
              </a:rPr>
              <a:t>21y  </a:t>
            </a:r>
            <a:r>
              <a:rPr sz="1000" dirty="0">
                <a:latin typeface="Times New Roman"/>
                <a:cs typeface="Times New Roman"/>
              </a:rPr>
              <a:t>G</a:t>
            </a:r>
            <a:r>
              <a:rPr sz="975" baseline="-25641" dirty="0">
                <a:latin typeface="Times New Roman"/>
                <a:cs typeface="Times New Roman"/>
              </a:rPr>
              <a:t>1</a:t>
            </a:r>
            <a:endParaRPr sz="975" baseline="-25641">
              <a:latin typeface="Times New Roman"/>
              <a:cs typeface="Times New Roman"/>
            </a:endParaRPr>
          </a:p>
          <a:p>
            <a:pPr marL="109855">
              <a:lnSpc>
                <a:spcPct val="100000"/>
              </a:lnSpc>
              <a:spcBef>
                <a:spcPts val="85"/>
              </a:spcBef>
            </a:pPr>
            <a:r>
              <a:rPr sz="1500" spc="7" baseline="16666" dirty="0">
                <a:latin typeface="Times New Roman"/>
                <a:cs typeface="Times New Roman"/>
              </a:rPr>
              <a:t>F</a:t>
            </a:r>
            <a:r>
              <a:rPr sz="650" spc="5" dirty="0">
                <a:latin typeface="Times New Roman"/>
                <a:cs typeface="Times New Roman"/>
              </a:rPr>
              <a:t>01x</a:t>
            </a:r>
            <a:endParaRPr sz="650">
              <a:latin typeface="Times New Roman"/>
              <a:cs typeface="Times New Roman"/>
            </a:endParaRPr>
          </a:p>
        </p:txBody>
      </p:sp>
      <p:sp>
        <p:nvSpPr>
          <p:cNvPr id="56" name="object 56"/>
          <p:cNvSpPr/>
          <p:nvPr/>
        </p:nvSpPr>
        <p:spPr>
          <a:xfrm>
            <a:off x="5762244" y="5024628"/>
            <a:ext cx="1986280" cy="504825"/>
          </a:xfrm>
          <a:custGeom>
            <a:avLst/>
            <a:gdLst/>
            <a:ahLst/>
            <a:cxnLst/>
            <a:rect l="l" t="t" r="r" b="b"/>
            <a:pathLst>
              <a:path w="1986279" h="504825">
                <a:moveTo>
                  <a:pt x="1985772" y="504825"/>
                </a:moveTo>
                <a:lnTo>
                  <a:pt x="0" y="0"/>
                </a:lnTo>
              </a:path>
            </a:pathLst>
          </a:custGeom>
          <a:ln w="27432">
            <a:solidFill>
              <a:srgbClr val="000000"/>
            </a:solidFill>
          </a:ln>
        </p:spPr>
        <p:txBody>
          <a:bodyPr wrap="square" lIns="0" tIns="0" rIns="0" bIns="0" rtlCol="0"/>
          <a:lstStyle/>
          <a:p>
            <a:endParaRPr/>
          </a:p>
        </p:txBody>
      </p:sp>
      <p:sp>
        <p:nvSpPr>
          <p:cNvPr id="57" name="object 57"/>
          <p:cNvSpPr/>
          <p:nvPr/>
        </p:nvSpPr>
        <p:spPr>
          <a:xfrm>
            <a:off x="5695188" y="4960620"/>
            <a:ext cx="137160" cy="137160"/>
          </a:xfrm>
          <a:custGeom>
            <a:avLst/>
            <a:gdLst/>
            <a:ahLst/>
            <a:cxnLst/>
            <a:rect l="l" t="t" r="r" b="b"/>
            <a:pathLst>
              <a:path w="137160" h="137160">
                <a:moveTo>
                  <a:pt x="68579" y="0"/>
                </a:moveTo>
                <a:lnTo>
                  <a:pt x="41898" y="5393"/>
                </a:lnTo>
                <a:lnTo>
                  <a:pt x="20097" y="20097"/>
                </a:lnTo>
                <a:lnTo>
                  <a:pt x="5393" y="41898"/>
                </a:lnTo>
                <a:lnTo>
                  <a:pt x="0" y="68579"/>
                </a:lnTo>
                <a:lnTo>
                  <a:pt x="5393" y="95261"/>
                </a:lnTo>
                <a:lnTo>
                  <a:pt x="20097" y="117062"/>
                </a:lnTo>
                <a:lnTo>
                  <a:pt x="41898" y="131766"/>
                </a:lnTo>
                <a:lnTo>
                  <a:pt x="68579" y="137159"/>
                </a:lnTo>
                <a:lnTo>
                  <a:pt x="95261" y="131766"/>
                </a:lnTo>
                <a:lnTo>
                  <a:pt x="117062" y="117062"/>
                </a:lnTo>
                <a:lnTo>
                  <a:pt x="131766" y="95261"/>
                </a:lnTo>
                <a:lnTo>
                  <a:pt x="137160" y="68579"/>
                </a:lnTo>
                <a:lnTo>
                  <a:pt x="131766" y="41898"/>
                </a:lnTo>
                <a:lnTo>
                  <a:pt x="117062" y="20097"/>
                </a:lnTo>
                <a:lnTo>
                  <a:pt x="95261" y="5393"/>
                </a:lnTo>
                <a:lnTo>
                  <a:pt x="68579" y="0"/>
                </a:lnTo>
                <a:close/>
              </a:path>
            </a:pathLst>
          </a:custGeom>
          <a:solidFill>
            <a:srgbClr val="FFFFFF"/>
          </a:solidFill>
        </p:spPr>
        <p:txBody>
          <a:bodyPr wrap="square" lIns="0" tIns="0" rIns="0" bIns="0" rtlCol="0"/>
          <a:lstStyle/>
          <a:p>
            <a:endParaRPr/>
          </a:p>
        </p:txBody>
      </p:sp>
      <p:sp>
        <p:nvSpPr>
          <p:cNvPr id="58" name="object 58"/>
          <p:cNvSpPr/>
          <p:nvPr/>
        </p:nvSpPr>
        <p:spPr>
          <a:xfrm>
            <a:off x="5695188" y="4960620"/>
            <a:ext cx="137160" cy="137160"/>
          </a:xfrm>
          <a:custGeom>
            <a:avLst/>
            <a:gdLst/>
            <a:ahLst/>
            <a:cxnLst/>
            <a:rect l="l" t="t" r="r" b="b"/>
            <a:pathLst>
              <a:path w="137160" h="137160">
                <a:moveTo>
                  <a:pt x="0" y="68579"/>
                </a:moveTo>
                <a:lnTo>
                  <a:pt x="5393" y="41898"/>
                </a:lnTo>
                <a:lnTo>
                  <a:pt x="20097" y="20097"/>
                </a:lnTo>
                <a:lnTo>
                  <a:pt x="41898" y="5393"/>
                </a:lnTo>
                <a:lnTo>
                  <a:pt x="68579" y="0"/>
                </a:lnTo>
                <a:lnTo>
                  <a:pt x="95261" y="5393"/>
                </a:lnTo>
                <a:lnTo>
                  <a:pt x="117062" y="20097"/>
                </a:lnTo>
                <a:lnTo>
                  <a:pt x="131766" y="41898"/>
                </a:lnTo>
                <a:lnTo>
                  <a:pt x="137160" y="68579"/>
                </a:lnTo>
                <a:lnTo>
                  <a:pt x="131766" y="95261"/>
                </a:lnTo>
                <a:lnTo>
                  <a:pt x="117062" y="117062"/>
                </a:lnTo>
                <a:lnTo>
                  <a:pt x="95261" y="131766"/>
                </a:lnTo>
                <a:lnTo>
                  <a:pt x="68579" y="137159"/>
                </a:lnTo>
                <a:lnTo>
                  <a:pt x="41898" y="131766"/>
                </a:lnTo>
                <a:lnTo>
                  <a:pt x="20097" y="117062"/>
                </a:lnTo>
                <a:lnTo>
                  <a:pt x="5393" y="95261"/>
                </a:lnTo>
                <a:lnTo>
                  <a:pt x="0" y="68579"/>
                </a:lnTo>
                <a:close/>
              </a:path>
            </a:pathLst>
          </a:custGeom>
          <a:ln w="15240">
            <a:solidFill>
              <a:srgbClr val="000000"/>
            </a:solidFill>
          </a:ln>
        </p:spPr>
        <p:txBody>
          <a:bodyPr wrap="square" lIns="0" tIns="0" rIns="0" bIns="0" rtlCol="0"/>
          <a:lstStyle/>
          <a:p>
            <a:endParaRPr/>
          </a:p>
        </p:txBody>
      </p:sp>
      <p:sp>
        <p:nvSpPr>
          <p:cNvPr id="59" name="object 59"/>
          <p:cNvSpPr/>
          <p:nvPr/>
        </p:nvSpPr>
        <p:spPr>
          <a:xfrm>
            <a:off x="7659623" y="5440679"/>
            <a:ext cx="152400" cy="152399"/>
          </a:xfrm>
          <a:prstGeom prst="rect">
            <a:avLst/>
          </a:prstGeom>
          <a:blipFill>
            <a:blip r:embed="rId2" cstate="print"/>
            <a:stretch>
              <a:fillRect/>
            </a:stretch>
          </a:blipFill>
        </p:spPr>
        <p:txBody>
          <a:bodyPr wrap="square" lIns="0" tIns="0" rIns="0" bIns="0" rtlCol="0"/>
          <a:lstStyle/>
          <a:p>
            <a:endParaRPr/>
          </a:p>
        </p:txBody>
      </p:sp>
      <p:sp>
        <p:nvSpPr>
          <p:cNvPr id="60" name="object 60"/>
          <p:cNvSpPr txBox="1"/>
          <p:nvPr/>
        </p:nvSpPr>
        <p:spPr>
          <a:xfrm>
            <a:off x="5713857" y="5083555"/>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B</a:t>
            </a:r>
            <a:endParaRPr sz="1000">
              <a:latin typeface="Times New Roman"/>
              <a:cs typeface="Times New Roman"/>
            </a:endParaRPr>
          </a:p>
        </p:txBody>
      </p:sp>
      <p:sp>
        <p:nvSpPr>
          <p:cNvPr id="61" name="object 61"/>
          <p:cNvSpPr txBox="1"/>
          <p:nvPr/>
        </p:nvSpPr>
        <p:spPr>
          <a:xfrm>
            <a:off x="7687436" y="5573979"/>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C</a:t>
            </a:r>
            <a:endParaRPr sz="1000">
              <a:latin typeface="Times New Roman"/>
              <a:cs typeface="Times New Roman"/>
            </a:endParaRPr>
          </a:p>
        </p:txBody>
      </p:sp>
      <p:sp>
        <p:nvSpPr>
          <p:cNvPr id="62" name="object 62"/>
          <p:cNvSpPr/>
          <p:nvPr/>
        </p:nvSpPr>
        <p:spPr>
          <a:xfrm>
            <a:off x="5768340" y="4977638"/>
            <a:ext cx="252095" cy="76200"/>
          </a:xfrm>
          <a:custGeom>
            <a:avLst/>
            <a:gdLst/>
            <a:ahLst/>
            <a:cxnLst/>
            <a:rect l="l" t="t" r="r" b="b"/>
            <a:pathLst>
              <a:path w="252095" h="76200">
                <a:moveTo>
                  <a:pt x="236983" y="30353"/>
                </a:moveTo>
                <a:lnTo>
                  <a:pt x="188595" y="30353"/>
                </a:lnTo>
                <a:lnTo>
                  <a:pt x="188595" y="45593"/>
                </a:lnTo>
                <a:lnTo>
                  <a:pt x="175920" y="45627"/>
                </a:lnTo>
                <a:lnTo>
                  <a:pt x="176022" y="76200"/>
                </a:lnTo>
                <a:lnTo>
                  <a:pt x="252095" y="37845"/>
                </a:lnTo>
                <a:lnTo>
                  <a:pt x="236983" y="30353"/>
                </a:lnTo>
                <a:close/>
              </a:path>
              <a:path w="252095" h="76200">
                <a:moveTo>
                  <a:pt x="175869" y="30387"/>
                </a:moveTo>
                <a:lnTo>
                  <a:pt x="0" y="30861"/>
                </a:lnTo>
                <a:lnTo>
                  <a:pt x="0" y="46100"/>
                </a:lnTo>
                <a:lnTo>
                  <a:pt x="175920" y="45627"/>
                </a:lnTo>
                <a:lnTo>
                  <a:pt x="175869" y="30387"/>
                </a:lnTo>
                <a:close/>
              </a:path>
              <a:path w="252095" h="76200">
                <a:moveTo>
                  <a:pt x="188595" y="30353"/>
                </a:moveTo>
                <a:lnTo>
                  <a:pt x="175869" y="30387"/>
                </a:lnTo>
                <a:lnTo>
                  <a:pt x="175920" y="45627"/>
                </a:lnTo>
                <a:lnTo>
                  <a:pt x="188595" y="45593"/>
                </a:lnTo>
                <a:lnTo>
                  <a:pt x="188595" y="30353"/>
                </a:lnTo>
                <a:close/>
              </a:path>
              <a:path w="252095" h="76200">
                <a:moveTo>
                  <a:pt x="175768" y="0"/>
                </a:moveTo>
                <a:lnTo>
                  <a:pt x="175869" y="30387"/>
                </a:lnTo>
                <a:lnTo>
                  <a:pt x="236983" y="30353"/>
                </a:lnTo>
                <a:lnTo>
                  <a:pt x="175768" y="0"/>
                </a:lnTo>
                <a:close/>
              </a:path>
            </a:pathLst>
          </a:custGeom>
          <a:solidFill>
            <a:srgbClr val="000000"/>
          </a:solidFill>
        </p:spPr>
        <p:txBody>
          <a:bodyPr wrap="square" lIns="0" tIns="0" rIns="0" bIns="0" rtlCol="0"/>
          <a:lstStyle/>
          <a:p>
            <a:endParaRPr/>
          </a:p>
        </p:txBody>
      </p:sp>
      <p:sp>
        <p:nvSpPr>
          <p:cNvPr id="63" name="object 63"/>
          <p:cNvSpPr/>
          <p:nvPr/>
        </p:nvSpPr>
        <p:spPr>
          <a:xfrm>
            <a:off x="5727700" y="4756403"/>
            <a:ext cx="76200" cy="257175"/>
          </a:xfrm>
          <a:custGeom>
            <a:avLst/>
            <a:gdLst/>
            <a:ahLst/>
            <a:cxnLst/>
            <a:rect l="l" t="t" r="r" b="b"/>
            <a:pathLst>
              <a:path w="76200" h="257175">
                <a:moveTo>
                  <a:pt x="30446" y="76174"/>
                </a:moveTo>
                <a:lnTo>
                  <a:pt x="29972" y="257175"/>
                </a:lnTo>
                <a:lnTo>
                  <a:pt x="45212" y="257175"/>
                </a:lnTo>
                <a:lnTo>
                  <a:pt x="45686" y="76225"/>
                </a:lnTo>
                <a:lnTo>
                  <a:pt x="30446" y="76174"/>
                </a:lnTo>
                <a:close/>
              </a:path>
              <a:path w="76200" h="257175">
                <a:moveTo>
                  <a:pt x="69818" y="63500"/>
                </a:moveTo>
                <a:lnTo>
                  <a:pt x="45720" y="63500"/>
                </a:lnTo>
                <a:lnTo>
                  <a:pt x="45686" y="76225"/>
                </a:lnTo>
                <a:lnTo>
                  <a:pt x="76200" y="76327"/>
                </a:lnTo>
                <a:lnTo>
                  <a:pt x="69818" y="63500"/>
                </a:lnTo>
                <a:close/>
              </a:path>
              <a:path w="76200" h="257175">
                <a:moveTo>
                  <a:pt x="45720" y="63500"/>
                </a:moveTo>
                <a:lnTo>
                  <a:pt x="30479" y="63500"/>
                </a:lnTo>
                <a:lnTo>
                  <a:pt x="30446" y="76174"/>
                </a:lnTo>
                <a:lnTo>
                  <a:pt x="45686" y="76225"/>
                </a:lnTo>
                <a:lnTo>
                  <a:pt x="45720" y="63500"/>
                </a:lnTo>
                <a:close/>
              </a:path>
              <a:path w="76200" h="257175">
                <a:moveTo>
                  <a:pt x="38226" y="0"/>
                </a:moveTo>
                <a:lnTo>
                  <a:pt x="0" y="76073"/>
                </a:lnTo>
                <a:lnTo>
                  <a:pt x="30446" y="76174"/>
                </a:lnTo>
                <a:lnTo>
                  <a:pt x="30479" y="63500"/>
                </a:lnTo>
                <a:lnTo>
                  <a:pt x="69818" y="63500"/>
                </a:lnTo>
                <a:lnTo>
                  <a:pt x="38226" y="0"/>
                </a:lnTo>
                <a:close/>
              </a:path>
            </a:pathLst>
          </a:custGeom>
          <a:solidFill>
            <a:srgbClr val="000000"/>
          </a:solidFill>
        </p:spPr>
        <p:txBody>
          <a:bodyPr wrap="square" lIns="0" tIns="0" rIns="0" bIns="0" rtlCol="0"/>
          <a:lstStyle/>
          <a:p>
            <a:endParaRPr/>
          </a:p>
        </p:txBody>
      </p:sp>
      <p:sp>
        <p:nvSpPr>
          <p:cNvPr id="64" name="object 64"/>
          <p:cNvSpPr txBox="1"/>
          <p:nvPr/>
        </p:nvSpPr>
        <p:spPr>
          <a:xfrm>
            <a:off x="6035802" y="4871720"/>
            <a:ext cx="223520" cy="179070"/>
          </a:xfrm>
          <a:prstGeom prst="rect">
            <a:avLst/>
          </a:prstGeom>
        </p:spPr>
        <p:txBody>
          <a:bodyPr vert="horz" wrap="square" lIns="0" tIns="13335" rIns="0" bIns="0" rtlCol="0">
            <a:spAutoFit/>
          </a:bodyPr>
          <a:lstStyle/>
          <a:p>
            <a:pPr marL="12700">
              <a:lnSpc>
                <a:spcPct val="100000"/>
              </a:lnSpc>
              <a:spcBef>
                <a:spcPts val="105"/>
              </a:spcBef>
            </a:pPr>
            <a:r>
              <a:rPr sz="1500" spc="-15" baseline="16666" dirty="0">
                <a:latin typeface="Times New Roman"/>
                <a:cs typeface="Times New Roman"/>
              </a:rPr>
              <a:t>F</a:t>
            </a:r>
            <a:r>
              <a:rPr sz="650" spc="10" dirty="0">
                <a:latin typeface="Times New Roman"/>
                <a:cs typeface="Times New Roman"/>
              </a:rPr>
              <a:t>21x</a:t>
            </a:r>
            <a:endParaRPr sz="650">
              <a:latin typeface="Times New Roman"/>
              <a:cs typeface="Times New Roman"/>
            </a:endParaRPr>
          </a:p>
        </p:txBody>
      </p:sp>
      <p:sp>
        <p:nvSpPr>
          <p:cNvPr id="65" name="object 65"/>
          <p:cNvSpPr/>
          <p:nvPr/>
        </p:nvSpPr>
        <p:spPr>
          <a:xfrm>
            <a:off x="7453883" y="5496052"/>
            <a:ext cx="285115" cy="76200"/>
          </a:xfrm>
          <a:custGeom>
            <a:avLst/>
            <a:gdLst/>
            <a:ahLst/>
            <a:cxnLst/>
            <a:rect l="l" t="t" r="r" b="b"/>
            <a:pathLst>
              <a:path w="285115" h="76200">
                <a:moveTo>
                  <a:pt x="76073" y="0"/>
                </a:moveTo>
                <a:lnTo>
                  <a:pt x="0" y="38227"/>
                </a:lnTo>
                <a:lnTo>
                  <a:pt x="76326" y="76200"/>
                </a:lnTo>
                <a:lnTo>
                  <a:pt x="76225" y="45720"/>
                </a:lnTo>
                <a:lnTo>
                  <a:pt x="63500" y="45720"/>
                </a:lnTo>
                <a:lnTo>
                  <a:pt x="63500" y="30480"/>
                </a:lnTo>
                <a:lnTo>
                  <a:pt x="76174" y="30450"/>
                </a:lnTo>
                <a:lnTo>
                  <a:pt x="76073" y="0"/>
                </a:lnTo>
                <a:close/>
              </a:path>
              <a:path w="285115" h="76200">
                <a:moveTo>
                  <a:pt x="76174" y="30450"/>
                </a:moveTo>
                <a:lnTo>
                  <a:pt x="63500" y="30480"/>
                </a:lnTo>
                <a:lnTo>
                  <a:pt x="63500" y="45720"/>
                </a:lnTo>
                <a:lnTo>
                  <a:pt x="76225" y="45690"/>
                </a:lnTo>
                <a:lnTo>
                  <a:pt x="76174" y="30450"/>
                </a:lnTo>
                <a:close/>
              </a:path>
              <a:path w="285115" h="76200">
                <a:moveTo>
                  <a:pt x="76225" y="45690"/>
                </a:moveTo>
                <a:lnTo>
                  <a:pt x="63500" y="45720"/>
                </a:lnTo>
                <a:lnTo>
                  <a:pt x="76225" y="45720"/>
                </a:lnTo>
                <a:close/>
              </a:path>
              <a:path w="285115" h="76200">
                <a:moveTo>
                  <a:pt x="285115" y="29972"/>
                </a:moveTo>
                <a:lnTo>
                  <a:pt x="76174" y="30450"/>
                </a:lnTo>
                <a:lnTo>
                  <a:pt x="76225" y="45690"/>
                </a:lnTo>
                <a:lnTo>
                  <a:pt x="285115" y="45212"/>
                </a:lnTo>
                <a:lnTo>
                  <a:pt x="285115" y="29972"/>
                </a:lnTo>
                <a:close/>
              </a:path>
            </a:pathLst>
          </a:custGeom>
          <a:solidFill>
            <a:srgbClr val="000000"/>
          </a:solidFill>
        </p:spPr>
        <p:txBody>
          <a:bodyPr wrap="square" lIns="0" tIns="0" rIns="0" bIns="0" rtlCol="0"/>
          <a:lstStyle/>
          <a:p>
            <a:endParaRPr/>
          </a:p>
        </p:txBody>
      </p:sp>
      <p:sp>
        <p:nvSpPr>
          <p:cNvPr id="66" name="object 66"/>
          <p:cNvSpPr txBox="1"/>
          <p:nvPr/>
        </p:nvSpPr>
        <p:spPr>
          <a:xfrm>
            <a:off x="7780781" y="5165597"/>
            <a:ext cx="97155" cy="179070"/>
          </a:xfrm>
          <a:prstGeom prst="rect">
            <a:avLst/>
          </a:prstGeom>
        </p:spPr>
        <p:txBody>
          <a:bodyPr vert="horz" wrap="square" lIns="0" tIns="13335" rIns="0" bIns="0" rtlCol="0">
            <a:spAutoFit/>
          </a:bodyPr>
          <a:lstStyle/>
          <a:p>
            <a:pPr marL="12700">
              <a:lnSpc>
                <a:spcPct val="100000"/>
              </a:lnSpc>
              <a:spcBef>
                <a:spcPts val="105"/>
              </a:spcBef>
            </a:pPr>
            <a:r>
              <a:rPr sz="1000" dirty="0">
                <a:latin typeface="Times New Roman"/>
                <a:cs typeface="Times New Roman"/>
              </a:rPr>
              <a:t>F</a:t>
            </a:r>
            <a:endParaRPr sz="1000">
              <a:latin typeface="Times New Roman"/>
              <a:cs typeface="Times New Roman"/>
            </a:endParaRPr>
          </a:p>
        </p:txBody>
      </p:sp>
      <p:sp>
        <p:nvSpPr>
          <p:cNvPr id="67" name="object 67"/>
          <p:cNvSpPr txBox="1"/>
          <p:nvPr/>
        </p:nvSpPr>
        <p:spPr>
          <a:xfrm>
            <a:off x="7851140" y="5244846"/>
            <a:ext cx="153670" cy="128270"/>
          </a:xfrm>
          <a:prstGeom prst="rect">
            <a:avLst/>
          </a:prstGeom>
        </p:spPr>
        <p:txBody>
          <a:bodyPr vert="horz" wrap="square" lIns="0" tIns="15240" rIns="0" bIns="0" rtlCol="0">
            <a:spAutoFit/>
          </a:bodyPr>
          <a:lstStyle/>
          <a:p>
            <a:pPr marL="12700">
              <a:lnSpc>
                <a:spcPct val="100000"/>
              </a:lnSpc>
              <a:spcBef>
                <a:spcPts val="120"/>
              </a:spcBef>
            </a:pPr>
            <a:r>
              <a:rPr sz="650" spc="10" dirty="0">
                <a:latin typeface="Times New Roman"/>
                <a:cs typeface="Times New Roman"/>
              </a:rPr>
              <a:t>32y</a:t>
            </a:r>
            <a:endParaRPr sz="650">
              <a:latin typeface="Times New Roman"/>
              <a:cs typeface="Times New Roman"/>
            </a:endParaRPr>
          </a:p>
        </p:txBody>
      </p:sp>
      <p:sp>
        <p:nvSpPr>
          <p:cNvPr id="68" name="object 68"/>
          <p:cNvSpPr txBox="1"/>
          <p:nvPr/>
        </p:nvSpPr>
        <p:spPr>
          <a:xfrm>
            <a:off x="7203440" y="5409946"/>
            <a:ext cx="97155" cy="179070"/>
          </a:xfrm>
          <a:prstGeom prst="rect">
            <a:avLst/>
          </a:prstGeom>
        </p:spPr>
        <p:txBody>
          <a:bodyPr vert="horz" wrap="square" lIns="0" tIns="13335" rIns="0" bIns="0" rtlCol="0">
            <a:spAutoFit/>
          </a:bodyPr>
          <a:lstStyle/>
          <a:p>
            <a:pPr marL="12700">
              <a:lnSpc>
                <a:spcPct val="100000"/>
              </a:lnSpc>
              <a:spcBef>
                <a:spcPts val="105"/>
              </a:spcBef>
            </a:pPr>
            <a:r>
              <a:rPr sz="1000" dirty="0">
                <a:latin typeface="Times New Roman"/>
                <a:cs typeface="Times New Roman"/>
              </a:rPr>
              <a:t>F</a:t>
            </a:r>
            <a:endParaRPr sz="1000">
              <a:latin typeface="Times New Roman"/>
              <a:cs typeface="Times New Roman"/>
            </a:endParaRPr>
          </a:p>
        </p:txBody>
      </p:sp>
      <p:sp>
        <p:nvSpPr>
          <p:cNvPr id="69" name="object 69"/>
          <p:cNvSpPr txBox="1"/>
          <p:nvPr/>
        </p:nvSpPr>
        <p:spPr>
          <a:xfrm>
            <a:off x="7273543" y="5489194"/>
            <a:ext cx="153670" cy="128270"/>
          </a:xfrm>
          <a:prstGeom prst="rect">
            <a:avLst/>
          </a:prstGeom>
        </p:spPr>
        <p:txBody>
          <a:bodyPr vert="horz" wrap="square" lIns="0" tIns="15240" rIns="0" bIns="0" rtlCol="0">
            <a:spAutoFit/>
          </a:bodyPr>
          <a:lstStyle/>
          <a:p>
            <a:pPr marL="12700">
              <a:lnSpc>
                <a:spcPct val="100000"/>
              </a:lnSpc>
              <a:spcBef>
                <a:spcPts val="120"/>
              </a:spcBef>
            </a:pPr>
            <a:r>
              <a:rPr sz="650" spc="10" dirty="0">
                <a:latin typeface="Times New Roman"/>
                <a:cs typeface="Times New Roman"/>
              </a:rPr>
              <a:t>32x</a:t>
            </a:r>
            <a:endParaRPr sz="650">
              <a:latin typeface="Times New Roman"/>
              <a:cs typeface="Times New Roman"/>
            </a:endParaRPr>
          </a:p>
        </p:txBody>
      </p:sp>
      <p:sp>
        <p:nvSpPr>
          <p:cNvPr id="70" name="object 70"/>
          <p:cNvSpPr txBox="1"/>
          <p:nvPr/>
        </p:nvSpPr>
        <p:spPr>
          <a:xfrm>
            <a:off x="5489575" y="4728210"/>
            <a:ext cx="223520" cy="179070"/>
          </a:xfrm>
          <a:prstGeom prst="rect">
            <a:avLst/>
          </a:prstGeom>
        </p:spPr>
        <p:txBody>
          <a:bodyPr vert="horz" wrap="square" lIns="0" tIns="13335" rIns="0" bIns="0" rtlCol="0">
            <a:spAutoFit/>
          </a:bodyPr>
          <a:lstStyle/>
          <a:p>
            <a:pPr marL="12700">
              <a:lnSpc>
                <a:spcPct val="100000"/>
              </a:lnSpc>
              <a:spcBef>
                <a:spcPts val="105"/>
              </a:spcBef>
            </a:pPr>
            <a:r>
              <a:rPr sz="1500" spc="-15" baseline="16666" dirty="0">
                <a:latin typeface="Times New Roman"/>
                <a:cs typeface="Times New Roman"/>
              </a:rPr>
              <a:t>F</a:t>
            </a:r>
            <a:r>
              <a:rPr sz="650" spc="10" dirty="0">
                <a:latin typeface="Times New Roman"/>
                <a:cs typeface="Times New Roman"/>
              </a:rPr>
              <a:t>21y</a:t>
            </a:r>
            <a:endParaRPr sz="650">
              <a:latin typeface="Times New Roman"/>
              <a:cs typeface="Times New Roman"/>
            </a:endParaRPr>
          </a:p>
        </p:txBody>
      </p:sp>
      <p:sp>
        <p:nvSpPr>
          <p:cNvPr id="71" name="object 71"/>
          <p:cNvSpPr/>
          <p:nvPr/>
        </p:nvSpPr>
        <p:spPr>
          <a:xfrm>
            <a:off x="8382000" y="5376671"/>
            <a:ext cx="155448" cy="152400"/>
          </a:xfrm>
          <a:prstGeom prst="rect">
            <a:avLst/>
          </a:prstGeom>
          <a:blipFill>
            <a:blip r:embed="rId4" cstate="print"/>
            <a:stretch>
              <a:fillRect/>
            </a:stretch>
          </a:blipFill>
        </p:spPr>
        <p:txBody>
          <a:bodyPr wrap="square" lIns="0" tIns="0" rIns="0" bIns="0" rtlCol="0"/>
          <a:lstStyle/>
          <a:p>
            <a:endParaRPr/>
          </a:p>
        </p:txBody>
      </p:sp>
      <p:sp>
        <p:nvSpPr>
          <p:cNvPr id="72" name="object 72"/>
          <p:cNvSpPr/>
          <p:nvPr/>
        </p:nvSpPr>
        <p:spPr>
          <a:xfrm>
            <a:off x="8237219" y="5335523"/>
            <a:ext cx="429895" cy="231775"/>
          </a:xfrm>
          <a:custGeom>
            <a:avLst/>
            <a:gdLst/>
            <a:ahLst/>
            <a:cxnLst/>
            <a:rect l="l" t="t" r="r" b="b"/>
            <a:pathLst>
              <a:path w="429895" h="231775">
                <a:moveTo>
                  <a:pt x="0" y="231647"/>
                </a:moveTo>
                <a:lnTo>
                  <a:pt x="429768" y="231647"/>
                </a:lnTo>
                <a:lnTo>
                  <a:pt x="429768" y="0"/>
                </a:lnTo>
                <a:lnTo>
                  <a:pt x="0" y="0"/>
                </a:lnTo>
                <a:lnTo>
                  <a:pt x="0" y="231647"/>
                </a:lnTo>
                <a:close/>
              </a:path>
            </a:pathLst>
          </a:custGeom>
          <a:ln w="15240">
            <a:solidFill>
              <a:srgbClr val="000000"/>
            </a:solidFill>
          </a:ln>
        </p:spPr>
        <p:txBody>
          <a:bodyPr wrap="square" lIns="0" tIns="0" rIns="0" bIns="0" rtlCol="0"/>
          <a:lstStyle/>
          <a:p>
            <a:endParaRPr/>
          </a:p>
        </p:txBody>
      </p:sp>
      <p:sp>
        <p:nvSpPr>
          <p:cNvPr id="73" name="object 73"/>
          <p:cNvSpPr txBox="1"/>
          <p:nvPr/>
        </p:nvSpPr>
        <p:spPr>
          <a:xfrm>
            <a:off x="8309229" y="5122926"/>
            <a:ext cx="111125"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C</a:t>
            </a:r>
            <a:endParaRPr sz="1000">
              <a:latin typeface="Times New Roman"/>
              <a:cs typeface="Times New Roman"/>
            </a:endParaRPr>
          </a:p>
        </p:txBody>
      </p:sp>
      <p:sp>
        <p:nvSpPr>
          <p:cNvPr id="74" name="object 74"/>
          <p:cNvSpPr txBox="1"/>
          <p:nvPr/>
        </p:nvSpPr>
        <p:spPr>
          <a:xfrm>
            <a:off x="6643243" y="5509056"/>
            <a:ext cx="118110" cy="179070"/>
          </a:xfrm>
          <a:prstGeom prst="rect">
            <a:avLst/>
          </a:prstGeom>
        </p:spPr>
        <p:txBody>
          <a:bodyPr vert="horz" wrap="square" lIns="0" tIns="13335" rIns="0" bIns="0" rtlCol="0">
            <a:spAutoFit/>
          </a:bodyPr>
          <a:lstStyle/>
          <a:p>
            <a:pPr marL="12700">
              <a:lnSpc>
                <a:spcPct val="100000"/>
              </a:lnSpc>
              <a:spcBef>
                <a:spcPts val="105"/>
              </a:spcBef>
            </a:pPr>
            <a:r>
              <a:rPr sz="1000" spc="5" dirty="0">
                <a:latin typeface="Times New Roman"/>
                <a:cs typeface="Times New Roman"/>
              </a:rPr>
              <a:t>G</a:t>
            </a:r>
            <a:endParaRPr sz="1000">
              <a:latin typeface="Times New Roman"/>
              <a:cs typeface="Times New Roman"/>
            </a:endParaRPr>
          </a:p>
        </p:txBody>
      </p:sp>
      <p:sp>
        <p:nvSpPr>
          <p:cNvPr id="75" name="object 75"/>
          <p:cNvSpPr txBox="1"/>
          <p:nvPr/>
        </p:nvSpPr>
        <p:spPr>
          <a:xfrm>
            <a:off x="6734682" y="5588305"/>
            <a:ext cx="68580" cy="128270"/>
          </a:xfrm>
          <a:prstGeom prst="rect">
            <a:avLst/>
          </a:prstGeom>
        </p:spPr>
        <p:txBody>
          <a:bodyPr vert="horz" wrap="square" lIns="0" tIns="15240" rIns="0" bIns="0" rtlCol="0">
            <a:spAutoFit/>
          </a:bodyPr>
          <a:lstStyle/>
          <a:p>
            <a:pPr marL="12700">
              <a:lnSpc>
                <a:spcPct val="100000"/>
              </a:lnSpc>
              <a:spcBef>
                <a:spcPts val="120"/>
              </a:spcBef>
            </a:pPr>
            <a:r>
              <a:rPr sz="650" spc="10" dirty="0">
                <a:latin typeface="Times New Roman"/>
                <a:cs typeface="Times New Roman"/>
              </a:rPr>
              <a:t>2</a:t>
            </a:r>
            <a:endParaRPr sz="650">
              <a:latin typeface="Times New Roman"/>
              <a:cs typeface="Times New Roman"/>
            </a:endParaRPr>
          </a:p>
        </p:txBody>
      </p:sp>
      <p:sp>
        <p:nvSpPr>
          <p:cNvPr id="76" name="object 76"/>
          <p:cNvSpPr/>
          <p:nvPr/>
        </p:nvSpPr>
        <p:spPr>
          <a:xfrm>
            <a:off x="6669531" y="5265420"/>
            <a:ext cx="76200" cy="269240"/>
          </a:xfrm>
          <a:custGeom>
            <a:avLst/>
            <a:gdLst/>
            <a:ahLst/>
            <a:cxnLst/>
            <a:rect l="l" t="t" r="r" b="b"/>
            <a:pathLst>
              <a:path w="76200" h="269239">
                <a:moveTo>
                  <a:pt x="30448" y="192989"/>
                </a:moveTo>
                <a:lnTo>
                  <a:pt x="0" y="193039"/>
                </a:lnTo>
                <a:lnTo>
                  <a:pt x="38226" y="269239"/>
                </a:lnTo>
                <a:lnTo>
                  <a:pt x="69818" y="205739"/>
                </a:lnTo>
                <a:lnTo>
                  <a:pt x="30479" y="205739"/>
                </a:lnTo>
                <a:lnTo>
                  <a:pt x="30448" y="192989"/>
                </a:lnTo>
                <a:close/>
              </a:path>
              <a:path w="76200" h="269239">
                <a:moveTo>
                  <a:pt x="45688" y="192963"/>
                </a:moveTo>
                <a:lnTo>
                  <a:pt x="30448" y="192989"/>
                </a:lnTo>
                <a:lnTo>
                  <a:pt x="30479" y="205739"/>
                </a:lnTo>
                <a:lnTo>
                  <a:pt x="45720" y="205739"/>
                </a:lnTo>
                <a:lnTo>
                  <a:pt x="45688" y="192963"/>
                </a:lnTo>
                <a:close/>
              </a:path>
              <a:path w="76200" h="269239">
                <a:moveTo>
                  <a:pt x="76200" y="192912"/>
                </a:moveTo>
                <a:lnTo>
                  <a:pt x="45688" y="192963"/>
                </a:lnTo>
                <a:lnTo>
                  <a:pt x="45720" y="205739"/>
                </a:lnTo>
                <a:lnTo>
                  <a:pt x="69818" y="205739"/>
                </a:lnTo>
                <a:lnTo>
                  <a:pt x="76200" y="192912"/>
                </a:lnTo>
                <a:close/>
              </a:path>
              <a:path w="76200" h="269239">
                <a:moveTo>
                  <a:pt x="45212" y="0"/>
                </a:moveTo>
                <a:lnTo>
                  <a:pt x="29972" y="0"/>
                </a:lnTo>
                <a:lnTo>
                  <a:pt x="30448" y="192989"/>
                </a:lnTo>
                <a:lnTo>
                  <a:pt x="45688" y="192963"/>
                </a:lnTo>
                <a:lnTo>
                  <a:pt x="45212" y="0"/>
                </a:lnTo>
                <a:close/>
              </a:path>
            </a:pathLst>
          </a:custGeom>
          <a:solidFill>
            <a:srgbClr val="000000"/>
          </a:solidFill>
        </p:spPr>
        <p:txBody>
          <a:bodyPr wrap="square" lIns="0" tIns="0" rIns="0" bIns="0" rtlCol="0"/>
          <a:lstStyle/>
          <a:p>
            <a:endParaRPr/>
          </a:p>
        </p:txBody>
      </p:sp>
      <p:sp>
        <p:nvSpPr>
          <p:cNvPr id="77" name="object 77"/>
          <p:cNvSpPr/>
          <p:nvPr/>
        </p:nvSpPr>
        <p:spPr>
          <a:xfrm>
            <a:off x="8459723" y="5413502"/>
            <a:ext cx="252095" cy="76200"/>
          </a:xfrm>
          <a:prstGeom prst="rect">
            <a:avLst/>
          </a:prstGeom>
          <a:blipFill>
            <a:blip r:embed="rId5" cstate="print"/>
            <a:stretch>
              <a:fillRect/>
            </a:stretch>
          </a:blipFill>
        </p:spPr>
        <p:txBody>
          <a:bodyPr wrap="square" lIns="0" tIns="0" rIns="0" bIns="0" rtlCol="0"/>
          <a:lstStyle/>
          <a:p>
            <a:endParaRPr/>
          </a:p>
        </p:txBody>
      </p:sp>
      <p:sp>
        <p:nvSpPr>
          <p:cNvPr id="78" name="object 78"/>
          <p:cNvSpPr txBox="1"/>
          <p:nvPr/>
        </p:nvSpPr>
        <p:spPr>
          <a:xfrm>
            <a:off x="8713978" y="5384419"/>
            <a:ext cx="223520" cy="179070"/>
          </a:xfrm>
          <a:prstGeom prst="rect">
            <a:avLst/>
          </a:prstGeom>
        </p:spPr>
        <p:txBody>
          <a:bodyPr vert="horz" wrap="square" lIns="0" tIns="13335" rIns="0" bIns="0" rtlCol="0">
            <a:spAutoFit/>
          </a:bodyPr>
          <a:lstStyle/>
          <a:p>
            <a:pPr marL="12700">
              <a:lnSpc>
                <a:spcPct val="100000"/>
              </a:lnSpc>
              <a:spcBef>
                <a:spcPts val="105"/>
              </a:spcBef>
            </a:pPr>
            <a:r>
              <a:rPr sz="1500" spc="-15" baseline="16666" dirty="0">
                <a:latin typeface="Times New Roman"/>
                <a:cs typeface="Times New Roman"/>
              </a:rPr>
              <a:t>F</a:t>
            </a:r>
            <a:r>
              <a:rPr sz="650" spc="10" dirty="0">
                <a:latin typeface="Times New Roman"/>
                <a:cs typeface="Times New Roman"/>
              </a:rPr>
              <a:t>32x</a:t>
            </a:r>
            <a:endParaRPr sz="650">
              <a:latin typeface="Times New Roman"/>
              <a:cs typeface="Times New Roman"/>
            </a:endParaRPr>
          </a:p>
        </p:txBody>
      </p:sp>
      <p:sp>
        <p:nvSpPr>
          <p:cNvPr id="79" name="object 79"/>
          <p:cNvSpPr/>
          <p:nvPr/>
        </p:nvSpPr>
        <p:spPr>
          <a:xfrm>
            <a:off x="8422131" y="5463540"/>
            <a:ext cx="76200" cy="269240"/>
          </a:xfrm>
          <a:custGeom>
            <a:avLst/>
            <a:gdLst/>
            <a:ahLst/>
            <a:cxnLst/>
            <a:rect l="l" t="t" r="r" b="b"/>
            <a:pathLst>
              <a:path w="76200" h="269239">
                <a:moveTo>
                  <a:pt x="30448" y="193019"/>
                </a:moveTo>
                <a:lnTo>
                  <a:pt x="0" y="193090"/>
                </a:lnTo>
                <a:lnTo>
                  <a:pt x="38226" y="269201"/>
                </a:lnTo>
                <a:lnTo>
                  <a:pt x="69821" y="205727"/>
                </a:lnTo>
                <a:lnTo>
                  <a:pt x="30479" y="205727"/>
                </a:lnTo>
                <a:lnTo>
                  <a:pt x="30448" y="193019"/>
                </a:lnTo>
                <a:close/>
              </a:path>
              <a:path w="76200" h="269239">
                <a:moveTo>
                  <a:pt x="45688" y="192984"/>
                </a:moveTo>
                <a:lnTo>
                  <a:pt x="30448" y="193019"/>
                </a:lnTo>
                <a:lnTo>
                  <a:pt x="30479" y="205727"/>
                </a:lnTo>
                <a:lnTo>
                  <a:pt x="45720" y="205689"/>
                </a:lnTo>
                <a:lnTo>
                  <a:pt x="45688" y="192984"/>
                </a:lnTo>
                <a:close/>
              </a:path>
              <a:path w="76200" h="269239">
                <a:moveTo>
                  <a:pt x="76200" y="192913"/>
                </a:moveTo>
                <a:lnTo>
                  <a:pt x="45688" y="192984"/>
                </a:lnTo>
                <a:lnTo>
                  <a:pt x="45720" y="205689"/>
                </a:lnTo>
                <a:lnTo>
                  <a:pt x="30479" y="205727"/>
                </a:lnTo>
                <a:lnTo>
                  <a:pt x="69821" y="205727"/>
                </a:lnTo>
                <a:lnTo>
                  <a:pt x="76200" y="192913"/>
                </a:lnTo>
                <a:close/>
              </a:path>
              <a:path w="76200" h="269239">
                <a:moveTo>
                  <a:pt x="45212" y="0"/>
                </a:moveTo>
                <a:lnTo>
                  <a:pt x="29972" y="0"/>
                </a:lnTo>
                <a:lnTo>
                  <a:pt x="30448" y="193019"/>
                </a:lnTo>
                <a:lnTo>
                  <a:pt x="45688" y="192984"/>
                </a:lnTo>
                <a:lnTo>
                  <a:pt x="45212" y="0"/>
                </a:lnTo>
                <a:close/>
              </a:path>
            </a:pathLst>
          </a:custGeom>
          <a:solidFill>
            <a:srgbClr val="000000"/>
          </a:solidFill>
        </p:spPr>
        <p:txBody>
          <a:bodyPr wrap="square" lIns="0" tIns="0" rIns="0" bIns="0" rtlCol="0"/>
          <a:lstStyle/>
          <a:p>
            <a:endParaRPr/>
          </a:p>
        </p:txBody>
      </p:sp>
      <p:sp>
        <p:nvSpPr>
          <p:cNvPr id="80" name="object 80"/>
          <p:cNvSpPr/>
          <p:nvPr/>
        </p:nvSpPr>
        <p:spPr>
          <a:xfrm>
            <a:off x="8422131" y="5731738"/>
            <a:ext cx="76200" cy="269240"/>
          </a:xfrm>
          <a:custGeom>
            <a:avLst/>
            <a:gdLst/>
            <a:ahLst/>
            <a:cxnLst/>
            <a:rect l="l" t="t" r="r" b="b"/>
            <a:pathLst>
              <a:path w="76200" h="269239">
                <a:moveTo>
                  <a:pt x="30448" y="193045"/>
                </a:moveTo>
                <a:lnTo>
                  <a:pt x="0" y="193116"/>
                </a:lnTo>
                <a:lnTo>
                  <a:pt x="38226" y="269227"/>
                </a:lnTo>
                <a:lnTo>
                  <a:pt x="69821" y="205752"/>
                </a:lnTo>
                <a:lnTo>
                  <a:pt x="30479" y="205752"/>
                </a:lnTo>
                <a:lnTo>
                  <a:pt x="30448" y="193045"/>
                </a:lnTo>
                <a:close/>
              </a:path>
              <a:path w="76200" h="269239">
                <a:moveTo>
                  <a:pt x="45688" y="193009"/>
                </a:moveTo>
                <a:lnTo>
                  <a:pt x="30448" y="193045"/>
                </a:lnTo>
                <a:lnTo>
                  <a:pt x="30479" y="205752"/>
                </a:lnTo>
                <a:lnTo>
                  <a:pt x="45720" y="205714"/>
                </a:lnTo>
                <a:lnTo>
                  <a:pt x="45688" y="193009"/>
                </a:lnTo>
                <a:close/>
              </a:path>
              <a:path w="76200" h="269239">
                <a:moveTo>
                  <a:pt x="76200" y="192938"/>
                </a:moveTo>
                <a:lnTo>
                  <a:pt x="45688" y="193009"/>
                </a:lnTo>
                <a:lnTo>
                  <a:pt x="45720" y="205714"/>
                </a:lnTo>
                <a:lnTo>
                  <a:pt x="30479" y="205752"/>
                </a:lnTo>
                <a:lnTo>
                  <a:pt x="69821" y="205752"/>
                </a:lnTo>
                <a:lnTo>
                  <a:pt x="76200" y="192938"/>
                </a:lnTo>
                <a:close/>
              </a:path>
              <a:path w="76200" h="269239">
                <a:moveTo>
                  <a:pt x="45212" y="0"/>
                </a:moveTo>
                <a:lnTo>
                  <a:pt x="29972" y="38"/>
                </a:lnTo>
                <a:lnTo>
                  <a:pt x="30448" y="193045"/>
                </a:lnTo>
                <a:lnTo>
                  <a:pt x="45688" y="193009"/>
                </a:lnTo>
                <a:lnTo>
                  <a:pt x="45212" y="0"/>
                </a:lnTo>
                <a:close/>
              </a:path>
            </a:pathLst>
          </a:custGeom>
          <a:solidFill>
            <a:srgbClr val="000000"/>
          </a:solidFill>
        </p:spPr>
        <p:txBody>
          <a:bodyPr wrap="square" lIns="0" tIns="0" rIns="0" bIns="0" rtlCol="0"/>
          <a:lstStyle/>
          <a:p>
            <a:endParaRPr/>
          </a:p>
        </p:txBody>
      </p:sp>
      <p:sp>
        <p:nvSpPr>
          <p:cNvPr id="81" name="object 81"/>
          <p:cNvSpPr/>
          <p:nvPr/>
        </p:nvSpPr>
        <p:spPr>
          <a:xfrm>
            <a:off x="7699756" y="5259323"/>
            <a:ext cx="76200" cy="257175"/>
          </a:xfrm>
          <a:custGeom>
            <a:avLst/>
            <a:gdLst/>
            <a:ahLst/>
            <a:cxnLst/>
            <a:rect l="l" t="t" r="r" b="b"/>
            <a:pathLst>
              <a:path w="76200" h="257175">
                <a:moveTo>
                  <a:pt x="30446" y="76174"/>
                </a:moveTo>
                <a:lnTo>
                  <a:pt x="29972" y="257175"/>
                </a:lnTo>
                <a:lnTo>
                  <a:pt x="45212" y="257175"/>
                </a:lnTo>
                <a:lnTo>
                  <a:pt x="45686" y="76225"/>
                </a:lnTo>
                <a:lnTo>
                  <a:pt x="30446" y="76174"/>
                </a:lnTo>
                <a:close/>
              </a:path>
              <a:path w="76200" h="257175">
                <a:moveTo>
                  <a:pt x="69818" y="63500"/>
                </a:moveTo>
                <a:lnTo>
                  <a:pt x="45720" y="63500"/>
                </a:lnTo>
                <a:lnTo>
                  <a:pt x="45686" y="76225"/>
                </a:lnTo>
                <a:lnTo>
                  <a:pt x="76200" y="76326"/>
                </a:lnTo>
                <a:lnTo>
                  <a:pt x="69818" y="63500"/>
                </a:lnTo>
                <a:close/>
              </a:path>
              <a:path w="76200" h="257175">
                <a:moveTo>
                  <a:pt x="45720" y="63500"/>
                </a:moveTo>
                <a:lnTo>
                  <a:pt x="30479" y="63500"/>
                </a:lnTo>
                <a:lnTo>
                  <a:pt x="30446" y="76174"/>
                </a:lnTo>
                <a:lnTo>
                  <a:pt x="45686" y="76225"/>
                </a:lnTo>
                <a:lnTo>
                  <a:pt x="45720" y="63500"/>
                </a:lnTo>
                <a:close/>
              </a:path>
              <a:path w="76200" h="257175">
                <a:moveTo>
                  <a:pt x="38226" y="0"/>
                </a:moveTo>
                <a:lnTo>
                  <a:pt x="0" y="76072"/>
                </a:lnTo>
                <a:lnTo>
                  <a:pt x="30446" y="76174"/>
                </a:lnTo>
                <a:lnTo>
                  <a:pt x="30479" y="63500"/>
                </a:lnTo>
                <a:lnTo>
                  <a:pt x="69818" y="63500"/>
                </a:lnTo>
                <a:lnTo>
                  <a:pt x="38226" y="0"/>
                </a:lnTo>
                <a:close/>
              </a:path>
            </a:pathLst>
          </a:custGeom>
          <a:solidFill>
            <a:srgbClr val="000000"/>
          </a:solidFill>
        </p:spPr>
        <p:txBody>
          <a:bodyPr wrap="square" lIns="0" tIns="0" rIns="0" bIns="0" rtlCol="0"/>
          <a:lstStyle/>
          <a:p>
            <a:endParaRPr/>
          </a:p>
        </p:txBody>
      </p:sp>
      <p:sp>
        <p:nvSpPr>
          <p:cNvPr id="82" name="object 82"/>
          <p:cNvSpPr txBox="1"/>
          <p:nvPr/>
        </p:nvSpPr>
        <p:spPr>
          <a:xfrm>
            <a:off x="8520810" y="5598972"/>
            <a:ext cx="224154" cy="443230"/>
          </a:xfrm>
          <a:prstGeom prst="rect">
            <a:avLst/>
          </a:prstGeom>
        </p:spPr>
        <p:txBody>
          <a:bodyPr vert="horz" wrap="square" lIns="0" tIns="13335" rIns="0" bIns="0" rtlCol="0">
            <a:spAutoFit/>
          </a:bodyPr>
          <a:lstStyle/>
          <a:p>
            <a:pPr marL="12700">
              <a:lnSpc>
                <a:spcPct val="100000"/>
              </a:lnSpc>
              <a:spcBef>
                <a:spcPts val="105"/>
              </a:spcBef>
            </a:pPr>
            <a:r>
              <a:rPr sz="1500" spc="-15" baseline="16666" dirty="0">
                <a:latin typeface="Times New Roman"/>
                <a:cs typeface="Times New Roman"/>
              </a:rPr>
              <a:t>F</a:t>
            </a:r>
            <a:r>
              <a:rPr sz="650" spc="10" dirty="0">
                <a:latin typeface="Times New Roman"/>
                <a:cs typeface="Times New Roman"/>
              </a:rPr>
              <a:t>32y</a:t>
            </a:r>
            <a:endParaRPr sz="650">
              <a:latin typeface="Times New Roman"/>
              <a:cs typeface="Times New Roman"/>
            </a:endParaRPr>
          </a:p>
          <a:p>
            <a:pPr marL="12700">
              <a:lnSpc>
                <a:spcPct val="100000"/>
              </a:lnSpc>
              <a:spcBef>
                <a:spcPts val="880"/>
              </a:spcBef>
            </a:pPr>
            <a:r>
              <a:rPr sz="1000" dirty="0">
                <a:latin typeface="Times New Roman"/>
                <a:cs typeface="Times New Roman"/>
              </a:rPr>
              <a:t>G</a:t>
            </a:r>
            <a:r>
              <a:rPr sz="975" baseline="-25641" dirty="0">
                <a:latin typeface="Times New Roman"/>
                <a:cs typeface="Times New Roman"/>
              </a:rPr>
              <a:t>3</a:t>
            </a:r>
            <a:endParaRPr sz="975" baseline="-25641">
              <a:latin typeface="Times New Roman"/>
              <a:cs typeface="Times New Roman"/>
            </a:endParaRPr>
          </a:p>
        </p:txBody>
      </p:sp>
      <p:sp>
        <p:nvSpPr>
          <p:cNvPr id="83" name="object 83"/>
          <p:cNvSpPr/>
          <p:nvPr/>
        </p:nvSpPr>
        <p:spPr>
          <a:xfrm>
            <a:off x="8422131" y="4948428"/>
            <a:ext cx="76200" cy="487680"/>
          </a:xfrm>
          <a:custGeom>
            <a:avLst/>
            <a:gdLst/>
            <a:ahLst/>
            <a:cxnLst/>
            <a:rect l="l" t="t" r="r" b="b"/>
            <a:pathLst>
              <a:path w="76200" h="487679">
                <a:moveTo>
                  <a:pt x="45720" y="63500"/>
                </a:moveTo>
                <a:lnTo>
                  <a:pt x="30479" y="63500"/>
                </a:lnTo>
                <a:lnTo>
                  <a:pt x="29972" y="487553"/>
                </a:lnTo>
                <a:lnTo>
                  <a:pt x="45212" y="487680"/>
                </a:lnTo>
                <a:lnTo>
                  <a:pt x="45720" y="63500"/>
                </a:lnTo>
                <a:close/>
              </a:path>
              <a:path w="76200" h="487679">
                <a:moveTo>
                  <a:pt x="38226" y="0"/>
                </a:moveTo>
                <a:lnTo>
                  <a:pt x="0" y="76200"/>
                </a:lnTo>
                <a:lnTo>
                  <a:pt x="30464" y="76200"/>
                </a:lnTo>
                <a:lnTo>
                  <a:pt x="30479" y="63500"/>
                </a:lnTo>
                <a:lnTo>
                  <a:pt x="69871" y="63500"/>
                </a:lnTo>
                <a:lnTo>
                  <a:pt x="38226" y="0"/>
                </a:lnTo>
                <a:close/>
              </a:path>
              <a:path w="76200" h="487679">
                <a:moveTo>
                  <a:pt x="69871" y="63500"/>
                </a:moveTo>
                <a:lnTo>
                  <a:pt x="45720" y="63500"/>
                </a:lnTo>
                <a:lnTo>
                  <a:pt x="45704" y="76200"/>
                </a:lnTo>
                <a:lnTo>
                  <a:pt x="76200" y="76200"/>
                </a:lnTo>
                <a:lnTo>
                  <a:pt x="69871" y="63500"/>
                </a:lnTo>
                <a:close/>
              </a:path>
            </a:pathLst>
          </a:custGeom>
          <a:solidFill>
            <a:srgbClr val="000000"/>
          </a:solidFill>
        </p:spPr>
        <p:txBody>
          <a:bodyPr wrap="square" lIns="0" tIns="0" rIns="0" bIns="0" rtlCol="0"/>
          <a:lstStyle/>
          <a:p>
            <a:endParaRPr/>
          </a:p>
        </p:txBody>
      </p:sp>
      <p:sp>
        <p:nvSpPr>
          <p:cNvPr id="84" name="object 84"/>
          <p:cNvSpPr/>
          <p:nvPr/>
        </p:nvSpPr>
        <p:spPr>
          <a:xfrm>
            <a:off x="8188452" y="5416803"/>
            <a:ext cx="285115" cy="76200"/>
          </a:xfrm>
          <a:custGeom>
            <a:avLst/>
            <a:gdLst/>
            <a:ahLst/>
            <a:cxnLst/>
            <a:rect l="l" t="t" r="r" b="b"/>
            <a:pathLst>
              <a:path w="285115" h="76200">
                <a:moveTo>
                  <a:pt x="76073" y="0"/>
                </a:moveTo>
                <a:lnTo>
                  <a:pt x="0" y="38227"/>
                </a:lnTo>
                <a:lnTo>
                  <a:pt x="76326" y="76200"/>
                </a:lnTo>
                <a:lnTo>
                  <a:pt x="76225" y="45720"/>
                </a:lnTo>
                <a:lnTo>
                  <a:pt x="63500" y="45720"/>
                </a:lnTo>
                <a:lnTo>
                  <a:pt x="63500" y="30480"/>
                </a:lnTo>
                <a:lnTo>
                  <a:pt x="76174" y="30450"/>
                </a:lnTo>
                <a:lnTo>
                  <a:pt x="76073" y="0"/>
                </a:lnTo>
                <a:close/>
              </a:path>
              <a:path w="285115" h="76200">
                <a:moveTo>
                  <a:pt x="76174" y="30450"/>
                </a:moveTo>
                <a:lnTo>
                  <a:pt x="63500" y="30480"/>
                </a:lnTo>
                <a:lnTo>
                  <a:pt x="63500" y="45720"/>
                </a:lnTo>
                <a:lnTo>
                  <a:pt x="76225" y="45690"/>
                </a:lnTo>
                <a:lnTo>
                  <a:pt x="76174" y="30450"/>
                </a:lnTo>
                <a:close/>
              </a:path>
              <a:path w="285115" h="76200">
                <a:moveTo>
                  <a:pt x="76225" y="45690"/>
                </a:moveTo>
                <a:lnTo>
                  <a:pt x="63500" y="45720"/>
                </a:lnTo>
                <a:lnTo>
                  <a:pt x="76225" y="45720"/>
                </a:lnTo>
                <a:close/>
              </a:path>
              <a:path w="285115" h="76200">
                <a:moveTo>
                  <a:pt x="285115" y="29972"/>
                </a:moveTo>
                <a:lnTo>
                  <a:pt x="76174" y="30450"/>
                </a:lnTo>
                <a:lnTo>
                  <a:pt x="76225" y="45690"/>
                </a:lnTo>
                <a:lnTo>
                  <a:pt x="285115" y="45212"/>
                </a:lnTo>
                <a:lnTo>
                  <a:pt x="285115" y="29972"/>
                </a:lnTo>
                <a:close/>
              </a:path>
            </a:pathLst>
          </a:custGeom>
          <a:solidFill>
            <a:srgbClr val="000000"/>
          </a:solidFill>
        </p:spPr>
        <p:txBody>
          <a:bodyPr wrap="square" lIns="0" tIns="0" rIns="0" bIns="0" rtlCol="0"/>
          <a:lstStyle/>
          <a:p>
            <a:endParaRPr/>
          </a:p>
        </p:txBody>
      </p:sp>
      <p:sp>
        <p:nvSpPr>
          <p:cNvPr id="85" name="object 85"/>
          <p:cNvSpPr txBox="1"/>
          <p:nvPr/>
        </p:nvSpPr>
        <p:spPr>
          <a:xfrm>
            <a:off x="7984617" y="5386832"/>
            <a:ext cx="224154" cy="179070"/>
          </a:xfrm>
          <a:prstGeom prst="rect">
            <a:avLst/>
          </a:prstGeom>
        </p:spPr>
        <p:txBody>
          <a:bodyPr vert="horz" wrap="square" lIns="0" tIns="13335" rIns="0" bIns="0" rtlCol="0">
            <a:spAutoFit/>
          </a:bodyPr>
          <a:lstStyle/>
          <a:p>
            <a:pPr marL="12700">
              <a:lnSpc>
                <a:spcPct val="100000"/>
              </a:lnSpc>
              <a:spcBef>
                <a:spcPts val="105"/>
              </a:spcBef>
            </a:pPr>
            <a:r>
              <a:rPr sz="1500" spc="-15" baseline="16666" dirty="0">
                <a:latin typeface="Times New Roman"/>
                <a:cs typeface="Times New Roman"/>
              </a:rPr>
              <a:t>F</a:t>
            </a:r>
            <a:r>
              <a:rPr sz="650" spc="10" dirty="0">
                <a:latin typeface="Times New Roman"/>
                <a:cs typeface="Times New Roman"/>
              </a:rPr>
              <a:t>03x</a:t>
            </a:r>
            <a:endParaRPr sz="650">
              <a:latin typeface="Times New Roman"/>
              <a:cs typeface="Times New Roman"/>
            </a:endParaRPr>
          </a:p>
        </p:txBody>
      </p:sp>
      <p:sp>
        <p:nvSpPr>
          <p:cNvPr id="86" name="object 86"/>
          <p:cNvSpPr txBox="1"/>
          <p:nvPr/>
        </p:nvSpPr>
        <p:spPr>
          <a:xfrm>
            <a:off x="8510143" y="4913757"/>
            <a:ext cx="223520" cy="179070"/>
          </a:xfrm>
          <a:prstGeom prst="rect">
            <a:avLst/>
          </a:prstGeom>
        </p:spPr>
        <p:txBody>
          <a:bodyPr vert="horz" wrap="square" lIns="0" tIns="13335" rIns="0" bIns="0" rtlCol="0">
            <a:spAutoFit/>
          </a:bodyPr>
          <a:lstStyle/>
          <a:p>
            <a:pPr marL="12700">
              <a:lnSpc>
                <a:spcPct val="100000"/>
              </a:lnSpc>
              <a:spcBef>
                <a:spcPts val="105"/>
              </a:spcBef>
            </a:pPr>
            <a:r>
              <a:rPr sz="1500" spc="-15" baseline="16666" dirty="0">
                <a:latin typeface="Times New Roman"/>
                <a:cs typeface="Times New Roman"/>
              </a:rPr>
              <a:t>F</a:t>
            </a:r>
            <a:r>
              <a:rPr sz="650" spc="10" dirty="0">
                <a:latin typeface="Times New Roman"/>
                <a:cs typeface="Times New Roman"/>
              </a:rPr>
              <a:t>03y</a:t>
            </a:r>
            <a:endParaRPr sz="650">
              <a:latin typeface="Times New Roman"/>
              <a:cs typeface="Times New Roman"/>
            </a:endParaRPr>
          </a:p>
        </p:txBody>
      </p:sp>
      <p:sp>
        <p:nvSpPr>
          <p:cNvPr id="87" name="object 87"/>
          <p:cNvSpPr/>
          <p:nvPr/>
        </p:nvSpPr>
        <p:spPr>
          <a:xfrm>
            <a:off x="4805108" y="5410009"/>
            <a:ext cx="247014" cy="218583"/>
          </a:xfrm>
          <a:prstGeom prst="rect">
            <a:avLst/>
          </a:prstGeom>
          <a:blipFill>
            <a:blip r:embed="rId6" cstate="print"/>
            <a:stretch>
              <a:fillRect/>
            </a:stretch>
          </a:blipFill>
        </p:spPr>
        <p:txBody>
          <a:bodyPr wrap="square" lIns="0" tIns="0" rIns="0" bIns="0" rtlCol="0"/>
          <a:lstStyle/>
          <a:p>
            <a:endParaRPr/>
          </a:p>
        </p:txBody>
      </p:sp>
      <p:sp>
        <p:nvSpPr>
          <p:cNvPr id="88" name="object 88"/>
          <p:cNvSpPr txBox="1"/>
          <p:nvPr/>
        </p:nvSpPr>
        <p:spPr>
          <a:xfrm>
            <a:off x="4588890" y="4812613"/>
            <a:ext cx="327025" cy="743585"/>
          </a:xfrm>
          <a:prstGeom prst="rect">
            <a:avLst/>
          </a:prstGeom>
        </p:spPr>
        <p:txBody>
          <a:bodyPr vert="horz" wrap="square" lIns="0" tIns="12065" rIns="0" bIns="0" rtlCol="0">
            <a:spAutoFit/>
          </a:bodyPr>
          <a:lstStyle/>
          <a:p>
            <a:pPr marL="115570" marR="5080" indent="-37465">
              <a:lnSpc>
                <a:spcPct val="153000"/>
              </a:lnSpc>
              <a:spcBef>
                <a:spcPts val="95"/>
              </a:spcBef>
            </a:pPr>
            <a:r>
              <a:rPr sz="1500" spc="7" baseline="16666" dirty="0">
                <a:latin typeface="Times New Roman"/>
                <a:cs typeface="Times New Roman"/>
              </a:rPr>
              <a:t>F</a:t>
            </a:r>
            <a:r>
              <a:rPr sz="650" spc="5" dirty="0">
                <a:latin typeface="Times New Roman"/>
                <a:cs typeface="Times New Roman"/>
              </a:rPr>
              <a:t>21x  </a:t>
            </a:r>
            <a:r>
              <a:rPr sz="1500" spc="-15" baseline="16666" dirty="0">
                <a:latin typeface="Times New Roman"/>
                <a:cs typeface="Times New Roman"/>
              </a:rPr>
              <a:t>F</a:t>
            </a:r>
            <a:r>
              <a:rPr sz="650" spc="10" dirty="0">
                <a:latin typeface="Times New Roman"/>
                <a:cs typeface="Times New Roman"/>
              </a:rPr>
              <a:t>01y</a:t>
            </a:r>
            <a:endParaRPr sz="650">
              <a:latin typeface="Times New Roman"/>
              <a:cs typeface="Times New Roman"/>
            </a:endParaRPr>
          </a:p>
          <a:p>
            <a:pPr marL="12700">
              <a:lnSpc>
                <a:spcPct val="100000"/>
              </a:lnSpc>
              <a:spcBef>
                <a:spcPts val="780"/>
              </a:spcBef>
            </a:pPr>
            <a:r>
              <a:rPr sz="1500" spc="15" baseline="16666" dirty="0">
                <a:latin typeface="Times New Roman"/>
                <a:cs typeface="Times New Roman"/>
              </a:rPr>
              <a:t>T</a:t>
            </a:r>
            <a:r>
              <a:rPr sz="650" spc="10" dirty="0">
                <a:latin typeface="Times New Roman"/>
                <a:cs typeface="Times New Roman"/>
              </a:rPr>
              <a:t>01</a:t>
            </a:r>
            <a:endParaRPr sz="650">
              <a:latin typeface="Times New Roman"/>
              <a:cs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9185" y="353695"/>
            <a:ext cx="5405755" cy="574040"/>
          </a:xfrm>
          <a:prstGeom prst="rect">
            <a:avLst/>
          </a:prstGeom>
        </p:spPr>
        <p:txBody>
          <a:bodyPr vert="horz" wrap="square" lIns="0" tIns="12700" rIns="0" bIns="0" rtlCol="0">
            <a:spAutoFit/>
          </a:bodyPr>
          <a:lstStyle/>
          <a:p>
            <a:pPr marL="12700">
              <a:lnSpc>
                <a:spcPct val="100000"/>
              </a:lnSpc>
              <a:spcBef>
                <a:spcPts val="100"/>
              </a:spcBef>
            </a:pPr>
            <a:r>
              <a:rPr spc="-10" dirty="0"/>
              <a:t>Simulink</a:t>
            </a:r>
            <a:r>
              <a:rPr dirty="0">
                <a:latin typeface="华文新魏"/>
                <a:cs typeface="华文新魏"/>
              </a:rPr>
              <a:t>在机构学中的应用</a:t>
            </a:r>
          </a:p>
        </p:txBody>
      </p:sp>
      <p:sp>
        <p:nvSpPr>
          <p:cNvPr id="3" name="object 3"/>
          <p:cNvSpPr txBox="1"/>
          <p:nvPr/>
        </p:nvSpPr>
        <p:spPr>
          <a:xfrm>
            <a:off x="561543" y="993122"/>
            <a:ext cx="8330565" cy="5579745"/>
          </a:xfrm>
          <a:prstGeom prst="rect">
            <a:avLst/>
          </a:prstGeom>
        </p:spPr>
        <p:txBody>
          <a:bodyPr vert="horz" wrap="square" lIns="0" tIns="170815" rIns="0" bIns="0" rtlCol="0">
            <a:spAutoFit/>
          </a:bodyPr>
          <a:lstStyle/>
          <a:p>
            <a:pPr marL="13970">
              <a:lnSpc>
                <a:spcPct val="100000"/>
              </a:lnSpc>
              <a:spcBef>
                <a:spcPts val="1345"/>
              </a:spcBef>
            </a:pPr>
            <a:r>
              <a:rPr sz="2800" b="1" spc="15" dirty="0">
                <a:solidFill>
                  <a:srgbClr val="333399"/>
                </a:solidFill>
                <a:latin typeface="宋体"/>
                <a:cs typeface="宋体"/>
              </a:rPr>
              <a:t>机构动力</a:t>
            </a:r>
            <a:r>
              <a:rPr sz="2800" b="1" spc="-5" dirty="0">
                <a:solidFill>
                  <a:srgbClr val="333399"/>
                </a:solidFill>
                <a:latin typeface="宋体"/>
                <a:cs typeface="宋体"/>
              </a:rPr>
              <a:t>学仿真</a:t>
            </a:r>
            <a:endParaRPr sz="2800">
              <a:latin typeface="宋体"/>
              <a:cs typeface="宋体"/>
            </a:endParaRPr>
          </a:p>
          <a:p>
            <a:pPr marL="12700" marR="38100">
              <a:lnSpc>
                <a:spcPct val="100000"/>
              </a:lnSpc>
              <a:spcBef>
                <a:spcPts val="790"/>
              </a:spcBef>
            </a:pPr>
            <a:r>
              <a:rPr sz="1800" dirty="0">
                <a:latin typeface="宋体"/>
                <a:cs typeface="宋体"/>
              </a:rPr>
              <a:t>其中，</a:t>
            </a:r>
            <a:r>
              <a:rPr sz="1800" spc="5" dirty="0">
                <a:latin typeface="Arial"/>
                <a:cs typeface="Arial"/>
              </a:rPr>
              <a:t>m</a:t>
            </a:r>
            <a:r>
              <a:rPr sz="1800" dirty="0">
                <a:latin typeface="Arial"/>
                <a:cs typeface="Arial"/>
              </a:rPr>
              <a:t>1</a:t>
            </a:r>
            <a:r>
              <a:rPr sz="1800" dirty="0">
                <a:latin typeface="宋体"/>
                <a:cs typeface="宋体"/>
              </a:rPr>
              <a:t>、</a:t>
            </a:r>
            <a:r>
              <a:rPr sz="1800" spc="-20" dirty="0">
                <a:latin typeface="Arial"/>
                <a:cs typeface="Arial"/>
              </a:rPr>
              <a:t>m</a:t>
            </a:r>
            <a:r>
              <a:rPr sz="1800" dirty="0">
                <a:latin typeface="Arial"/>
                <a:cs typeface="Arial"/>
              </a:rPr>
              <a:t>2</a:t>
            </a:r>
            <a:r>
              <a:rPr sz="1800" dirty="0">
                <a:latin typeface="宋体"/>
                <a:cs typeface="宋体"/>
              </a:rPr>
              <a:t>、</a:t>
            </a:r>
            <a:r>
              <a:rPr sz="1800" spc="5" dirty="0">
                <a:latin typeface="Arial"/>
                <a:cs typeface="Arial"/>
              </a:rPr>
              <a:t>m</a:t>
            </a:r>
            <a:r>
              <a:rPr sz="1800" dirty="0">
                <a:latin typeface="Arial"/>
                <a:cs typeface="Arial"/>
              </a:rPr>
              <a:t>3</a:t>
            </a:r>
            <a:r>
              <a:rPr sz="1800" dirty="0">
                <a:latin typeface="宋体"/>
                <a:cs typeface="宋体"/>
              </a:rPr>
              <a:t>分别是</a:t>
            </a:r>
            <a:r>
              <a:rPr sz="1800" spc="-25" dirty="0">
                <a:latin typeface="宋体"/>
                <a:cs typeface="宋体"/>
              </a:rPr>
              <a:t>曲</a:t>
            </a:r>
            <a:r>
              <a:rPr sz="1800" dirty="0">
                <a:latin typeface="宋体"/>
                <a:cs typeface="宋体"/>
              </a:rPr>
              <a:t>柄、连杆、滑块的质量</a:t>
            </a:r>
            <a:r>
              <a:rPr sz="1800" spc="5" dirty="0">
                <a:latin typeface="宋体"/>
                <a:cs typeface="宋体"/>
              </a:rPr>
              <a:t>，</a:t>
            </a:r>
            <a:r>
              <a:rPr sz="1800" spc="-10" dirty="0">
                <a:latin typeface="Arial"/>
                <a:cs typeface="Arial"/>
              </a:rPr>
              <a:t>G</a:t>
            </a:r>
            <a:r>
              <a:rPr sz="1800" spc="5" dirty="0">
                <a:latin typeface="Arial"/>
                <a:cs typeface="Arial"/>
              </a:rPr>
              <a:t>1</a:t>
            </a:r>
            <a:r>
              <a:rPr sz="1800" dirty="0">
                <a:latin typeface="宋体"/>
                <a:cs typeface="宋体"/>
              </a:rPr>
              <a:t>、</a:t>
            </a:r>
            <a:r>
              <a:rPr sz="1800" spc="-10" dirty="0">
                <a:latin typeface="Arial"/>
                <a:cs typeface="Arial"/>
              </a:rPr>
              <a:t>G</a:t>
            </a:r>
            <a:r>
              <a:rPr sz="1800" spc="5" dirty="0">
                <a:latin typeface="Arial"/>
                <a:cs typeface="Arial"/>
              </a:rPr>
              <a:t>2</a:t>
            </a:r>
            <a:r>
              <a:rPr sz="1800" dirty="0">
                <a:latin typeface="宋体"/>
                <a:cs typeface="宋体"/>
              </a:rPr>
              <a:t>、</a:t>
            </a:r>
            <a:r>
              <a:rPr sz="1800" spc="-10" dirty="0">
                <a:latin typeface="Arial"/>
                <a:cs typeface="Arial"/>
              </a:rPr>
              <a:t>G</a:t>
            </a:r>
            <a:r>
              <a:rPr sz="1800" spc="5" dirty="0">
                <a:latin typeface="Arial"/>
                <a:cs typeface="Arial"/>
              </a:rPr>
              <a:t>3</a:t>
            </a:r>
            <a:r>
              <a:rPr sz="1800" dirty="0">
                <a:latin typeface="宋体"/>
                <a:cs typeface="宋体"/>
              </a:rPr>
              <a:t>分别是曲柄、 </a:t>
            </a:r>
            <a:r>
              <a:rPr sz="1800" spc="-5" dirty="0">
                <a:latin typeface="宋体"/>
                <a:cs typeface="宋体"/>
              </a:rPr>
              <a:t>连杆、滑块的重力，</a:t>
            </a:r>
            <a:r>
              <a:rPr sz="1800" spc="-5" dirty="0">
                <a:latin typeface="Arial"/>
                <a:cs typeface="Arial"/>
              </a:rPr>
              <a:t>a1x</a:t>
            </a:r>
            <a:r>
              <a:rPr sz="1800" spc="-5" dirty="0">
                <a:latin typeface="宋体"/>
                <a:cs typeface="宋体"/>
              </a:rPr>
              <a:t>、</a:t>
            </a:r>
            <a:r>
              <a:rPr sz="1800" spc="-10" dirty="0">
                <a:latin typeface="Arial"/>
                <a:cs typeface="Arial"/>
              </a:rPr>
              <a:t>a2x</a:t>
            </a:r>
            <a:r>
              <a:rPr sz="1800" spc="-5" dirty="0">
                <a:latin typeface="宋体"/>
                <a:cs typeface="宋体"/>
              </a:rPr>
              <a:t>、</a:t>
            </a:r>
            <a:r>
              <a:rPr sz="1800" spc="-10" dirty="0">
                <a:latin typeface="Arial"/>
                <a:cs typeface="Arial"/>
              </a:rPr>
              <a:t>a3x</a:t>
            </a:r>
            <a:r>
              <a:rPr sz="1800" spc="-5" dirty="0">
                <a:latin typeface="宋体"/>
                <a:cs typeface="宋体"/>
              </a:rPr>
              <a:t>分别是曲柄、连杆、滑块在水平方向的质心 </a:t>
            </a:r>
            <a:r>
              <a:rPr sz="1800" dirty="0">
                <a:latin typeface="宋体"/>
                <a:cs typeface="宋体"/>
              </a:rPr>
              <a:t>加速度</a:t>
            </a:r>
            <a:r>
              <a:rPr sz="1800" spc="-5" dirty="0">
                <a:latin typeface="宋体"/>
                <a:cs typeface="宋体"/>
              </a:rPr>
              <a:t>，</a:t>
            </a:r>
            <a:r>
              <a:rPr sz="1800" spc="-5" dirty="0">
                <a:latin typeface="Arial"/>
                <a:cs typeface="Arial"/>
              </a:rPr>
              <a:t>a1y</a:t>
            </a:r>
            <a:r>
              <a:rPr sz="1800" dirty="0">
                <a:latin typeface="宋体"/>
                <a:cs typeface="宋体"/>
              </a:rPr>
              <a:t>、</a:t>
            </a:r>
            <a:r>
              <a:rPr sz="1800" spc="-5" dirty="0">
                <a:latin typeface="Arial"/>
                <a:cs typeface="Arial"/>
              </a:rPr>
              <a:t>a2y</a:t>
            </a:r>
            <a:r>
              <a:rPr sz="1800" dirty="0">
                <a:latin typeface="宋体"/>
                <a:cs typeface="宋体"/>
              </a:rPr>
              <a:t>分别是曲柄、连杆在竖直方向的质心加速度</a:t>
            </a:r>
            <a:r>
              <a:rPr sz="1800" spc="5" dirty="0">
                <a:latin typeface="宋体"/>
                <a:cs typeface="宋体"/>
              </a:rPr>
              <a:t>，</a:t>
            </a:r>
            <a:r>
              <a:rPr sz="1800" spc="5" dirty="0">
                <a:latin typeface="Arial"/>
                <a:cs typeface="Arial"/>
              </a:rPr>
              <a:t>L1</a:t>
            </a:r>
            <a:r>
              <a:rPr sz="1800" dirty="0">
                <a:latin typeface="宋体"/>
                <a:cs typeface="宋体"/>
              </a:rPr>
              <a:t>、</a:t>
            </a:r>
            <a:r>
              <a:rPr sz="1800" spc="5" dirty="0">
                <a:latin typeface="Arial"/>
                <a:cs typeface="Arial"/>
              </a:rPr>
              <a:t>L2</a:t>
            </a:r>
            <a:r>
              <a:rPr sz="1800" dirty="0">
                <a:latin typeface="宋体"/>
                <a:cs typeface="宋体"/>
              </a:rPr>
              <a:t>分别是曲 柄、连杆的杆长</a:t>
            </a:r>
            <a:r>
              <a:rPr sz="1800" spc="-5" dirty="0">
                <a:latin typeface="宋体"/>
                <a:cs typeface="宋体"/>
              </a:rPr>
              <a:t>，</a:t>
            </a:r>
            <a:r>
              <a:rPr sz="1800" spc="-5" dirty="0">
                <a:latin typeface="Arial"/>
                <a:cs typeface="Arial"/>
              </a:rPr>
              <a:t>α1</a:t>
            </a:r>
            <a:r>
              <a:rPr sz="1800" dirty="0">
                <a:latin typeface="宋体"/>
                <a:cs typeface="宋体"/>
              </a:rPr>
              <a:t>、</a:t>
            </a:r>
            <a:r>
              <a:rPr sz="1800" spc="-5" dirty="0">
                <a:latin typeface="Arial"/>
                <a:cs typeface="Arial"/>
              </a:rPr>
              <a:t>α2</a:t>
            </a:r>
            <a:r>
              <a:rPr sz="1800" dirty="0">
                <a:latin typeface="宋体"/>
                <a:cs typeface="宋体"/>
              </a:rPr>
              <a:t>分别是曲柄、连杆的质心角加速度，</a:t>
            </a:r>
            <a:r>
              <a:rPr sz="1800" dirty="0">
                <a:latin typeface="Arial"/>
                <a:cs typeface="Arial"/>
              </a:rPr>
              <a:t>I1</a:t>
            </a:r>
            <a:r>
              <a:rPr sz="1800" dirty="0">
                <a:latin typeface="宋体"/>
                <a:cs typeface="宋体"/>
              </a:rPr>
              <a:t>、</a:t>
            </a:r>
            <a:r>
              <a:rPr sz="1800" dirty="0">
                <a:latin typeface="Arial"/>
                <a:cs typeface="Arial"/>
              </a:rPr>
              <a:t>I2</a:t>
            </a:r>
            <a:r>
              <a:rPr sz="1800" dirty="0">
                <a:latin typeface="宋体"/>
                <a:cs typeface="宋体"/>
              </a:rPr>
              <a:t>分别是曲柄、 </a:t>
            </a:r>
            <a:r>
              <a:rPr sz="1800" spc="-5" dirty="0">
                <a:latin typeface="宋体"/>
                <a:cs typeface="宋体"/>
              </a:rPr>
              <a:t>连杆的质心转动惯量。因此有：</a:t>
            </a:r>
            <a:endParaRPr sz="1800">
              <a:latin typeface="宋体"/>
              <a:cs typeface="宋体"/>
            </a:endParaRPr>
          </a:p>
          <a:p>
            <a:pPr marL="12700">
              <a:lnSpc>
                <a:spcPts val="2140"/>
              </a:lnSpc>
            </a:pPr>
            <a:r>
              <a:rPr sz="1800" spc="-5" dirty="0">
                <a:latin typeface="Arial"/>
                <a:cs typeface="Arial"/>
              </a:rPr>
              <a:t>G1 </a:t>
            </a:r>
            <a:r>
              <a:rPr sz="1800" dirty="0">
                <a:latin typeface="Arial"/>
                <a:cs typeface="Arial"/>
              </a:rPr>
              <a:t>= m1 </a:t>
            </a:r>
            <a:r>
              <a:rPr sz="1800" spc="-5" dirty="0">
                <a:latin typeface="Arial"/>
                <a:cs typeface="Arial"/>
              </a:rPr>
              <a:t>*</a:t>
            </a:r>
            <a:r>
              <a:rPr sz="1800" spc="-105" dirty="0">
                <a:latin typeface="Arial"/>
                <a:cs typeface="Arial"/>
              </a:rPr>
              <a:t> </a:t>
            </a:r>
            <a:r>
              <a:rPr sz="1800" dirty="0">
                <a:latin typeface="Arial"/>
                <a:cs typeface="Arial"/>
              </a:rPr>
              <a:t>g;</a:t>
            </a:r>
            <a:endParaRPr sz="1800">
              <a:latin typeface="Arial"/>
              <a:cs typeface="Arial"/>
            </a:endParaRPr>
          </a:p>
          <a:p>
            <a:pPr marL="12700">
              <a:lnSpc>
                <a:spcPct val="100000"/>
              </a:lnSpc>
            </a:pPr>
            <a:r>
              <a:rPr sz="1800" spc="-10" dirty="0">
                <a:latin typeface="Arial"/>
                <a:cs typeface="Arial"/>
              </a:rPr>
              <a:t>G2 </a:t>
            </a:r>
            <a:r>
              <a:rPr sz="1800" dirty="0">
                <a:latin typeface="Arial"/>
                <a:cs typeface="Arial"/>
              </a:rPr>
              <a:t>= m2 *</a:t>
            </a:r>
            <a:r>
              <a:rPr sz="1800" spc="-110" dirty="0">
                <a:latin typeface="Arial"/>
                <a:cs typeface="Arial"/>
              </a:rPr>
              <a:t> </a:t>
            </a:r>
            <a:r>
              <a:rPr sz="1800" dirty="0">
                <a:latin typeface="Arial"/>
                <a:cs typeface="Arial"/>
              </a:rPr>
              <a:t>g;</a:t>
            </a:r>
            <a:endParaRPr sz="1800">
              <a:latin typeface="Arial"/>
              <a:cs typeface="Arial"/>
            </a:endParaRPr>
          </a:p>
          <a:p>
            <a:pPr marL="12700">
              <a:lnSpc>
                <a:spcPct val="100000"/>
              </a:lnSpc>
              <a:spcBef>
                <a:spcPts val="5"/>
              </a:spcBef>
            </a:pPr>
            <a:r>
              <a:rPr sz="1800" spc="-5" dirty="0">
                <a:latin typeface="Arial"/>
                <a:cs typeface="Arial"/>
              </a:rPr>
              <a:t>G3 </a:t>
            </a:r>
            <a:r>
              <a:rPr sz="1800" dirty="0">
                <a:latin typeface="Arial"/>
                <a:cs typeface="Arial"/>
              </a:rPr>
              <a:t>= m3 </a:t>
            </a:r>
            <a:r>
              <a:rPr sz="1800" spc="-5" dirty="0">
                <a:latin typeface="Arial"/>
                <a:cs typeface="Arial"/>
              </a:rPr>
              <a:t>*</a:t>
            </a:r>
            <a:r>
              <a:rPr sz="1800" spc="-105" dirty="0">
                <a:latin typeface="Arial"/>
                <a:cs typeface="Arial"/>
              </a:rPr>
              <a:t> </a:t>
            </a:r>
            <a:r>
              <a:rPr sz="1800" dirty="0">
                <a:latin typeface="Arial"/>
                <a:cs typeface="Arial"/>
              </a:rPr>
              <a:t>g;</a:t>
            </a:r>
            <a:endParaRPr sz="1800">
              <a:latin typeface="Arial"/>
              <a:cs typeface="Arial"/>
            </a:endParaRPr>
          </a:p>
          <a:p>
            <a:pPr marL="12700">
              <a:lnSpc>
                <a:spcPct val="100000"/>
              </a:lnSpc>
            </a:pPr>
            <a:r>
              <a:rPr sz="1800" dirty="0">
                <a:latin typeface="Arial"/>
                <a:cs typeface="Arial"/>
              </a:rPr>
              <a:t>I1 = 1/12 </a:t>
            </a:r>
            <a:r>
              <a:rPr sz="1800" spc="-5" dirty="0">
                <a:latin typeface="Arial"/>
                <a:cs typeface="Arial"/>
              </a:rPr>
              <a:t>* </a:t>
            </a:r>
            <a:r>
              <a:rPr sz="1800" dirty="0">
                <a:latin typeface="Arial"/>
                <a:cs typeface="Arial"/>
              </a:rPr>
              <a:t>m1 </a:t>
            </a:r>
            <a:r>
              <a:rPr sz="1800" spc="-5" dirty="0">
                <a:latin typeface="Arial"/>
                <a:cs typeface="Arial"/>
              </a:rPr>
              <a:t>*</a:t>
            </a:r>
            <a:r>
              <a:rPr sz="1800" spc="-100" dirty="0">
                <a:latin typeface="Arial"/>
                <a:cs typeface="Arial"/>
              </a:rPr>
              <a:t> </a:t>
            </a:r>
            <a:r>
              <a:rPr sz="1800" spc="-5" dirty="0">
                <a:latin typeface="Arial"/>
                <a:cs typeface="Arial"/>
              </a:rPr>
              <a:t>L1^2;</a:t>
            </a:r>
            <a:endParaRPr sz="1800">
              <a:latin typeface="Arial"/>
              <a:cs typeface="Arial"/>
            </a:endParaRPr>
          </a:p>
          <a:p>
            <a:pPr marL="12700">
              <a:lnSpc>
                <a:spcPct val="100000"/>
              </a:lnSpc>
            </a:pPr>
            <a:r>
              <a:rPr sz="1800" dirty="0">
                <a:latin typeface="Arial"/>
                <a:cs typeface="Arial"/>
              </a:rPr>
              <a:t>I2 = 1/12 * m2 *</a:t>
            </a:r>
            <a:r>
              <a:rPr sz="1800" spc="-125" dirty="0">
                <a:latin typeface="Arial"/>
                <a:cs typeface="Arial"/>
              </a:rPr>
              <a:t> </a:t>
            </a:r>
            <a:r>
              <a:rPr sz="1800" spc="-5" dirty="0">
                <a:latin typeface="Arial"/>
                <a:cs typeface="Arial"/>
              </a:rPr>
              <a:t>L2^2;</a:t>
            </a:r>
            <a:endParaRPr sz="1800">
              <a:latin typeface="Arial"/>
              <a:cs typeface="Arial"/>
            </a:endParaRPr>
          </a:p>
          <a:p>
            <a:pPr marL="21590">
              <a:lnSpc>
                <a:spcPct val="100000"/>
              </a:lnSpc>
              <a:spcBef>
                <a:spcPts val="575"/>
              </a:spcBef>
            </a:pPr>
            <a:r>
              <a:rPr sz="1800" dirty="0">
                <a:latin typeface="宋体"/>
                <a:cs typeface="宋体"/>
              </a:rPr>
              <a:t>上述</a:t>
            </a:r>
            <a:r>
              <a:rPr sz="1800" dirty="0">
                <a:latin typeface="Arial"/>
                <a:cs typeface="Arial"/>
              </a:rPr>
              <a:t>8</a:t>
            </a:r>
            <a:r>
              <a:rPr sz="1800" dirty="0">
                <a:latin typeface="宋体"/>
                <a:cs typeface="宋体"/>
              </a:rPr>
              <a:t>个方程，可以求解</a:t>
            </a:r>
            <a:r>
              <a:rPr sz="1800" dirty="0">
                <a:latin typeface="Arial"/>
                <a:cs typeface="Arial"/>
              </a:rPr>
              <a:t>8</a:t>
            </a:r>
            <a:r>
              <a:rPr sz="1800" dirty="0">
                <a:latin typeface="宋体"/>
                <a:cs typeface="宋体"/>
              </a:rPr>
              <a:t>个未知数。对于动力学反问题，作用在滑块上的外载荷</a:t>
            </a:r>
            <a:endParaRPr sz="1800">
              <a:latin typeface="宋体"/>
              <a:cs typeface="宋体"/>
            </a:endParaRPr>
          </a:p>
          <a:p>
            <a:pPr marL="21590">
              <a:lnSpc>
                <a:spcPct val="100000"/>
              </a:lnSpc>
            </a:pPr>
            <a:r>
              <a:rPr sz="1800" spc="-10" dirty="0">
                <a:latin typeface="Arial"/>
                <a:cs typeface="Arial"/>
              </a:rPr>
              <a:t>F03x</a:t>
            </a:r>
            <a:r>
              <a:rPr sz="1800" spc="-5" dirty="0">
                <a:latin typeface="宋体"/>
                <a:cs typeface="宋体"/>
              </a:rPr>
              <a:t>是已知条件，机构运动状态也是已知条件，因此可以求</a:t>
            </a:r>
            <a:r>
              <a:rPr sz="1800" spc="10" dirty="0">
                <a:latin typeface="宋体"/>
                <a:cs typeface="宋体"/>
              </a:rPr>
              <a:t>解</a:t>
            </a:r>
            <a:r>
              <a:rPr sz="1800" spc="5" dirty="0">
                <a:latin typeface="Arial"/>
                <a:cs typeface="Arial"/>
              </a:rPr>
              <a:t>7</a:t>
            </a:r>
            <a:r>
              <a:rPr sz="1800" spc="-5" dirty="0">
                <a:latin typeface="宋体"/>
                <a:cs typeface="宋体"/>
              </a:rPr>
              <a:t>个副反力分量以</a:t>
            </a:r>
            <a:endParaRPr sz="1800">
              <a:latin typeface="宋体"/>
              <a:cs typeface="宋体"/>
            </a:endParaRPr>
          </a:p>
          <a:p>
            <a:pPr marL="21590" marR="5080">
              <a:lnSpc>
                <a:spcPct val="100000"/>
              </a:lnSpc>
              <a:spcBef>
                <a:spcPts val="5"/>
              </a:spcBef>
            </a:pPr>
            <a:r>
              <a:rPr sz="1800" dirty="0">
                <a:latin typeface="宋体"/>
                <a:cs typeface="宋体"/>
              </a:rPr>
              <a:t>及驱动力矩</a:t>
            </a:r>
            <a:r>
              <a:rPr sz="1800" spc="-5" dirty="0">
                <a:latin typeface="Arial"/>
                <a:cs typeface="Arial"/>
              </a:rPr>
              <a:t>T01</a:t>
            </a:r>
            <a:r>
              <a:rPr sz="1800" spc="-5" dirty="0">
                <a:latin typeface="宋体"/>
                <a:cs typeface="宋体"/>
              </a:rPr>
              <a:t>；</a:t>
            </a:r>
            <a:r>
              <a:rPr sz="1800" dirty="0">
                <a:latin typeface="宋体"/>
                <a:cs typeface="宋体"/>
              </a:rPr>
              <a:t>对于动力学正问题，作用在滑块上的外载</a:t>
            </a:r>
            <a:r>
              <a:rPr sz="1800" spc="10" dirty="0">
                <a:latin typeface="宋体"/>
                <a:cs typeface="宋体"/>
              </a:rPr>
              <a:t>荷</a:t>
            </a:r>
            <a:r>
              <a:rPr sz="1800" spc="-10" dirty="0">
                <a:latin typeface="Arial"/>
                <a:cs typeface="Arial"/>
              </a:rPr>
              <a:t>F03x</a:t>
            </a:r>
            <a:r>
              <a:rPr sz="1800" dirty="0">
                <a:latin typeface="宋体"/>
                <a:cs typeface="宋体"/>
              </a:rPr>
              <a:t>是已知条件，  驱动力矩</a:t>
            </a:r>
            <a:r>
              <a:rPr sz="1800" spc="-20" dirty="0">
                <a:latin typeface="Arial"/>
                <a:cs typeface="Arial"/>
              </a:rPr>
              <a:t>T</a:t>
            </a:r>
            <a:r>
              <a:rPr sz="1800" dirty="0">
                <a:latin typeface="Arial"/>
                <a:cs typeface="Arial"/>
              </a:rPr>
              <a:t>0</a:t>
            </a:r>
            <a:r>
              <a:rPr sz="1800" spc="5" dirty="0">
                <a:latin typeface="Arial"/>
                <a:cs typeface="Arial"/>
              </a:rPr>
              <a:t>1</a:t>
            </a:r>
            <a:r>
              <a:rPr sz="1800" dirty="0">
                <a:latin typeface="宋体"/>
                <a:cs typeface="宋体"/>
              </a:rPr>
              <a:t>也是已知条件，因此可以求</a:t>
            </a:r>
            <a:r>
              <a:rPr sz="1800" spc="5" dirty="0">
                <a:latin typeface="宋体"/>
                <a:cs typeface="宋体"/>
              </a:rPr>
              <a:t>解</a:t>
            </a:r>
            <a:r>
              <a:rPr sz="1800" dirty="0">
                <a:latin typeface="Arial"/>
                <a:cs typeface="Arial"/>
              </a:rPr>
              <a:t>7</a:t>
            </a:r>
            <a:r>
              <a:rPr sz="1800" dirty="0">
                <a:latin typeface="宋体"/>
                <a:cs typeface="宋体"/>
              </a:rPr>
              <a:t>个副反力分量以及构件的运动加速度。</a:t>
            </a:r>
            <a:endParaRPr sz="1800">
              <a:latin typeface="宋体"/>
              <a:cs typeface="宋体"/>
            </a:endParaRPr>
          </a:p>
          <a:p>
            <a:pPr marL="12700" marR="215265">
              <a:lnSpc>
                <a:spcPct val="100000"/>
              </a:lnSpc>
              <a:spcBef>
                <a:spcPts val="1045"/>
              </a:spcBef>
            </a:pPr>
            <a:r>
              <a:rPr sz="1800" dirty="0">
                <a:latin typeface="宋体"/>
                <a:cs typeface="宋体"/>
              </a:rPr>
              <a:t>如果不关心作用在滑块上的竖直支承</a:t>
            </a:r>
            <a:r>
              <a:rPr sz="1800" spc="5" dirty="0">
                <a:latin typeface="宋体"/>
                <a:cs typeface="宋体"/>
              </a:rPr>
              <a:t>力</a:t>
            </a:r>
            <a:r>
              <a:rPr sz="1800" dirty="0">
                <a:latin typeface="Arial"/>
                <a:cs typeface="Arial"/>
              </a:rPr>
              <a:t>F</a:t>
            </a:r>
            <a:r>
              <a:rPr sz="1800" spc="5" dirty="0">
                <a:latin typeface="Arial"/>
                <a:cs typeface="Arial"/>
              </a:rPr>
              <a:t>0</a:t>
            </a:r>
            <a:r>
              <a:rPr sz="1800" dirty="0">
                <a:latin typeface="Arial"/>
                <a:cs typeface="Arial"/>
              </a:rPr>
              <a:t>3</a:t>
            </a:r>
            <a:r>
              <a:rPr sz="1800" spc="-5" dirty="0">
                <a:latin typeface="Arial"/>
                <a:cs typeface="Arial"/>
              </a:rPr>
              <a:t>y</a:t>
            </a:r>
            <a:r>
              <a:rPr sz="1800" dirty="0">
                <a:latin typeface="宋体"/>
                <a:cs typeface="宋体"/>
              </a:rPr>
              <a:t>，则方程</a:t>
            </a:r>
            <a:r>
              <a:rPr sz="1800" dirty="0">
                <a:latin typeface="Arial"/>
                <a:cs typeface="Arial"/>
              </a:rPr>
              <a:t>eq3</a:t>
            </a:r>
            <a:r>
              <a:rPr sz="1800" spc="-20" dirty="0">
                <a:latin typeface="Arial"/>
                <a:cs typeface="Arial"/>
              </a:rPr>
              <a:t>y</a:t>
            </a:r>
            <a:r>
              <a:rPr sz="1800" dirty="0">
                <a:latin typeface="宋体"/>
                <a:cs typeface="宋体"/>
              </a:rPr>
              <a:t>可以不用考虑，这样机 构共有</a:t>
            </a:r>
            <a:r>
              <a:rPr sz="1800" dirty="0">
                <a:latin typeface="Arial"/>
                <a:cs typeface="Arial"/>
              </a:rPr>
              <a:t>7</a:t>
            </a:r>
            <a:r>
              <a:rPr sz="1800" dirty="0">
                <a:latin typeface="宋体"/>
                <a:cs typeface="宋体"/>
              </a:rPr>
              <a:t>个方程。对于动力学反问题，利</a:t>
            </a:r>
            <a:r>
              <a:rPr sz="1800" spc="5" dirty="0">
                <a:latin typeface="宋体"/>
                <a:cs typeface="宋体"/>
              </a:rPr>
              <a:t>用</a:t>
            </a:r>
            <a:r>
              <a:rPr sz="1800" spc="-35" dirty="0">
                <a:latin typeface="Arial"/>
                <a:cs typeface="Arial"/>
              </a:rPr>
              <a:t>MATLAB</a:t>
            </a:r>
            <a:r>
              <a:rPr sz="1800" dirty="0">
                <a:latin typeface="宋体"/>
                <a:cs typeface="宋体"/>
              </a:rPr>
              <a:t>符号计算，可以求解</a:t>
            </a:r>
            <a:r>
              <a:rPr sz="1800" spc="-15" dirty="0">
                <a:latin typeface="宋体"/>
                <a:cs typeface="宋体"/>
              </a:rPr>
              <a:t>出</a:t>
            </a:r>
            <a:r>
              <a:rPr sz="1800" dirty="0">
                <a:latin typeface="Arial"/>
                <a:cs typeface="Arial"/>
              </a:rPr>
              <a:t>6</a:t>
            </a:r>
            <a:r>
              <a:rPr sz="1800" dirty="0">
                <a:latin typeface="宋体"/>
                <a:cs typeface="宋体"/>
              </a:rPr>
              <a:t>个副 反力分量以及驱动力矩</a:t>
            </a:r>
            <a:r>
              <a:rPr sz="1800" spc="-5" dirty="0">
                <a:latin typeface="Arial"/>
                <a:cs typeface="Arial"/>
              </a:rPr>
              <a:t>T01</a:t>
            </a:r>
            <a:r>
              <a:rPr sz="1800" spc="-5" dirty="0">
                <a:latin typeface="宋体"/>
                <a:cs typeface="宋体"/>
              </a:rPr>
              <a:t>：</a:t>
            </a:r>
            <a:endParaRPr sz="1800">
              <a:latin typeface="宋体"/>
              <a:cs typeface="宋体"/>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17066</Words>
  <Application>Microsoft Office PowerPoint</Application>
  <PresentationFormat>全屏显示(4:3)</PresentationFormat>
  <Paragraphs>1855</Paragraphs>
  <Slides>184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184</vt:i4>
      </vt:variant>
    </vt:vector>
  </HeadingPairs>
  <TitlesOfParts>
    <vt:vector size="195" baseType="lpstr">
      <vt:lpstr>华文新魏</vt:lpstr>
      <vt:lpstr>宋体</vt:lpstr>
      <vt:lpstr>微软雅黑</vt:lpstr>
      <vt:lpstr>Arial</vt:lpstr>
      <vt:lpstr>Calibri</vt:lpstr>
      <vt:lpstr>Courier New</vt:lpstr>
      <vt:lpstr>Ink Free</vt:lpstr>
      <vt:lpstr>Symbol</vt:lpstr>
      <vt:lpstr>Times New Roman</vt:lpstr>
      <vt:lpstr>Wingdings</vt:lpstr>
      <vt:lpstr>Office Theme</vt:lpstr>
      <vt:lpstr>MATLAB基础及工程应用</vt:lpstr>
      <vt:lpstr>MATLAB的历史与发展</vt:lpstr>
      <vt:lpstr>MATLAB的历史与发展</vt:lpstr>
      <vt:lpstr>MATLAB的历史与发展</vt:lpstr>
      <vt:lpstr>MATLAB能做什么？</vt:lpstr>
      <vt:lpstr>课程内容</vt:lpstr>
      <vt:lpstr>课程内容</vt:lpstr>
      <vt:lpstr>课程内容</vt:lpstr>
      <vt:lpstr>课程内容</vt:lpstr>
      <vt:lpstr>课程内容</vt:lpstr>
      <vt:lpstr>琴诗</vt:lpstr>
      <vt:lpstr>参考资料</vt:lpstr>
      <vt:lpstr>参考资料 平时课堂和课后练习，期末大作业 上课请带笔记本电脑，安装MATLAB</vt:lpstr>
      <vt:lpstr>参考资料</vt:lpstr>
      <vt:lpstr>PowerPoint 演示文稿</vt:lpstr>
      <vt:lpstr>PowerPoint 演示文稿</vt:lpstr>
      <vt:lpstr>MATLAB编程基础</vt:lpstr>
      <vt:lpstr>MATLAB编程基础</vt:lpstr>
      <vt:lpstr>MATLAB编程基础</vt:lpstr>
      <vt:lpstr>MATLAB编程基础</vt:lpstr>
      <vt:lpstr>MATLAB在数字信号处理中的应用</vt:lpstr>
      <vt:lpstr>MATLAB编程基础</vt:lpstr>
      <vt:lpstr>MATLAB编程基础</vt:lpstr>
      <vt:lpstr>MATLAB编程基础</vt:lpstr>
      <vt:lpstr>PowerPoint 演示文稿</vt:lpstr>
      <vt:lpstr>MATLAB编程基础</vt:lpstr>
      <vt:lpstr>MATLAB编程基础</vt:lpstr>
      <vt:lpstr>MATLAB编程基础</vt:lpstr>
      <vt:lpstr>PowerPoint 演示文稿</vt:lpstr>
      <vt:lpstr>MATLAB绘图</vt:lpstr>
      <vt:lpstr>MATLAB绘图</vt:lpstr>
      <vt:lpstr>MATLAB绘图</vt:lpstr>
      <vt:lpstr>PowerPoint 演示文稿</vt:lpstr>
      <vt:lpstr>MATLAB编程基础</vt:lpstr>
      <vt:lpstr>MATLAB编程基础</vt:lpstr>
      <vt:lpstr>MATLAB编程基础</vt:lpstr>
      <vt:lpstr>MATLAB编程基础</vt:lpstr>
      <vt:lpstr>PowerPoint 演示文稿</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PowerPoint 演示文稿</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MATLAB符号计算</vt:lpstr>
      <vt:lpstr>PowerPoint 演示文稿</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PowerPoint 演示文稿</vt:lpstr>
      <vt:lpstr>PowerPoint 演示文稿</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PowerPoint 演示文稿</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PowerPoint 演示文稿</vt:lpstr>
      <vt:lpstr>Simulink在机构学中的应用</vt:lpstr>
      <vt:lpstr>Simulink在机构学中的应用</vt:lpstr>
      <vt:lpstr>Simulink在机构学中的应用</vt:lpstr>
      <vt:lpstr>Simulink在机构学中的应用</vt:lpstr>
      <vt:lpstr>Simulink在机构学中的应用</vt:lpstr>
      <vt:lpstr>PowerPoint 演示文稿</vt:lpstr>
      <vt:lpstr>Simulink在机构学中的应用</vt:lpstr>
      <vt:lpstr>PowerPoint 演示文稿</vt:lpstr>
      <vt:lpstr>Simulink在机构学中的应用</vt:lpstr>
      <vt:lpstr>PowerPoint 演示文稿</vt:lpstr>
      <vt:lpstr>Simulink在机构学中的应用</vt:lpstr>
      <vt:lpstr>PowerPoint 演示文稿</vt:lpstr>
      <vt:lpstr>PowerPoint 演示文稿</vt:lpstr>
      <vt:lpstr>Simulink在机构学中的应用</vt:lpstr>
      <vt:lpstr>Simulink在机构学中的应用</vt:lpstr>
      <vt:lpstr>Simulink在机构学中的应用</vt:lpstr>
      <vt:lpstr>Simulink在机构学中的应用</vt:lpstr>
      <vt:lpstr>Simulink在机构学中的应用</vt:lpstr>
      <vt:lpstr>Simulink在机构学中的应用</vt:lpstr>
      <vt:lpstr>PowerPoint 演示文稿</vt:lpstr>
      <vt:lpstr>SimMechanics机械系统仿真</vt:lpstr>
      <vt:lpstr>SimMechanics机械系统仿真</vt:lpstr>
      <vt:lpstr>SimMechanics机械系统仿真</vt:lpstr>
      <vt:lpstr>SimMechanics机械系统仿真</vt:lpstr>
      <vt:lpstr>SimMechanics机械系统仿真</vt:lpstr>
      <vt:lpstr>SimMechanics机械系统仿真</vt:lpstr>
      <vt:lpstr>SimMechanics机械系统仿真</vt:lpstr>
      <vt:lpstr>SimMechanics机械系统仿真</vt:lpstr>
      <vt:lpstr>PowerPoint 演示文稿</vt:lpstr>
      <vt:lpstr>SimMechanics机械系统仿真</vt:lpstr>
      <vt:lpstr>PowerPoint 演示文稿</vt:lpstr>
      <vt:lpstr>SimMechanics机械系统仿真</vt:lpstr>
      <vt:lpstr>SimMechanics机械系统仿真</vt:lpstr>
      <vt:lpstr>SimMechanics机械系统仿真</vt:lpstr>
      <vt:lpstr>SimMechanics机械系统仿真</vt:lpstr>
      <vt:lpstr>SimMechanics机械系统仿真</vt:lpstr>
      <vt:lpstr>SimMechanics机械系统仿真</vt:lpstr>
      <vt:lpstr>SimMechanics机械系统仿真</vt:lpstr>
      <vt:lpstr>SimMechanics机械系统仿真</vt:lpstr>
      <vt:lpstr>PowerPoint 演示文稿</vt:lpstr>
      <vt:lpstr>SimMechanics机械系统仿真</vt:lpstr>
      <vt:lpstr>SimMechanics机械系统仿真</vt:lpstr>
      <vt:lpstr>SimMechanics机械系统仿真</vt:lpstr>
      <vt:lpstr>SimMechanics机械系统仿真</vt:lpstr>
      <vt:lpstr>SimMechanics机械系统仿真</vt:lpstr>
      <vt:lpstr>SimMechanics机械系统仿真</vt:lpstr>
      <vt:lpstr>PowerPoint 演示文稿</vt:lpstr>
      <vt:lpstr>SimMechanics机械系统仿真</vt:lpstr>
      <vt:lpstr>SimMechanics机械系统仿真</vt:lpstr>
      <vt:lpstr>SimMechanics机械系统仿真</vt:lpstr>
      <vt:lpstr>PowerPoint 演示文稿</vt:lpstr>
      <vt:lpstr>PowerPoint 演示文稿</vt:lpstr>
      <vt:lpstr>Mathematica符号计算</vt:lpstr>
      <vt:lpstr>Mathematica符号计算</vt:lpstr>
      <vt:lpstr>PowerPoint 演示文稿</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PowerPoint 演示文稿</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MATLAB在数字信号处理中的应用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MATLAB基础及工程应用</dc:title>
  <dc:creator>sony</dc:creator>
  <cp:lastModifiedBy>晨夏</cp:lastModifiedBy>
  <cp:revision>1</cp:revision>
  <dcterms:created xsi:type="dcterms:W3CDTF">2019-11-06T12:41:11Z</dcterms:created>
  <dcterms:modified xsi:type="dcterms:W3CDTF">2019-11-14T07:31:29Z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2019-09-05T00:00:00Z</vt:filetime>
  </property>
  <property fmtid="{D5CDD505-2E9C-101B-9397-08002B2CF9AE}" pid="3" name="Creator">
    <vt:lpwstr>Microsoft® PowerPoint® 2016</vt:lpwstr>
  </property>
  <property fmtid="{D5CDD505-2E9C-101B-9397-08002B2CF9AE}" pid="4" name="LastSaved">
    <vt:filetime>2019-11-06T00:00:00Z</vt:filetime>
  </property>
</Properties>
</file>